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dDQZFFZaEtbR8mL61MysWHi69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495" autoAdjust="0"/>
  </p:normalViewPr>
  <p:slideViewPr>
    <p:cSldViewPr snapToGrid="0">
      <p:cViewPr varScale="1">
        <p:scale>
          <a:sx n="155" d="100"/>
          <a:sy n="155" d="100"/>
        </p:scale>
        <p:origin x="35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67fe08b6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dirty="0">
                <a:solidFill>
                  <a:schemeClr val="dk1"/>
                </a:solidFill>
              </a:rPr>
              <a:t>Safwat.alshazly. (2017). Sales of Different Sports Books. Wikimedia Creative Commons. Retrieved from </a:t>
            </a:r>
            <a:r>
              <a:rPr lang="en" u="sng" dirty="0">
                <a:solidFill>
                  <a:schemeClr val="hlink"/>
                </a:solidFill>
                <a:hlinkClick r:id="rId3"/>
              </a:rPr>
              <a:t>https://commons.wikimedia.org/wiki/File:Pie_chart_graph.png</a:t>
            </a:r>
            <a:r>
              <a:rPr lang="en" dirty="0">
                <a:solidFill>
                  <a:schemeClr val="dk1"/>
                </a:solidFill>
              </a:rPr>
              <a:t> </a:t>
            </a:r>
            <a:endParaRPr dirty="0">
              <a:solidFill>
                <a:schemeClr val="dk1"/>
              </a:solidFill>
            </a:endParaRPr>
          </a:p>
          <a:p>
            <a:pPr marL="0" lvl="0" indent="0" algn="l" rtl="0">
              <a:lnSpc>
                <a:spcPct val="115000"/>
              </a:lnSpc>
              <a:spcBef>
                <a:spcPts val="1200"/>
              </a:spcBef>
              <a:spcAft>
                <a:spcPts val="0"/>
              </a:spcAft>
              <a:buSzPts val="1100"/>
              <a:buNone/>
            </a:pPr>
            <a:r>
              <a:rPr lang="en" dirty="0">
                <a:solidFill>
                  <a:schemeClr val="dk1"/>
                </a:solidFill>
              </a:rPr>
              <a:t>User46200. (2022). Line Graph comparing BRICS countries Education Expenditure. Wikimedia Creative Commons. Retrieved from https://commons.wikimedia.org/wiki/File:Line_Graph_comparing_BRICS_countries_Education_Expenditure.png. </a:t>
            </a:r>
            <a:endParaRPr dirty="0">
              <a:solidFill>
                <a:schemeClr val="dk1"/>
              </a:solidFill>
            </a:endParaRPr>
          </a:p>
          <a:p>
            <a:pPr marL="0" lvl="0" indent="0" algn="l" rtl="0">
              <a:lnSpc>
                <a:spcPct val="115000"/>
              </a:lnSpc>
              <a:spcBef>
                <a:spcPts val="1200"/>
              </a:spcBef>
              <a:spcAft>
                <a:spcPts val="0"/>
              </a:spcAft>
              <a:buSzPts val="1100"/>
              <a:buNone/>
            </a:pPr>
            <a:r>
              <a:rPr lang="en" dirty="0">
                <a:solidFill>
                  <a:schemeClr val="dk1"/>
                </a:solidFill>
              </a:rPr>
              <a:t>User:AaronY. (2007). New York Giants estimated team value. Wikimedia Creative Commons. Retrieved from </a:t>
            </a:r>
            <a:r>
              <a:rPr lang="en" u="sng" dirty="0">
                <a:solidFill>
                  <a:schemeClr val="hlink"/>
                </a:solidFill>
                <a:hlinkClick r:id="rId4"/>
              </a:rPr>
              <a:t>https://commons.wikimedia.org/wiki/File:NYG_graph.jpg</a:t>
            </a:r>
            <a:r>
              <a:rPr lang="en" dirty="0">
                <a:solidFill>
                  <a:schemeClr val="dk1"/>
                </a:solidFill>
              </a:rPr>
              <a:t> </a:t>
            </a:r>
            <a:endParaRPr dirty="0">
              <a:solidFill>
                <a:schemeClr val="dk1"/>
              </a:solidFill>
            </a:endParaRPr>
          </a:p>
          <a:p>
            <a:pPr marL="0" lvl="0" indent="0" algn="l" rtl="0">
              <a:lnSpc>
                <a:spcPct val="115000"/>
              </a:lnSpc>
              <a:spcBef>
                <a:spcPts val="1200"/>
              </a:spcBef>
              <a:spcAft>
                <a:spcPts val="0"/>
              </a:spcAft>
              <a:buSzPts val="1100"/>
              <a:buNone/>
            </a:pP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1200"/>
              </a:spcBef>
              <a:spcAft>
                <a:spcPts val="0"/>
              </a:spcAft>
              <a:buSzPts val="1100"/>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7fe08b6e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67fe08b6e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Elevator Speech.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100" name="Google Shape;100;g3767fe08b6e_0_34"/>
          <p:cNvSpPr txBox="1">
            <a:spLocks noGrp="1"/>
          </p:cNvSpPr>
          <p:nvPr>
            <p:ph type="body" idx="1"/>
          </p:nvPr>
        </p:nvSpPr>
        <p:spPr>
          <a:xfrm>
            <a:off x="456299" y="1152475"/>
            <a:ext cx="5991797"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How</a:t>
            </a:r>
            <a:r>
              <a:rPr lang="en" dirty="0">
                <a:solidFill>
                  <a:srgbClr val="971D20"/>
                </a:solidFill>
              </a:rPr>
              <a:t>: </a:t>
            </a:r>
            <a:r>
              <a:rPr lang="en" dirty="0"/>
              <a:t>How will I find the information I need to complete the task?</a:t>
            </a:r>
            <a:endParaRPr dirty="0"/>
          </a:p>
        </p:txBody>
      </p:sp>
      <p:pic>
        <p:nvPicPr>
          <p:cNvPr id="101" name="Google Shape;101;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7aef2c890e_0_1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67fe08b6e_0_39"/>
          <p:cNvSpPr txBox="1">
            <a:spLocks noGrp="1"/>
          </p:cNvSpPr>
          <p:nvPr>
            <p:ph type="title"/>
          </p:nvPr>
        </p:nvSpPr>
        <p:spPr>
          <a:xfrm>
            <a:off x="456175" y="445025"/>
            <a:ext cx="4626600"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Notebook Setup</a:t>
            </a:r>
            <a:endParaRPr dirty="0"/>
          </a:p>
        </p:txBody>
      </p:sp>
      <p:sp>
        <p:nvSpPr>
          <p:cNvPr id="113" name="Google Shape;113;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Plan &amp; Design</a:t>
            </a:r>
            <a:endParaRPr sz="2400"/>
          </a:p>
          <a:p>
            <a:pPr marL="457200" lvl="0" indent="-381000" algn="l" rtl="0">
              <a:lnSpc>
                <a:spcPct val="100000"/>
              </a:lnSpc>
              <a:spcBef>
                <a:spcPts val="0"/>
              </a:spcBef>
              <a:spcAft>
                <a:spcPts val="0"/>
              </a:spcAft>
              <a:buSzPts val="2400"/>
              <a:buChar char="●"/>
            </a:pPr>
            <a:r>
              <a:rPr lang="en" sz="2400"/>
              <a:t>Sketch </a:t>
            </a:r>
            <a:endParaRPr sz="2400"/>
          </a:p>
          <a:p>
            <a:pPr marL="457200" lvl="0" indent="-381000" algn="l" rtl="0">
              <a:lnSpc>
                <a:spcPct val="100000"/>
              </a:lnSpc>
              <a:spcBef>
                <a:spcPts val="0"/>
              </a:spcBef>
              <a:spcAft>
                <a:spcPts val="0"/>
              </a:spcAft>
              <a:buSzPts val="2400"/>
              <a:buChar char="●"/>
            </a:pPr>
            <a:r>
              <a:rPr lang="en" sz="2400"/>
              <a:t>Materials List</a:t>
            </a:r>
            <a:endParaRPr sz="2400"/>
          </a:p>
          <a:p>
            <a:pPr marL="457200" lvl="0" indent="-381000" algn="l" rtl="0">
              <a:lnSpc>
                <a:spcPct val="100000"/>
              </a:lnSpc>
              <a:spcBef>
                <a:spcPts val="0"/>
              </a:spcBef>
              <a:spcAft>
                <a:spcPts val="0"/>
              </a:spcAft>
              <a:buSzPts val="2400"/>
              <a:buChar char="●"/>
            </a:pPr>
            <a:r>
              <a:rPr lang="en" sz="2400"/>
              <a:t>Process </a:t>
            </a:r>
            <a:endParaRPr sz="2400"/>
          </a:p>
          <a:p>
            <a:pPr marL="914400" lvl="1" indent="-368300" algn="l" rtl="0">
              <a:lnSpc>
                <a:spcPct val="100000"/>
              </a:lnSpc>
              <a:spcBef>
                <a:spcPts val="0"/>
              </a:spcBef>
              <a:spcAft>
                <a:spcPts val="0"/>
              </a:spcAft>
              <a:buSzPts val="2200"/>
              <a:buChar char="○"/>
            </a:pPr>
            <a:r>
              <a:rPr lang="en" sz="2200"/>
              <a:t>Write down every step you took.</a:t>
            </a:r>
            <a:endParaRPr sz="2200"/>
          </a:p>
          <a:p>
            <a:pPr marL="457200" lvl="0" indent="-381000" algn="l" rtl="0">
              <a:lnSpc>
                <a:spcPct val="100000"/>
              </a:lnSpc>
              <a:spcBef>
                <a:spcPts val="0"/>
              </a:spcBef>
              <a:spcAft>
                <a:spcPts val="0"/>
              </a:spcAft>
              <a:buSzPts val="2400"/>
              <a:buChar char="●"/>
            </a:pPr>
            <a:r>
              <a:rPr lang="en" sz="2400"/>
              <a:t>Prediction Check</a:t>
            </a:r>
            <a:endParaRPr sz="2400"/>
          </a:p>
        </p:txBody>
      </p:sp>
      <p:pic>
        <p:nvPicPr>
          <p:cNvPr id="114" name="Google Shape;114;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Sketch and Model</a:t>
            </a:r>
            <a:endParaRPr dirty="0"/>
          </a:p>
        </p:txBody>
      </p:sp>
      <p:sp>
        <p:nvSpPr>
          <p:cNvPr id="121" name="Google Shape;121;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dirty="0"/>
              <a:t>Select an idea.</a:t>
            </a:r>
            <a:endParaRPr sz="2400" dirty="0"/>
          </a:p>
          <a:p>
            <a:pPr marL="457200" lvl="0" indent="-393700" algn="l" rtl="0">
              <a:lnSpc>
                <a:spcPct val="100000"/>
              </a:lnSpc>
              <a:spcBef>
                <a:spcPts val="0"/>
              </a:spcBef>
              <a:spcAft>
                <a:spcPts val="0"/>
              </a:spcAft>
              <a:buSzPts val="2600"/>
              <a:buAutoNum type="arabicPeriod"/>
            </a:pPr>
            <a:r>
              <a:rPr lang="en" sz="2400" dirty="0"/>
              <a:t>Sketch and model.</a:t>
            </a:r>
            <a:endParaRPr sz="2400" dirty="0"/>
          </a:p>
          <a:p>
            <a:pPr marL="914400" lvl="1" indent="-393700" algn="l" rtl="0">
              <a:lnSpc>
                <a:spcPct val="115000"/>
              </a:lnSpc>
              <a:spcBef>
                <a:spcPts val="0"/>
              </a:spcBef>
              <a:spcAft>
                <a:spcPts val="0"/>
              </a:spcAft>
              <a:buSzPts val="2600"/>
              <a:buAutoNum type="alphaLcPeriod"/>
            </a:pPr>
            <a:r>
              <a:rPr lang="en" sz="2400" dirty="0"/>
              <a:t>Make sure to label each part and add measurements.</a:t>
            </a:r>
            <a:endParaRPr sz="2400" dirty="0"/>
          </a:p>
          <a:p>
            <a:pPr marL="457200" lvl="0" indent="-393700" algn="l" rtl="0">
              <a:lnSpc>
                <a:spcPct val="100000"/>
              </a:lnSpc>
              <a:spcBef>
                <a:spcPts val="0"/>
              </a:spcBef>
              <a:spcAft>
                <a:spcPts val="0"/>
              </a:spcAft>
              <a:buSzPts val="2600"/>
              <a:buAutoNum type="arabicPeriod"/>
            </a:pPr>
            <a:r>
              <a:rPr lang="en" sz="2400" dirty="0"/>
              <a:t>List materials.</a:t>
            </a:r>
            <a:endParaRPr sz="2400" dirty="0"/>
          </a:p>
          <a:p>
            <a:pPr marL="457200" lvl="0" indent="-393700" algn="l" rtl="0">
              <a:lnSpc>
                <a:spcPct val="100000"/>
              </a:lnSpc>
              <a:spcBef>
                <a:spcPts val="0"/>
              </a:spcBef>
              <a:spcAft>
                <a:spcPts val="0"/>
              </a:spcAft>
              <a:buSzPts val="2600"/>
              <a:buAutoNum type="arabicPeriod"/>
            </a:pPr>
            <a:r>
              <a:rPr lang="en" sz="2400" dirty="0"/>
              <a:t>Provide a replicable step-by-step process for how to build your prototype.</a:t>
            </a:r>
            <a:endParaRPr sz="2400" dirty="0"/>
          </a:p>
        </p:txBody>
      </p:sp>
      <p:sp>
        <p:nvSpPr>
          <p:cNvPr id="122" name="Google Shape;122;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dirty="0">
                <a:solidFill>
                  <a:schemeClr val="dk1"/>
                </a:solidFill>
                <a:latin typeface="Calibri"/>
                <a:ea typeface="Calibri"/>
                <a:cs typeface="Calibri"/>
                <a:sym typeface="Calibri"/>
              </a:rPr>
              <a:t>Engineering Tip:</a:t>
            </a:r>
            <a:r>
              <a:rPr lang="en" sz="2000" i="0" u="none" strike="noStrike" cap="none" dirty="0">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g37aef2c890e_0_1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Notebook Setup</a:t>
            </a:r>
            <a:endParaRPr dirty="0"/>
          </a:p>
        </p:txBody>
      </p:sp>
      <p:sp>
        <p:nvSpPr>
          <p:cNvPr id="134" name="Google Shape;134;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Build &amp; Create.</a:t>
            </a:r>
            <a:endParaRPr sz="2400" dirty="0"/>
          </a:p>
          <a:p>
            <a:pPr marL="914400" lvl="1" indent="-368300" algn="l" rtl="0">
              <a:lnSpc>
                <a:spcPct val="100000"/>
              </a:lnSpc>
              <a:spcBef>
                <a:spcPts val="0"/>
              </a:spcBef>
              <a:spcAft>
                <a:spcPts val="0"/>
              </a:spcAft>
              <a:buSzPts val="2200"/>
              <a:buChar char="○"/>
            </a:pPr>
            <a:r>
              <a:rPr lang="en" sz="2200" dirty="0"/>
              <a:t>Leave space for notes, photos, &amp; observations.</a:t>
            </a:r>
            <a:endParaRPr sz="2200" dirty="0"/>
          </a:p>
          <a:p>
            <a:pPr marL="457200" lvl="0" indent="-381000" algn="l" rtl="0">
              <a:lnSpc>
                <a:spcPct val="100000"/>
              </a:lnSpc>
              <a:spcBef>
                <a:spcPts val="0"/>
              </a:spcBef>
              <a:spcAft>
                <a:spcPts val="0"/>
              </a:spcAft>
              <a:buSzPts val="2400"/>
              <a:buChar char="●"/>
            </a:pPr>
            <a:r>
              <a:rPr lang="en" sz="2400" dirty="0"/>
              <a:t>Make a Prediction table.</a:t>
            </a:r>
            <a:endParaRPr sz="2400" dirty="0"/>
          </a:p>
          <a:p>
            <a:pPr marL="914400" lvl="1" indent="-368300" algn="l" rtl="0">
              <a:lnSpc>
                <a:spcPct val="100000"/>
              </a:lnSpc>
              <a:spcBef>
                <a:spcPts val="0"/>
              </a:spcBef>
              <a:spcAft>
                <a:spcPts val="0"/>
              </a:spcAft>
              <a:buSzPts val="2200"/>
              <a:buChar char="○"/>
            </a:pPr>
            <a:r>
              <a:rPr lang="en" sz="2200" dirty="0"/>
              <a:t>Here is where you can record what you think will happen at different parts of the creating process. </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35" name="Google Shape;135;g3767fe08b6e_0_59" title="page 4.jpg"/>
          <p:cNvPicPr preferRelativeResize="0"/>
          <p:nvPr/>
        </p:nvPicPr>
        <p:blipFill rotWithShape="1">
          <a:blip r:embed="rId3">
            <a:alphaModFix/>
          </a:blip>
          <a:srcRect/>
          <a:stretch/>
        </p:blipFill>
        <p:spPr>
          <a:xfrm>
            <a:off x="4876800" y="0"/>
            <a:ext cx="4267199" cy="2355368"/>
          </a:xfrm>
          <a:prstGeom prst="rect">
            <a:avLst/>
          </a:prstGeom>
          <a:noFill/>
          <a:ln w="28575" cap="flat" cmpd="sng">
            <a:solidFill>
              <a:srgbClr val="E5BB38"/>
            </a:solidFill>
            <a:prstDash val="solid"/>
            <a:round/>
            <a:headEnd type="none" w="sm" len="sm"/>
            <a:tailEnd type="none" w="sm" len="sm"/>
          </a:ln>
        </p:spPr>
      </p:pic>
      <p:pic>
        <p:nvPicPr>
          <p:cNvPr id="136" name="Google Shape;136;g3767fe08b6e_0_59" title="page 5.jpg"/>
          <p:cNvPicPr preferRelativeResize="0"/>
          <p:nvPr/>
        </p:nvPicPr>
        <p:blipFill rotWithShape="1">
          <a:blip r:embed="rId4">
            <a:alphaModFix/>
          </a:blip>
          <a:srcRect/>
          <a:stretch/>
        </p:blipFill>
        <p:spPr>
          <a:xfrm>
            <a:off x="4899396" y="1857725"/>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67fe08b6e_0_64"/>
          <p:cNvSpPr txBox="1">
            <a:spLocks noGrp="1"/>
          </p:cNvSpPr>
          <p:nvPr>
            <p:ph type="title"/>
          </p:nvPr>
        </p:nvSpPr>
        <p:spPr>
          <a:xfrm>
            <a:off x="456300" y="32836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Prototyping</a:t>
            </a:r>
            <a:endParaRPr dirty="0"/>
          </a:p>
        </p:txBody>
      </p:sp>
      <p:sp>
        <p:nvSpPr>
          <p:cNvPr id="142" name="Google Shape;142;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dirty="0"/>
              <a:t>Begin building your prototype!</a:t>
            </a:r>
            <a:endParaRPr sz="2500" dirty="0"/>
          </a:p>
          <a:p>
            <a:pPr marL="457200" lvl="0" indent="-393700" algn="l" rtl="0">
              <a:lnSpc>
                <a:spcPct val="100000"/>
              </a:lnSpc>
              <a:spcBef>
                <a:spcPts val="0"/>
              </a:spcBef>
              <a:spcAft>
                <a:spcPts val="0"/>
              </a:spcAft>
              <a:buSzPts val="2600"/>
              <a:buChar char="●"/>
            </a:pPr>
            <a:r>
              <a:rPr lang="en" sz="2500" dirty="0"/>
              <a:t>Follow your drawings, models, and instructions carefully.</a:t>
            </a:r>
            <a:endParaRPr sz="2500" dirty="0"/>
          </a:p>
          <a:p>
            <a:pPr marL="914400" lvl="1" indent="-393700" algn="l" rtl="0">
              <a:lnSpc>
                <a:spcPct val="115000"/>
              </a:lnSpc>
              <a:spcBef>
                <a:spcPts val="0"/>
              </a:spcBef>
              <a:spcAft>
                <a:spcPts val="0"/>
              </a:spcAft>
              <a:buSzPts val="2600"/>
              <a:buChar char="○"/>
            </a:pPr>
            <a:r>
              <a:rPr lang="en" sz="2500" dirty="0"/>
              <a:t>Use tools responsibly and safely.</a:t>
            </a:r>
            <a:endParaRPr sz="2500" dirty="0"/>
          </a:p>
          <a:p>
            <a:pPr marL="457200" lvl="0" indent="-393700" algn="l" rtl="0">
              <a:lnSpc>
                <a:spcPct val="100000"/>
              </a:lnSpc>
              <a:spcBef>
                <a:spcPts val="0"/>
              </a:spcBef>
              <a:spcAft>
                <a:spcPts val="0"/>
              </a:spcAft>
              <a:buSzPts val="2600"/>
              <a:buChar char="●"/>
            </a:pPr>
            <a:r>
              <a:rPr lang="en" sz="2500" dirty="0"/>
              <a:t>Document your progress as you build through the following: </a:t>
            </a:r>
            <a:endParaRPr sz="2500" dirty="0"/>
          </a:p>
          <a:p>
            <a:pPr marL="914400" lvl="1" indent="-393700" algn="l" rtl="0">
              <a:lnSpc>
                <a:spcPct val="115000"/>
              </a:lnSpc>
              <a:spcBef>
                <a:spcPts val="0"/>
              </a:spcBef>
              <a:spcAft>
                <a:spcPts val="0"/>
              </a:spcAft>
              <a:buSzPts val="2600"/>
              <a:buChar char="○"/>
            </a:pPr>
            <a:r>
              <a:rPr lang="en" sz="2500" dirty="0"/>
              <a:t>Photos;</a:t>
            </a:r>
            <a:endParaRPr sz="2500" dirty="0"/>
          </a:p>
          <a:p>
            <a:pPr marL="914400" lvl="1" indent="-393700" algn="l" rtl="0">
              <a:lnSpc>
                <a:spcPct val="115000"/>
              </a:lnSpc>
              <a:spcBef>
                <a:spcPts val="0"/>
              </a:spcBef>
              <a:spcAft>
                <a:spcPts val="0"/>
              </a:spcAft>
              <a:buSzPts val="2600"/>
              <a:buChar char="○"/>
            </a:pPr>
            <a:r>
              <a:rPr lang="en" sz="2500" dirty="0"/>
              <a:t>Observational Notes.</a:t>
            </a:r>
            <a:endParaRPr sz="2500" dirty="0"/>
          </a:p>
          <a:p>
            <a:pPr marL="1371600" lvl="2" indent="-393700" algn="l" rtl="0">
              <a:lnSpc>
                <a:spcPct val="115000"/>
              </a:lnSpc>
              <a:spcBef>
                <a:spcPts val="0"/>
              </a:spcBef>
              <a:spcAft>
                <a:spcPts val="0"/>
              </a:spcAft>
              <a:buSzPts val="2600"/>
              <a:buChar char="▪"/>
            </a:pPr>
            <a:r>
              <a:rPr lang="en" sz="2500" dirty="0"/>
              <a:t>Note whether adjustments were needed.</a:t>
            </a:r>
            <a:endParaRPr sz="2500" dirty="0"/>
          </a:p>
          <a:p>
            <a:pPr marL="914400" lvl="1" indent="-393700" algn="l" rtl="0">
              <a:lnSpc>
                <a:spcPct val="115000"/>
              </a:lnSpc>
              <a:spcBef>
                <a:spcPts val="0"/>
              </a:spcBef>
              <a:spcAft>
                <a:spcPts val="0"/>
              </a:spcAft>
              <a:buSzPts val="2600"/>
              <a:buChar char="○"/>
            </a:pPr>
            <a:r>
              <a:rPr lang="en" sz="2500" dirty="0"/>
              <a:t>Sketches.</a:t>
            </a:r>
            <a:endParaRPr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37aef2c890e_0_2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Notebook Setup</a:t>
            </a:r>
            <a:endParaRPr dirty="0"/>
          </a:p>
        </p:txBody>
      </p:sp>
      <p:sp>
        <p:nvSpPr>
          <p:cNvPr id="154" name="Google Shape;154;g3767fe08b6e_0_49"/>
          <p:cNvSpPr txBox="1">
            <a:spLocks noGrp="1"/>
          </p:cNvSpPr>
          <p:nvPr>
            <p:ph type="body" idx="1"/>
          </p:nvPr>
        </p:nvSpPr>
        <p:spPr>
          <a:xfrm>
            <a:off x="456300" y="1225500"/>
            <a:ext cx="4243200" cy="4023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Test </a:t>
            </a:r>
            <a:r>
              <a:rPr lang="en" sz="2200" dirty="0"/>
              <a:t>(Leave space for data collection.)</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a:p>
            <a:pPr marL="457200" lvl="0" indent="-381000" algn="l" rtl="0">
              <a:lnSpc>
                <a:spcPct val="100000"/>
              </a:lnSpc>
              <a:spcBef>
                <a:spcPts val="0"/>
              </a:spcBef>
              <a:spcAft>
                <a:spcPts val="0"/>
              </a:spcAft>
              <a:buSzPts val="2400"/>
              <a:buChar char="●"/>
            </a:pPr>
            <a:r>
              <a:rPr lang="en" sz="2400" dirty="0"/>
              <a:t>Analyze </a:t>
            </a:r>
            <a:r>
              <a:rPr lang="en" sz="2200" dirty="0"/>
              <a:t>(Leave space for analysis tool.) </a:t>
            </a:r>
            <a:endParaRPr sz="2200" dirty="0"/>
          </a:p>
          <a:p>
            <a:pPr marL="457200" lvl="0" indent="-381000" algn="l" rtl="0">
              <a:lnSpc>
                <a:spcPct val="100000"/>
              </a:lnSpc>
              <a:spcBef>
                <a:spcPts val="0"/>
              </a:spcBef>
              <a:spcAft>
                <a:spcPts val="0"/>
              </a:spcAft>
              <a:buSzPts val="2400"/>
              <a:buChar char="●"/>
            </a:pPr>
            <a:r>
              <a:rPr lang="en" sz="2400" dirty="0"/>
              <a:t>Variables Table</a:t>
            </a:r>
            <a:endParaRPr sz="2200" dirty="0"/>
          </a:p>
          <a:p>
            <a:pPr marL="457200" lvl="0" indent="-381000" algn="l" rtl="0">
              <a:lnSpc>
                <a:spcPct val="100000"/>
              </a:lnSpc>
              <a:spcBef>
                <a:spcPts val="0"/>
              </a:spcBef>
              <a:spcAft>
                <a:spcPts val="0"/>
              </a:spcAft>
              <a:buSzPts val="2400"/>
              <a:buChar char="●"/>
            </a:pPr>
            <a:r>
              <a:rPr lang="en" sz="2400" dirty="0"/>
              <a:t>Making sense of the Data </a:t>
            </a:r>
            <a:r>
              <a:rPr lang="en" sz="2200" dirty="0"/>
              <a:t>(see slide)</a:t>
            </a:r>
            <a:endParaRPr sz="2200" dirty="0"/>
          </a:p>
          <a:p>
            <a:pPr marL="457200" lvl="0" indent="-381000" algn="l" rtl="0">
              <a:lnSpc>
                <a:spcPct val="100000"/>
              </a:lnSpc>
              <a:spcBef>
                <a:spcPts val="0"/>
              </a:spcBef>
              <a:spcAft>
                <a:spcPts val="0"/>
              </a:spcAft>
              <a:buSzPts val="2400"/>
              <a:buChar char="●"/>
            </a:pPr>
            <a:r>
              <a:rPr lang="en" sz="2400" dirty="0"/>
              <a:t>Prediction Check </a:t>
            </a:r>
            <a:endParaRPr sz="2400" dirty="0"/>
          </a:p>
        </p:txBody>
      </p:sp>
      <p:pic>
        <p:nvPicPr>
          <p:cNvPr id="155" name="Google Shape;155;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6" name="Google Shape;156;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7" name="Google Shape;157;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Test Prototype</a:t>
            </a:r>
            <a:endParaRPr dirty="0"/>
          </a:p>
        </p:txBody>
      </p:sp>
      <p:sp>
        <p:nvSpPr>
          <p:cNvPr id="163" name="Google Shape;163;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[Re-list criteria]</a:t>
            </a:r>
            <a:endParaRPr dirty="0"/>
          </a:p>
          <a:p>
            <a:pPr marL="0" lvl="0" indent="0" algn="l" rtl="0">
              <a:lnSpc>
                <a:spcPct val="100000"/>
              </a:lnSpc>
              <a:spcBef>
                <a:spcPts val="0"/>
              </a:spcBef>
              <a:spcAft>
                <a:spcPts val="0"/>
              </a:spcAft>
              <a:buSzPts val="2600"/>
              <a:buNone/>
            </a:pPr>
            <a:r>
              <a:rPr lang="en" dirty="0"/>
              <a:t>As a group, brainstorm and determine a collection tool.</a:t>
            </a:r>
            <a:endParaRPr dirty="0"/>
          </a:p>
          <a:p>
            <a:pPr marL="457200" lvl="0" indent="-393700" algn="l" rtl="0">
              <a:lnSpc>
                <a:spcPct val="100000"/>
              </a:lnSpc>
              <a:spcBef>
                <a:spcPts val="0"/>
              </a:spcBef>
              <a:spcAft>
                <a:spcPts val="0"/>
              </a:spcAft>
              <a:buSzPts val="2600"/>
              <a:buChar char="●"/>
            </a:pPr>
            <a:r>
              <a:rPr lang="en" dirty="0"/>
              <a:t>Use criteria and constraints from the Question phase.</a:t>
            </a:r>
            <a:endParaRPr dirty="0"/>
          </a:p>
          <a:p>
            <a:pPr marL="457200" lvl="0" indent="-393700" algn="l" rtl="0">
              <a:lnSpc>
                <a:spcPct val="100000"/>
              </a:lnSpc>
              <a:spcBef>
                <a:spcPts val="0"/>
              </a:spcBef>
              <a:spcAft>
                <a:spcPts val="0"/>
              </a:spcAft>
              <a:buSzPts val="2600"/>
              <a:buChar char="●"/>
            </a:pPr>
            <a:r>
              <a:rPr lang="en" dirty="0"/>
              <a:t>Follow a consistent process so that results are reliable and measurable.</a:t>
            </a:r>
            <a:endParaRPr dirty="0"/>
          </a:p>
          <a:p>
            <a:pPr marL="457200" lvl="0" indent="-393700" algn="l" rtl="0">
              <a:lnSpc>
                <a:spcPct val="100000"/>
              </a:lnSpc>
              <a:spcBef>
                <a:spcPts val="0"/>
              </a:spcBef>
              <a:spcAft>
                <a:spcPts val="0"/>
              </a:spcAft>
              <a:buSzPts val="2600"/>
              <a:buChar char="●"/>
            </a:pPr>
            <a:r>
              <a:rPr lang="en" dirty="0"/>
              <a:t>Gather data observations, measurements, and feedback.</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5" y="735116"/>
            <a:ext cx="41166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dirty="0"/>
              <a:t>STEM Challenge: </a:t>
            </a:r>
            <a:r>
              <a:rPr lang="en" sz="4000" dirty="0"/>
              <a:t>Speedy Tracks</a:t>
            </a:r>
            <a:endParaRPr sz="4000" dirty="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buClr>
                <a:schemeClr val="dk1"/>
              </a:buClr>
            </a:pPr>
            <a:r>
              <a:rPr lang="en-US" dirty="0"/>
              <a:t>Engineering a High-Speed Train Prototype</a:t>
            </a:r>
            <a:endParaRPr dirty="0"/>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69" name="Google Shape;169;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how best to display your raw data for Analysis. Once selected, transfer your data.</a:t>
            </a:r>
            <a:endParaRPr dirty="0">
              <a:highlight>
                <a:srgbClr val="FFFF00"/>
              </a:highlight>
            </a:endParaRPr>
          </a:p>
          <a:p>
            <a:pPr marL="0" lvl="0" indent="0" algn="l" rtl="0">
              <a:lnSpc>
                <a:spcPct val="100000"/>
              </a:lnSpc>
              <a:spcBef>
                <a:spcPts val="0"/>
              </a:spcBef>
              <a:spcAft>
                <a:spcPts val="0"/>
              </a:spcAft>
              <a:buSzPts val="2600"/>
              <a:buNone/>
            </a:pPr>
            <a:endParaRPr dirty="0"/>
          </a:p>
        </p:txBody>
      </p:sp>
      <p:pic>
        <p:nvPicPr>
          <p:cNvPr id="170" name="Google Shape;170;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71" name="Google Shape;171;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2" name="Google Shape;172;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78" name="Google Shape;178;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7aef2c890e_0_2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Notebook Setup</a:t>
            </a:r>
            <a:endParaRPr dirty="0"/>
          </a:p>
        </p:txBody>
      </p:sp>
      <p:sp>
        <p:nvSpPr>
          <p:cNvPr id="190" name="Google Shape;190;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Reflect &amp; Improve. </a:t>
            </a:r>
            <a:endParaRPr sz="2400" dirty="0"/>
          </a:p>
          <a:p>
            <a:pPr marL="457200" lvl="0" indent="-381000" algn="l" rtl="0">
              <a:lnSpc>
                <a:spcPct val="100000"/>
              </a:lnSpc>
              <a:spcBef>
                <a:spcPts val="0"/>
              </a:spcBef>
              <a:spcAft>
                <a:spcPts val="0"/>
              </a:spcAft>
              <a:buSzPts val="2400"/>
              <a:buChar char="●"/>
            </a:pPr>
            <a:r>
              <a:rPr lang="en" sz="2400" dirty="0"/>
              <a:t>Answer the following: </a:t>
            </a:r>
            <a:endParaRPr sz="2400" dirty="0"/>
          </a:p>
          <a:p>
            <a:pPr marL="914400" lvl="1" indent="-368300" algn="l" rtl="0">
              <a:lnSpc>
                <a:spcPct val="100000"/>
              </a:lnSpc>
              <a:spcBef>
                <a:spcPts val="0"/>
              </a:spcBef>
              <a:spcAft>
                <a:spcPts val="0"/>
              </a:spcAft>
              <a:buSzPts val="2200"/>
              <a:buChar char="○"/>
            </a:pPr>
            <a:r>
              <a:rPr lang="en" sz="2200" dirty="0"/>
              <a:t>How effective was the prototype? </a:t>
            </a:r>
            <a:endParaRPr sz="2200" dirty="0"/>
          </a:p>
          <a:p>
            <a:pPr marL="914400" lvl="1" indent="-368300" algn="l" rtl="0">
              <a:lnSpc>
                <a:spcPct val="100000"/>
              </a:lnSpc>
              <a:spcBef>
                <a:spcPts val="0"/>
              </a:spcBef>
              <a:spcAft>
                <a:spcPts val="0"/>
              </a:spcAft>
              <a:buSzPts val="2200"/>
              <a:buChar char="○"/>
            </a:pPr>
            <a:r>
              <a:rPr lang="en" sz="2200" dirty="0"/>
              <a:t>How reliable or efficient was it? </a:t>
            </a:r>
            <a:endParaRPr sz="2200" dirty="0"/>
          </a:p>
          <a:p>
            <a:pPr marL="914400" lvl="1" indent="-368300" algn="l" rtl="0">
              <a:lnSpc>
                <a:spcPct val="100000"/>
              </a:lnSpc>
              <a:spcBef>
                <a:spcPts val="0"/>
              </a:spcBef>
              <a:spcAft>
                <a:spcPts val="0"/>
              </a:spcAft>
              <a:buSzPts val="2200"/>
              <a:buChar char="○"/>
            </a:pPr>
            <a:r>
              <a:rPr lang="en" sz="2200" dirty="0"/>
              <a:t>How would you improve the design? Draw your new model below. </a:t>
            </a:r>
            <a:endParaRPr sz="2200" dirty="0"/>
          </a:p>
        </p:txBody>
      </p:sp>
      <p:pic>
        <p:nvPicPr>
          <p:cNvPr id="191" name="Google Shape;191;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Review Test Results</a:t>
            </a:r>
            <a:endParaRPr dirty="0"/>
          </a:p>
        </p:txBody>
      </p:sp>
      <p:sp>
        <p:nvSpPr>
          <p:cNvPr id="198" name="Google Shape;198;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Review your test results.</a:t>
            </a:r>
            <a:endParaRPr dirty="0"/>
          </a:p>
          <a:p>
            <a:pPr marL="457200" lvl="0" indent="-393700" algn="l" rtl="0">
              <a:lnSpc>
                <a:spcPct val="100000"/>
              </a:lnSpc>
              <a:spcBef>
                <a:spcPts val="0"/>
              </a:spcBef>
              <a:spcAft>
                <a:spcPts val="0"/>
              </a:spcAft>
              <a:buSzPts val="2600"/>
              <a:buChar char="●"/>
            </a:pPr>
            <a:r>
              <a:rPr lang="en" dirty="0"/>
              <a:t>Identify strengths to keep and weaknesses to address.</a:t>
            </a:r>
            <a:endParaRPr dirty="0"/>
          </a:p>
          <a:p>
            <a:pPr marL="457200" lvl="0" indent="-393700" algn="l" rtl="0">
              <a:lnSpc>
                <a:spcPct val="100000"/>
              </a:lnSpc>
              <a:spcBef>
                <a:spcPts val="0"/>
              </a:spcBef>
              <a:spcAft>
                <a:spcPts val="0"/>
              </a:spcAft>
              <a:buSzPts val="2600"/>
              <a:buChar char="●"/>
            </a:pPr>
            <a:r>
              <a:rPr lang="en" dirty="0"/>
              <a:t>Propose targeted changes to improve the design.</a:t>
            </a:r>
            <a:endParaRPr dirty="0"/>
          </a:p>
          <a:p>
            <a:pPr marL="914400" lvl="1" indent="-393700" algn="l" rtl="0">
              <a:lnSpc>
                <a:spcPct val="115000"/>
              </a:lnSpc>
              <a:spcBef>
                <a:spcPts val="0"/>
              </a:spcBef>
              <a:spcAft>
                <a:spcPts val="0"/>
              </a:spcAft>
              <a:buSzPts val="2600"/>
              <a:buChar char="○"/>
            </a:pPr>
            <a:r>
              <a:rPr lang="en" dirty="0"/>
              <a:t>Consider materials, measurements, features, or construction methods.</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sp>
        <p:nvSpPr>
          <p:cNvPr id="199" name="Google Shape;199;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5" name="Google Shape;205;g3771e86b4f7_0_0"/>
          <p:cNvSpPr txBox="1">
            <a:spLocks noGrp="1"/>
          </p:cNvSpPr>
          <p:nvPr>
            <p:ph type="body" idx="1"/>
          </p:nvPr>
        </p:nvSpPr>
        <p:spPr>
          <a:xfrm>
            <a:off x="456300" y="1152475"/>
            <a:ext cx="61221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t>How</a:t>
            </a:r>
            <a:r>
              <a:rPr lang="en" dirty="0"/>
              <a:t>: How will I find the information that I need to complete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Learn</a:t>
            </a:r>
            <a:r>
              <a:rPr lang="en" dirty="0">
                <a:solidFill>
                  <a:srgbClr val="971D20"/>
                </a:solidFill>
              </a:rPr>
              <a:t>:</a:t>
            </a:r>
            <a:r>
              <a:rPr lang="en" dirty="0"/>
              <a:t> What have I learned about the task?</a:t>
            </a:r>
            <a:endParaRPr dirty="0"/>
          </a:p>
        </p:txBody>
      </p:sp>
      <p:pic>
        <p:nvPicPr>
          <p:cNvPr id="206" name="Google Shape;206;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2" name="Google Shape;212;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Communicate. </a:t>
            </a:r>
            <a:endParaRPr sz="2400" dirty="0"/>
          </a:p>
          <a:p>
            <a:pPr marL="457200" lvl="0" indent="-381000" algn="l" rtl="0">
              <a:lnSpc>
                <a:spcPct val="100000"/>
              </a:lnSpc>
              <a:spcBef>
                <a:spcPts val="0"/>
              </a:spcBef>
              <a:spcAft>
                <a:spcPts val="0"/>
              </a:spcAft>
              <a:buSzPts val="2400"/>
              <a:buChar char="●"/>
            </a:pPr>
            <a:r>
              <a:rPr lang="en" sz="2400" dirty="0"/>
              <a:t>Best Medium and why?</a:t>
            </a:r>
            <a:endParaRPr sz="2400" dirty="0"/>
          </a:p>
          <a:p>
            <a:pPr marL="914400" lvl="1" indent="-368300" algn="l" rtl="0">
              <a:lnSpc>
                <a:spcPct val="100000"/>
              </a:lnSpc>
              <a:spcBef>
                <a:spcPts val="0"/>
              </a:spcBef>
              <a:spcAft>
                <a:spcPts val="0"/>
              </a:spcAft>
              <a:buSzPts val="2200"/>
              <a:buChar char="○"/>
            </a:pPr>
            <a:r>
              <a:rPr lang="en" sz="2200" dirty="0"/>
              <a:t>Slide Presentation</a:t>
            </a:r>
            <a:endParaRPr sz="2200" dirty="0"/>
          </a:p>
          <a:p>
            <a:pPr marL="914400" lvl="1" indent="-368300" algn="l" rtl="0">
              <a:lnSpc>
                <a:spcPct val="100000"/>
              </a:lnSpc>
              <a:spcBef>
                <a:spcPts val="0"/>
              </a:spcBef>
              <a:spcAft>
                <a:spcPts val="0"/>
              </a:spcAft>
              <a:buSzPts val="2200"/>
              <a:buChar char="○"/>
            </a:pPr>
            <a:r>
              <a:rPr lang="en" sz="2200" dirty="0"/>
              <a:t>Journal Article</a:t>
            </a:r>
            <a:endParaRPr sz="2200" dirty="0"/>
          </a:p>
          <a:p>
            <a:pPr marL="914400" lvl="1" indent="-368300" algn="l" rtl="0">
              <a:lnSpc>
                <a:spcPct val="100000"/>
              </a:lnSpc>
              <a:spcBef>
                <a:spcPts val="0"/>
              </a:spcBef>
              <a:spcAft>
                <a:spcPts val="0"/>
              </a:spcAft>
              <a:buSzPts val="2200"/>
              <a:buChar char="○"/>
            </a:pPr>
            <a:r>
              <a:rPr lang="en" sz="2200" dirty="0"/>
              <a:t>Poster Presentation</a:t>
            </a:r>
            <a:endParaRPr sz="2200" dirty="0"/>
          </a:p>
          <a:p>
            <a:pPr marL="457200" lvl="0" indent="-381000" algn="l" rtl="0">
              <a:lnSpc>
                <a:spcPct val="100000"/>
              </a:lnSpc>
              <a:spcBef>
                <a:spcPts val="0"/>
              </a:spcBef>
              <a:spcAft>
                <a:spcPts val="0"/>
              </a:spcAft>
              <a:buSzPts val="2400"/>
              <a:buChar char="●"/>
            </a:pPr>
            <a:r>
              <a:rPr lang="en" sz="2400" dirty="0"/>
              <a:t>Create a mock-up or outline. </a:t>
            </a:r>
            <a:endParaRPr sz="2400" dirty="0"/>
          </a:p>
          <a:p>
            <a:pPr marL="457200" lvl="0" indent="-381000" algn="l" rtl="0">
              <a:lnSpc>
                <a:spcPct val="100000"/>
              </a:lnSpc>
              <a:spcBef>
                <a:spcPts val="0"/>
              </a:spcBef>
              <a:spcAft>
                <a:spcPts val="0"/>
              </a:spcAft>
              <a:buSzPts val="2400"/>
              <a:buChar char="●"/>
            </a:pPr>
            <a:r>
              <a:rPr lang="en" sz="2400" dirty="0"/>
              <a:t>Elevator Speech </a:t>
            </a:r>
            <a:r>
              <a:rPr lang="en" sz="2200" dirty="0"/>
              <a:t>(see slide).</a:t>
            </a:r>
            <a:endParaRPr sz="2200" dirty="0"/>
          </a:p>
        </p:txBody>
      </p:sp>
      <p:pic>
        <p:nvPicPr>
          <p:cNvPr id="213" name="Google Shape;213;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9" name="Google Shape;219;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Congratulations! Your group has been chosen to present at the annual Stark Expo, hosted by billionaire superhero Tony Stark.</a:t>
            </a:r>
            <a:endParaRPr/>
          </a:p>
          <a:p>
            <a:pPr marL="457200" lvl="0" indent="-393700" algn="l" rtl="0">
              <a:lnSpc>
                <a:spcPct val="100000"/>
              </a:lnSpc>
              <a:spcBef>
                <a:spcPts val="0"/>
              </a:spcBef>
              <a:spcAft>
                <a:spcPts val="0"/>
              </a:spcAft>
              <a:buSzPts val="2600"/>
              <a:buAutoNum type="arabicPeriod"/>
            </a:pPr>
            <a:r>
              <a:rPr lang="en"/>
              <a:t>Decide on the best medium to present your prototype and experience. </a:t>
            </a:r>
            <a:endParaRPr/>
          </a:p>
          <a:p>
            <a:pPr marL="457200" lvl="0" indent="-393700" algn="l" rtl="0">
              <a:lnSpc>
                <a:spcPct val="100000"/>
              </a:lnSpc>
              <a:spcBef>
                <a:spcPts val="0"/>
              </a:spcBef>
              <a:spcAft>
                <a:spcPts val="0"/>
              </a:spcAft>
              <a:buSzPts val="2600"/>
              <a:buAutoNum type="arabicPeriod"/>
            </a:pPr>
            <a:r>
              <a:rPr lang="en"/>
              <a:t>Create a mock-up or outline of what you would actually present.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5" name="Google Shape;225;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6" name="Google Shape;226;g3767fe08b6e_0_94" title="Elevator Speech.png"/>
          <p:cNvPicPr preferRelativeResize="0"/>
          <p:nvPr/>
        </p:nvPicPr>
        <p:blipFill rotWithShape="1">
          <a:blip r:embed="rId3">
            <a:alphaModFix/>
          </a:blip>
          <a:srcRect l="1633" r="1644"/>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2" name="Google Shape;232;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a:t>What are </a:t>
            </a:r>
            <a:r>
              <a:rPr lang="en" b="1">
                <a:solidFill>
                  <a:srgbClr val="91192A"/>
                </a:solidFill>
              </a:rPr>
              <a:t>three </a:t>
            </a:r>
            <a:r>
              <a:rPr lang="en"/>
              <a:t>things you learned?</a:t>
            </a:r>
            <a:endParaRPr/>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a:p>
          <a:p>
            <a:pPr marL="457200" lvl="0" indent="-393700" algn="l" rtl="0">
              <a:lnSpc>
                <a:spcPct val="100000"/>
              </a:lnSpc>
              <a:spcBef>
                <a:spcPts val="0"/>
              </a:spcBef>
              <a:spcAft>
                <a:spcPts val="0"/>
              </a:spcAft>
              <a:buSzPts val="2600"/>
              <a:buAutoNum type="arabicPeriod"/>
            </a:pPr>
            <a:r>
              <a:rPr lang="en"/>
              <a:t>What is </a:t>
            </a:r>
            <a:r>
              <a:rPr lang="en" b="1">
                <a:solidFill>
                  <a:srgbClr val="91192A"/>
                </a:solidFill>
              </a:rPr>
              <a:t>one </a:t>
            </a:r>
            <a:r>
              <a:rPr lang="en"/>
              <a:t>improvement you would make if you had more time?</a:t>
            </a:r>
            <a:endParaRPr/>
          </a:p>
        </p:txBody>
      </p:sp>
      <p:pic>
        <p:nvPicPr>
          <p:cNvPr id="233" name="Google Shape;233;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 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Learning Objective</a:t>
            </a:r>
            <a:endParaRPr dirty="0"/>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 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a:t>
            </a:r>
            <a:endParaRPr dirty="0"/>
          </a:p>
          <a:p>
            <a:pPr marL="0" lvl="0" indent="0" algn="l" rtl="0">
              <a:lnSpc>
                <a:spcPct val="100000"/>
              </a:lnSpc>
              <a:spcBef>
                <a:spcPts val="0"/>
              </a:spcBef>
              <a:spcAft>
                <a:spcPts val="0"/>
              </a:spcAft>
              <a:buSzPts val="3600"/>
              <a:buNone/>
            </a:pPr>
            <a:r>
              <a:rPr lang="en" dirty="0"/>
              <a:t>Notebook Setup</a:t>
            </a:r>
            <a:endParaRPr dirty="0"/>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Title of STEM Challenge</a:t>
            </a:r>
            <a:endParaRPr sz="2400" dirty="0"/>
          </a:p>
          <a:p>
            <a:pPr marL="457200" lvl="0" indent="-381000" algn="l" rtl="0">
              <a:lnSpc>
                <a:spcPct val="100000"/>
              </a:lnSpc>
              <a:spcBef>
                <a:spcPts val="0"/>
              </a:spcBef>
              <a:spcAft>
                <a:spcPts val="0"/>
              </a:spcAft>
              <a:buSzPts val="2400"/>
              <a:buChar char="●"/>
            </a:pPr>
            <a:r>
              <a:rPr lang="en" sz="2400" dirty="0"/>
              <a:t>Question</a:t>
            </a:r>
            <a:endParaRPr sz="2400" dirty="0"/>
          </a:p>
          <a:p>
            <a:pPr marL="457200" lvl="0" indent="-381000" algn="l" rtl="0">
              <a:lnSpc>
                <a:spcPct val="100000"/>
              </a:lnSpc>
              <a:spcBef>
                <a:spcPts val="0"/>
              </a:spcBef>
              <a:spcAft>
                <a:spcPts val="0"/>
              </a:spcAft>
              <a:buSzPts val="2400"/>
              <a:buChar char="●"/>
            </a:pPr>
            <a:r>
              <a:rPr lang="en" sz="2400" dirty="0"/>
              <a:t>Criteria</a:t>
            </a:r>
            <a:endParaRPr sz="2400" dirty="0"/>
          </a:p>
          <a:p>
            <a:pPr marL="457200" lvl="0" indent="-381000" algn="l" rtl="0">
              <a:lnSpc>
                <a:spcPct val="100000"/>
              </a:lnSpc>
              <a:spcBef>
                <a:spcPts val="0"/>
              </a:spcBef>
              <a:spcAft>
                <a:spcPts val="0"/>
              </a:spcAft>
              <a:buSzPts val="2400"/>
              <a:buChar char="●"/>
            </a:pPr>
            <a:r>
              <a:rPr lang="en" sz="2400" dirty="0"/>
              <a:t>Hypothesis or Prediction</a:t>
            </a:r>
            <a:endParaRPr sz="2400" dirty="0"/>
          </a:p>
          <a:p>
            <a:pPr marL="457200" lvl="0" indent="-381000" algn="l" rtl="0">
              <a:lnSpc>
                <a:spcPct val="100000"/>
              </a:lnSpc>
              <a:spcBef>
                <a:spcPts val="0"/>
              </a:spcBef>
              <a:spcAft>
                <a:spcPts val="0"/>
              </a:spcAft>
              <a:buSzPts val="2400"/>
              <a:buChar char="●"/>
            </a:pPr>
            <a:r>
              <a:rPr lang="en" sz="2400" dirty="0"/>
              <a:t>Brainstorm </a:t>
            </a:r>
            <a:r>
              <a:rPr lang="en" sz="2200" dirty="0"/>
              <a:t>(leave space for work)</a:t>
            </a:r>
            <a:endParaRPr sz="2200" dirty="0"/>
          </a:p>
          <a:p>
            <a:pPr marL="457200" lvl="0" indent="-381000" algn="l" rtl="0">
              <a:lnSpc>
                <a:spcPct val="100000"/>
              </a:lnSpc>
              <a:spcBef>
                <a:spcPts val="0"/>
              </a:spcBef>
              <a:spcAft>
                <a:spcPts val="0"/>
              </a:spcAft>
              <a:buSzPts val="2400"/>
              <a:buChar char="●"/>
            </a:pPr>
            <a:r>
              <a:rPr lang="en" sz="2400" dirty="0"/>
              <a:t>KWHL chart </a:t>
            </a:r>
            <a:r>
              <a:rPr lang="en" sz="2200" dirty="0"/>
              <a:t>(see later slide)</a:t>
            </a:r>
            <a:r>
              <a:rPr lang="en" sz="2400" dirty="0"/>
              <a:t> </a:t>
            </a:r>
            <a:endParaRPr sz="2400" dirty="0"/>
          </a:p>
          <a:p>
            <a:pPr marL="457200" lvl="0" indent="-381000" algn="l" rtl="0">
              <a:lnSpc>
                <a:spcPct val="100000"/>
              </a:lnSpc>
              <a:spcBef>
                <a:spcPts val="0"/>
              </a:spcBef>
              <a:spcAft>
                <a:spcPts val="0"/>
              </a:spcAft>
              <a:buSzPts val="2400"/>
              <a:buChar char="●"/>
            </a:pPr>
            <a:r>
              <a:rPr lang="en" sz="2400" dirty="0"/>
              <a:t>Prediction Check </a:t>
            </a:r>
            <a:r>
              <a:rPr lang="en" sz="2200" dirty="0"/>
              <a:t>(see later slide)</a:t>
            </a:r>
            <a:endParaRPr sz="2200" dirty="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Scenario</a:t>
            </a:r>
            <a:endParaRPr/>
          </a:p>
        </p:txBody>
      </p:sp>
      <p:sp>
        <p:nvSpPr>
          <p:cNvPr id="73" name="Google Shape;73;g3767fe08b6e_0_1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lvl="0"/>
            <a:r>
              <a:rPr lang="en" b="1" dirty="0"/>
              <a:t>Problem</a:t>
            </a:r>
            <a:r>
              <a:rPr lang="en" dirty="0"/>
              <a:t>: </a:t>
            </a:r>
            <a:r>
              <a:rPr lang="en-US" dirty="0"/>
              <a:t>Engineers must design high-speed trains that balance speed, safety, and efficiency on the tracks.</a:t>
            </a:r>
          </a:p>
          <a:p>
            <a:pPr lvl="0"/>
            <a:r>
              <a:rPr lang="en" b="1" dirty="0"/>
              <a:t>Your Task</a:t>
            </a:r>
            <a:r>
              <a:rPr lang="en" dirty="0"/>
              <a:t>: </a:t>
            </a:r>
            <a:r>
              <a:rPr lang="en-US" dirty="0"/>
              <a:t>Your task is to create a train model that can travel quickly and smoothly, using design choices that address aerodynamics, friction, and propulsion.</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g3767fe08b6e_0_19"/>
          <p:cNvSpPr txBox="1">
            <a:spLocks noGrp="1"/>
          </p:cNvSpPr>
          <p:nvPr>
            <p:ph type="title"/>
          </p:nvPr>
        </p:nvSpPr>
        <p:spPr>
          <a:xfrm>
            <a:off x="459300" y="287578"/>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Criteria</a:t>
            </a:r>
            <a:endParaRPr dirty="0"/>
          </a:p>
        </p:txBody>
      </p:sp>
      <p:sp>
        <p:nvSpPr>
          <p:cNvPr id="80" name="Google Shape;80;g3767fe08b6e_0_19"/>
          <p:cNvSpPr txBox="1">
            <a:spLocks noGrp="1"/>
          </p:cNvSpPr>
          <p:nvPr>
            <p:ph type="body" idx="1"/>
          </p:nvPr>
        </p:nvSpPr>
        <p:spPr>
          <a:xfrm>
            <a:off x="456300" y="1152475"/>
            <a:ext cx="7948914" cy="3882904"/>
          </a:xfrm>
          <a:prstGeom prst="rect">
            <a:avLst/>
          </a:prstGeom>
          <a:noFill/>
          <a:ln>
            <a:noFill/>
          </a:ln>
        </p:spPr>
        <p:txBody>
          <a:bodyPr spcFirstLastPara="1" wrap="square" lIns="91425" tIns="91425" rIns="91425" bIns="91425" anchor="t" anchorCtr="0">
            <a:noAutofit/>
          </a:bodyPr>
          <a:lstStyle/>
          <a:p>
            <a:pPr lvl="0" indent="-381000">
              <a:buSzPts val="2400"/>
            </a:pPr>
            <a:r>
              <a:rPr lang="en-US" sz="2400" dirty="0"/>
              <a:t>Your train must be able to travel a set track distance without derailing.</a:t>
            </a:r>
          </a:p>
          <a:p>
            <a:pPr lvl="0" indent="-381000">
              <a:buSzPts val="2400"/>
            </a:pPr>
            <a:r>
              <a:rPr lang="en-US" sz="2400" dirty="0"/>
              <a:t>Your train should be designed to minimize friction and maximize speed.</a:t>
            </a:r>
          </a:p>
          <a:p>
            <a:pPr lvl="0" indent="-381000">
              <a:buSzPts val="2400"/>
            </a:pPr>
            <a:r>
              <a:rPr lang="en-US" sz="2400" dirty="0"/>
              <a:t>You may use only the materials provided (e.g., cardboard, straws, wheels, tape, rubber bands, small motors if allowed).</a:t>
            </a:r>
          </a:p>
          <a:p>
            <a:pPr lvl="0" indent="-381000">
              <a:buSzPts val="2400"/>
            </a:pPr>
            <a:r>
              <a:rPr lang="en-US" sz="2400" dirty="0"/>
              <a:t>Your design must safely hold a small cargo (optional).</a:t>
            </a:r>
          </a:p>
          <a:p>
            <a:pPr lvl="0" indent="-381000">
              <a:buSzPts val="2400"/>
            </a:pPr>
            <a:r>
              <a:rPr lang="en-US" sz="2400" b="1" dirty="0"/>
              <a:t>Bonus challenge</a:t>
            </a:r>
            <a:r>
              <a:rPr lang="en-US" sz="2400" dirty="0"/>
              <a:t>: Incorporate aerodynamic features to reduce air resistance.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7" name="Google Shape;87;g3767fe08b6e_0_24"/>
          <p:cNvSpPr txBox="1">
            <a:spLocks noGrp="1"/>
          </p:cNvSpPr>
          <p:nvPr>
            <p:ph type="body" idx="1"/>
          </p:nvPr>
        </p:nvSpPr>
        <p:spPr>
          <a:xfrm>
            <a:off x="456300" y="1152475"/>
            <a:ext cx="57159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solidFill>
                  <a:srgbClr val="971D20"/>
                </a:solidFill>
              </a:rPr>
              <a:t>Know</a:t>
            </a:r>
            <a:r>
              <a:rPr lang="en" dirty="0">
                <a:solidFill>
                  <a:srgbClr val="971D20"/>
                </a:solidFill>
              </a:rPr>
              <a:t>:</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Wonder</a:t>
            </a:r>
            <a:r>
              <a:rPr lang="en" dirty="0">
                <a:solidFill>
                  <a:srgbClr val="971D20"/>
                </a:solidFill>
              </a:rPr>
              <a:t>:</a:t>
            </a:r>
            <a:r>
              <a:rPr lang="en" dirty="0"/>
              <a:t> What do I not know (and want to know) about the task?</a:t>
            </a:r>
            <a:endParaRPr dirty="0"/>
          </a:p>
        </p:txBody>
      </p:sp>
      <p:pic>
        <p:nvPicPr>
          <p:cNvPr id="88" name="Google Shape;88;g3767fe08b6e_0_24" title="K-W-H-L Graphic Organizer.png"/>
          <p:cNvPicPr preferRelativeResize="0"/>
          <p:nvPr/>
        </p:nvPicPr>
        <p:blipFill rotWithShape="1">
          <a:blip r:embed="rId3">
            <a:alphaModFix/>
          </a:blip>
          <a:srcRect/>
          <a:stretch/>
        </p:blipFill>
        <p:spPr>
          <a:xfrm>
            <a:off x="6172200" y="815726"/>
            <a:ext cx="2409799" cy="205721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37aef2c890e_0_5"/>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TotalTime>
  <Words>1206</Words>
  <Application>Microsoft Office PowerPoint</Application>
  <PresentationFormat>On-screen Show (16:9)</PresentationFormat>
  <Paragraphs>128</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Speedy Tracks</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&amp; Design | Notebook Setup</vt:lpstr>
      <vt:lpstr>Plan &amp; Design | Sketch and Model</vt:lpstr>
      <vt:lpstr>PowerPoint Presentation</vt:lpstr>
      <vt:lpstr>Build &amp; Create | Notebook Setup</vt:lpstr>
      <vt:lpstr>Build &amp; Create | Prototyping</vt:lpstr>
      <vt:lpstr>PowerPoint Presentation</vt:lpstr>
      <vt:lpstr>Test &amp; Analyze | Notebook Setup</vt:lpstr>
      <vt:lpstr>Test &amp; Analyze | Test Prototype</vt:lpstr>
      <vt:lpstr>Test &amp; Analyze | Analyze Prototype</vt:lpstr>
      <vt:lpstr>Test &amp; Analyze | Analyze Prototype</vt:lpstr>
      <vt:lpstr>PowerPoint Presentation</vt:lpstr>
      <vt:lpstr>Reflect &amp; Improve | Notebook Setup</vt:lpstr>
      <vt:lpstr>Reflect &amp;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McLeod Porter, Delma</cp:lastModifiedBy>
  <cp:revision>13</cp:revision>
  <dcterms:modified xsi:type="dcterms:W3CDTF">2025-10-13T14:50:51Z</dcterms:modified>
</cp:coreProperties>
</file>