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6" roundtripDataSignature="AMtx7mhK0vI9dL66XdET8EluxAroqutW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customschemas.google.com/relationships/presentationmetadata" Target="meta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127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127" TargetMode="Externa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57" TargetMode="Externa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117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127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92929"/>
                </a:solidFill>
              </a:rPr>
              <a:t>K20 Center. (n.d.). KWHL graphic organizer. Strategies. </a:t>
            </a:r>
            <a:r>
              <a:rPr lang="en" sz="1200">
                <a:solidFill>
                  <a:srgbClr val="1155CC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https://learn.k20center.ou.edu/strategy/127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d5cef4017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d5cef401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d5cef40172_0_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3d5cef40172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d5cef40172_0_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3d5cef4017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92929"/>
                </a:solidFill>
              </a:rPr>
              <a:t>K20 Center. (n.d.). KWHL graphic organizer. Strategies. </a:t>
            </a:r>
            <a:r>
              <a:rPr lang="en" sz="1200">
                <a:solidFill>
                  <a:srgbClr val="1155CC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https://learn.k20center.ou.edu/strategy/127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92929"/>
                </a:solidFill>
              </a:rPr>
              <a:t>K20 Center. (n.d.). Elevator speech. Strategies. </a:t>
            </a:r>
            <a:r>
              <a:rPr lang="en" sz="1200">
                <a:solidFill>
                  <a:srgbClr val="1155CC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https://learn.k20center.ou.edu/strategy/57</a:t>
            </a:r>
            <a:endParaRPr sz="1200">
              <a:solidFill>
                <a:srgbClr val="1155C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92929"/>
                </a:solidFill>
              </a:rPr>
              <a:t>K20 Center. (n.d.). 3-2-1. Strategies. </a:t>
            </a:r>
            <a:r>
              <a:rPr lang="en" sz="1200">
                <a:solidFill>
                  <a:srgbClr val="1155CC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https://learn.k20center.ou.edu/strategy/117</a:t>
            </a:r>
            <a:endParaRPr sz="1200">
              <a:solidFill>
                <a:srgbClr val="1155C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92929"/>
                </a:solidFill>
              </a:rPr>
              <a:t>K20 Center. (n.d.). KWHL Graphic Organizer. Strategies. </a:t>
            </a:r>
            <a:r>
              <a:rPr lang="en" sz="1200">
                <a:solidFill>
                  <a:srgbClr val="1155CC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https://learn.k20center.ou.edu/strategy/127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d5cef40172_0_57"/>
          <p:cNvSpPr txBox="1"/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g3d5cef40172_0_57"/>
          <p:cNvSpPr txBox="1"/>
          <p:nvPr>
            <p:ph idx="1" type="subTitle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5" name="Google Shape;45;g3d5cef40172_0_57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/Objective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d5cef40172_0_61"/>
          <p:cNvSpPr txBox="1"/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g3d5cef40172_0_61"/>
          <p:cNvSpPr txBox="1"/>
          <p:nvPr>
            <p:ph idx="1" type="subTitle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9" name="Google Shape;49;g3d5cef40172_0_61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Layout">
  <p:cSld name="TITLE_AND_BODY_1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g3d5cef40172_0_65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g3d5cef40172_0_65"/>
          <p:cNvSpPr txBox="1"/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g3d5cef40172_0_65"/>
          <p:cNvSpPr txBox="1"/>
          <p:nvPr>
            <p:ph idx="1" type="body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b="0" sz="26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Noto Sans Symbols"/>
              <a:buChar char="▪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AND_BODY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g3d5cef40172_0_69" title="k20center-logo-variations_K20 - Bug Color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g3d5cef40172_0_69"/>
          <p:cNvSpPr txBox="1"/>
          <p:nvPr>
            <p:ph type="title"/>
          </p:nvPr>
        </p:nvSpPr>
        <p:spPr>
          <a:xfrm>
            <a:off x="1483050" y="1515775"/>
            <a:ext cx="6177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Calibri"/>
              <a:buNone/>
              <a:defRPr sz="50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g3d5cef40172_0_69"/>
          <p:cNvSpPr txBox="1"/>
          <p:nvPr>
            <p:ph idx="2" type="title"/>
          </p:nvPr>
        </p:nvSpPr>
        <p:spPr>
          <a:xfrm>
            <a:off x="1483050" y="3100738"/>
            <a:ext cx="6177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 Layout">
  <p:cSld name="TITLE_AND_BODY_1_1"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d5cef40172_0_73"/>
          <p:cNvSpPr txBox="1"/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g3d5cef40172_0_73"/>
          <p:cNvSpPr txBox="1"/>
          <p:nvPr>
            <p:ph idx="1" type="body"/>
          </p:nvPr>
        </p:nvSpPr>
        <p:spPr>
          <a:xfrm>
            <a:off x="456300" y="1152475"/>
            <a:ext cx="3993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g3d5cef40172_0_73"/>
          <p:cNvSpPr txBox="1"/>
          <p:nvPr>
            <p:ph idx="2" type="body"/>
          </p:nvPr>
        </p:nvSpPr>
        <p:spPr>
          <a:xfrm>
            <a:off x="4687932" y="1152475"/>
            <a:ext cx="3993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2" name="Google Shape;62;g3d5cef40172_0_73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AND_BODY_1_1_1"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d5cef40172_0_78"/>
          <p:cNvSpPr txBox="1"/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5" name="Google Shape;65;g3d5cef40172_0_7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 Option 1">
  <p:cSld name="TITLE_AND_BODY_1_1_1_2"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g3d5cef40172_0_81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3d5cef40172_0_81"/>
          <p:cNvSpPr txBox="1"/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4"/>
          <p:cNvSpPr txBox="1"/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4"/>
          <p:cNvSpPr txBox="1"/>
          <p:nvPr>
            <p:ph idx="1" type="subTitle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" name="Google Shape;13;p34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/Objective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5"/>
          <p:cNvSpPr txBox="1"/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35"/>
          <p:cNvSpPr txBox="1"/>
          <p:nvPr>
            <p:ph idx="1" type="subTitle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" name="Google Shape;17;p35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Layout">
  <p:cSld name="TITLE_AND_BODY_1"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6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6"/>
          <p:cNvSpPr txBox="1"/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6"/>
          <p:cNvSpPr txBox="1"/>
          <p:nvPr>
            <p:ph idx="1" type="body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b="0" sz="26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Noto Sans Symbols"/>
              <a:buChar char="▪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AND_BODY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7" title="k20center-logo-variations_K20 - Bug Color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7"/>
          <p:cNvSpPr txBox="1"/>
          <p:nvPr>
            <p:ph type="title"/>
          </p:nvPr>
        </p:nvSpPr>
        <p:spPr>
          <a:xfrm>
            <a:off x="1483050" y="1515775"/>
            <a:ext cx="6177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Calibri"/>
              <a:buNone/>
              <a:defRPr sz="50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7"/>
          <p:cNvSpPr txBox="1"/>
          <p:nvPr>
            <p:ph idx="2" type="title"/>
          </p:nvPr>
        </p:nvSpPr>
        <p:spPr>
          <a:xfrm>
            <a:off x="1483050" y="3100738"/>
            <a:ext cx="6177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 Layout">
  <p:cSld name="TITLE_AND_BODY_1_1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8"/>
          <p:cNvSpPr txBox="1"/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38"/>
          <p:cNvSpPr txBox="1"/>
          <p:nvPr>
            <p:ph idx="1" type="body"/>
          </p:nvPr>
        </p:nvSpPr>
        <p:spPr>
          <a:xfrm>
            <a:off x="456300" y="1152475"/>
            <a:ext cx="3993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38"/>
          <p:cNvSpPr txBox="1"/>
          <p:nvPr>
            <p:ph idx="2" type="body"/>
          </p:nvPr>
        </p:nvSpPr>
        <p:spPr>
          <a:xfrm>
            <a:off x="4687932" y="1152475"/>
            <a:ext cx="3993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0" name="Google Shape;30;p3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AND_BODY_1_1_1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9"/>
          <p:cNvSpPr txBox="1"/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" name="Google Shape;33;p3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 Option 1">
  <p:cSld name="TITLE_AND_BODY_1_1_1_2"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4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0"/>
          <p:cNvSpPr txBox="1"/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type="title">
  <p:cSld name="TITL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3d5cef40172_0_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g3d5cef40172_0_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g3d5cef40172_0_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Relationship Id="rId4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Relationship Id="rId4" Type="http://schemas.openxmlformats.org/officeDocument/2006/relationships/image" Target="../media/image29.jpg"/><Relationship Id="rId5" Type="http://schemas.openxmlformats.org/officeDocument/2006/relationships/image" Target="../media/image2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jpg"/><Relationship Id="rId4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"/>
          <p:cNvSpPr txBox="1"/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Brainstorm | KWHL</a:t>
            </a:r>
            <a:endParaRPr/>
          </a:p>
        </p:txBody>
      </p:sp>
      <p:sp>
        <p:nvSpPr>
          <p:cNvPr id="130" name="Google Shape;130;p11"/>
          <p:cNvSpPr txBox="1"/>
          <p:nvPr>
            <p:ph idx="1" type="body"/>
          </p:nvPr>
        </p:nvSpPr>
        <p:spPr>
          <a:xfrm>
            <a:off x="456299" y="1152475"/>
            <a:ext cx="5991797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lang="en"/>
              <a:t>Know</a:t>
            </a:r>
            <a:r>
              <a:rPr lang="en"/>
              <a:t>: What do I know about the task?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lang="en"/>
              <a:t>Wonder</a:t>
            </a:r>
            <a:r>
              <a:rPr lang="en"/>
              <a:t>: What do I not know (and want to know) about the task?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lang="en">
                <a:solidFill>
                  <a:srgbClr val="971D20"/>
                </a:solidFill>
              </a:rPr>
              <a:t>How</a:t>
            </a:r>
            <a:r>
              <a:rPr lang="en">
                <a:solidFill>
                  <a:srgbClr val="971D20"/>
                </a:solidFill>
              </a:rPr>
              <a:t>: </a:t>
            </a:r>
            <a:r>
              <a:rPr lang="en"/>
              <a:t>How will I find the information I need to complete the task?</a:t>
            </a:r>
            <a:endParaRPr/>
          </a:p>
        </p:txBody>
      </p:sp>
      <p:pic>
        <p:nvPicPr>
          <p:cNvPr id="131" name="Google Shape;131;p11" title="K-W-H-L Graphic Organizer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8525" y="1152475"/>
            <a:ext cx="2377374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d5cef40172_0_0"/>
          <p:cNvSpPr txBox="1"/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Secret Codes Padlet</a:t>
            </a:r>
            <a:endParaRPr/>
          </a:p>
        </p:txBody>
      </p:sp>
      <p:sp>
        <p:nvSpPr>
          <p:cNvPr id="137" name="Google Shape;137;g3d5cef40172_0_0"/>
          <p:cNvSpPr txBox="1"/>
          <p:nvPr>
            <p:ph idx="1" type="body"/>
          </p:nvPr>
        </p:nvSpPr>
        <p:spPr>
          <a:xfrm>
            <a:off x="2039550" y="4319197"/>
            <a:ext cx="5064900" cy="549300"/>
          </a:xfrm>
          <a:prstGeom prst="rect">
            <a:avLst/>
          </a:prstGeom>
          <a:solidFill>
            <a:srgbClr val="91192A"/>
          </a:solidFill>
          <a:ln cap="flat" cmpd="sng" w="182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87675" lIns="87675" spcFirstLastPara="1" rIns="87675" wrap="square" tIns="87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93">
                <a:solidFill>
                  <a:schemeClr val="lt1"/>
                </a:solidFill>
              </a:rPr>
              <a:t>https://tinyurl.com/K20SECRETCODES</a:t>
            </a:r>
            <a:endParaRPr sz="2493">
              <a:solidFill>
                <a:schemeClr val="lt1"/>
              </a:solidFill>
            </a:endParaRPr>
          </a:p>
        </p:txBody>
      </p:sp>
      <p:pic>
        <p:nvPicPr>
          <p:cNvPr id="138" name="Google Shape;138;g3d5cef40172_0_0" title="qr-code (4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4507" y="1238450"/>
            <a:ext cx="3068942" cy="3068942"/>
          </a:xfrm>
          <a:prstGeom prst="rect">
            <a:avLst/>
          </a:prstGeom>
          <a:noFill/>
          <a:ln cap="flat" cmpd="sng" w="182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/>
          <p:nvPr/>
        </p:nvSpPr>
        <p:spPr>
          <a:xfrm>
            <a:off x="242475" y="1839900"/>
            <a:ext cx="8682300" cy="147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12"/>
          <p:cNvPicPr preferRelativeResize="0"/>
          <p:nvPr/>
        </p:nvPicPr>
        <p:blipFill rotWithShape="1">
          <a:blip r:embed="rId3">
            <a:alphaModFix/>
          </a:blip>
          <a:srcRect b="27083" l="17317" r="15168" t="60328"/>
          <a:stretch/>
        </p:blipFill>
        <p:spPr>
          <a:xfrm>
            <a:off x="367275" y="2089500"/>
            <a:ext cx="8415000" cy="98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"/>
          <p:cNvSpPr txBox="1"/>
          <p:nvPr>
            <p:ph type="title"/>
          </p:nvPr>
        </p:nvSpPr>
        <p:spPr>
          <a:xfrm>
            <a:off x="456175" y="445025"/>
            <a:ext cx="46266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Plan and Design | Notebook Setup</a:t>
            </a:r>
            <a:endParaRPr/>
          </a:p>
        </p:txBody>
      </p:sp>
      <p:sp>
        <p:nvSpPr>
          <p:cNvPr id="150" name="Google Shape;150;p13"/>
          <p:cNvSpPr txBox="1"/>
          <p:nvPr>
            <p:ph idx="1" type="body"/>
          </p:nvPr>
        </p:nvSpPr>
        <p:spPr>
          <a:xfrm>
            <a:off x="456300" y="1697225"/>
            <a:ext cx="4074000" cy="32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Plan &amp; Design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Sketch 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Materials List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Process </a:t>
            </a:r>
            <a:endParaRPr sz="2400"/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Write down every step you took.</a:t>
            </a:r>
            <a:endParaRPr sz="22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Prediction Check</a:t>
            </a:r>
            <a:endParaRPr sz="2400"/>
          </a:p>
        </p:txBody>
      </p:sp>
      <p:pic>
        <p:nvPicPr>
          <p:cNvPr id="151" name="Google Shape;151;p13" title="page 3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0751" y="1031375"/>
            <a:ext cx="4443252" cy="3080749"/>
          </a:xfrm>
          <a:prstGeom prst="rect">
            <a:avLst/>
          </a:prstGeom>
          <a:noFill/>
          <a:ln cap="flat" cmpd="sng" w="28575">
            <a:solidFill>
              <a:srgbClr val="E5BB3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"/>
          <p:cNvSpPr/>
          <p:nvPr/>
        </p:nvSpPr>
        <p:spPr>
          <a:xfrm>
            <a:off x="373925" y="3871990"/>
            <a:ext cx="7873500" cy="1093800"/>
          </a:xfrm>
          <a:prstGeom prst="roundRect">
            <a:avLst>
              <a:gd fmla="val 16667" name="adj"/>
            </a:avLst>
          </a:prstGeom>
          <a:solidFill>
            <a:srgbClr val="E5BB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4"/>
          <p:cNvSpPr txBox="1"/>
          <p:nvPr>
            <p:ph type="title"/>
          </p:nvPr>
        </p:nvSpPr>
        <p:spPr>
          <a:xfrm>
            <a:off x="373932" y="15797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Plan and Design | Sketch and Model</a:t>
            </a:r>
            <a:endParaRPr/>
          </a:p>
        </p:txBody>
      </p:sp>
      <p:sp>
        <p:nvSpPr>
          <p:cNvPr id="158" name="Google Shape;158;p14"/>
          <p:cNvSpPr txBox="1"/>
          <p:nvPr>
            <p:ph idx="1" type="body"/>
          </p:nvPr>
        </p:nvSpPr>
        <p:spPr>
          <a:xfrm>
            <a:off x="373925" y="789062"/>
            <a:ext cx="8282557" cy="28760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200"/>
              <a:t>Select an idea.</a:t>
            </a:r>
            <a:endParaRPr sz="22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200"/>
              <a:t>Sketch the alphabet, the symbol, or whatever letters, symbols, or visual units you are using. </a:t>
            </a:r>
            <a:endParaRPr sz="22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200"/>
              <a:t>Make sure to label letter and punctuation mark, if punctuation marks are used. </a:t>
            </a:r>
            <a:endParaRPr sz="22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200"/>
              <a:t>List materials.</a:t>
            </a:r>
            <a:endParaRPr sz="22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200"/>
              <a:t>Provide a replicable step-by-step process for how to create and use your encryption </a:t>
            </a:r>
            <a:r>
              <a:rPr lang="en" sz="2200"/>
              <a:t>prototype</a:t>
            </a:r>
            <a:r>
              <a:rPr lang="en" sz="2200"/>
              <a:t>.</a:t>
            </a:r>
            <a:endParaRPr sz="2200"/>
          </a:p>
        </p:txBody>
      </p:sp>
      <p:sp>
        <p:nvSpPr>
          <p:cNvPr id="159" name="Google Shape;159;p14"/>
          <p:cNvSpPr txBox="1"/>
          <p:nvPr/>
        </p:nvSpPr>
        <p:spPr>
          <a:xfrm>
            <a:off x="522825" y="3816348"/>
            <a:ext cx="7753500" cy="11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Engineering Tip:</a:t>
            </a: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Your designs and sketches are the blueprint for everything that comes next. The more care and detail you put in now, the easier it will be to recreate later.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5"/>
          <p:cNvSpPr/>
          <p:nvPr/>
        </p:nvSpPr>
        <p:spPr>
          <a:xfrm>
            <a:off x="242475" y="1839900"/>
            <a:ext cx="8682300" cy="147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15"/>
          <p:cNvPicPr preferRelativeResize="0"/>
          <p:nvPr/>
        </p:nvPicPr>
        <p:blipFill rotWithShape="1">
          <a:blip r:embed="rId3">
            <a:alphaModFix/>
          </a:blip>
          <a:srcRect b="27083" l="17317" r="15168" t="60328"/>
          <a:stretch/>
        </p:blipFill>
        <p:spPr>
          <a:xfrm>
            <a:off x="367275" y="2089500"/>
            <a:ext cx="8415000" cy="98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/>
          <p:nvPr>
            <p:ph type="title"/>
          </p:nvPr>
        </p:nvSpPr>
        <p:spPr>
          <a:xfrm>
            <a:off x="415050" y="201185"/>
            <a:ext cx="4252200" cy="12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400"/>
              <a:t>Create | Notebook Setup</a:t>
            </a:r>
            <a:endParaRPr sz="3400"/>
          </a:p>
        </p:txBody>
      </p:sp>
      <p:sp>
        <p:nvSpPr>
          <p:cNvPr id="171" name="Google Shape;171;p16"/>
          <p:cNvSpPr txBox="1"/>
          <p:nvPr>
            <p:ph idx="1" type="body"/>
          </p:nvPr>
        </p:nvSpPr>
        <p:spPr>
          <a:xfrm>
            <a:off x="358028" y="1319489"/>
            <a:ext cx="4115700" cy="3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Create.</a:t>
            </a:r>
            <a:endParaRPr sz="20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Leave space for notes, photos, &amp; observations.</a:t>
            </a:r>
            <a:endParaRPr sz="18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Make a Prediction table.</a:t>
            </a:r>
            <a:endParaRPr sz="20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Here is where you can record what you think will happen if you do not take into consideration the importance of communication. </a:t>
            </a:r>
            <a:endParaRPr sz="18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Prediction Check.</a:t>
            </a:r>
            <a:endParaRPr sz="2000"/>
          </a:p>
        </p:txBody>
      </p:sp>
      <p:pic>
        <p:nvPicPr>
          <p:cNvPr id="172" name="Google Shape;172;p16" title="page 4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7075" y="201174"/>
            <a:ext cx="4115699" cy="2271750"/>
          </a:xfrm>
          <a:prstGeom prst="rect">
            <a:avLst/>
          </a:prstGeom>
          <a:noFill/>
          <a:ln cap="flat" cmpd="sng" w="28575">
            <a:solidFill>
              <a:srgbClr val="E5BB3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3" name="Google Shape;173;p16" title="page 5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1050" y="2386350"/>
            <a:ext cx="3947751" cy="2084724"/>
          </a:xfrm>
          <a:prstGeom prst="rect">
            <a:avLst/>
          </a:prstGeom>
          <a:noFill/>
          <a:ln cap="flat" cmpd="sng" w="28575">
            <a:solidFill>
              <a:srgbClr val="E5BB3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"/>
          <p:cNvSpPr txBox="1"/>
          <p:nvPr>
            <p:ph type="title"/>
          </p:nvPr>
        </p:nvSpPr>
        <p:spPr>
          <a:xfrm>
            <a:off x="456300" y="328360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400"/>
              <a:t>Create | Prototyping</a:t>
            </a:r>
            <a:endParaRPr sz="3400"/>
          </a:p>
        </p:txBody>
      </p:sp>
      <p:sp>
        <p:nvSpPr>
          <p:cNvPr id="179" name="Google Shape;179;p17"/>
          <p:cNvSpPr txBox="1"/>
          <p:nvPr>
            <p:ph idx="1" type="body"/>
          </p:nvPr>
        </p:nvSpPr>
        <p:spPr>
          <a:xfrm>
            <a:off x="456300" y="953304"/>
            <a:ext cx="8225400" cy="3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300"/>
              <a:t>Begin creating your prototype!</a:t>
            </a:r>
            <a:endParaRPr sz="23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300"/>
              <a:t>Follow your drawings, models, and instructions carefully.</a:t>
            </a:r>
            <a:endParaRPr sz="23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300"/>
              <a:t>Use tools responsibly and safely.</a:t>
            </a:r>
            <a:endParaRPr sz="23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300"/>
              <a:t>Document your progress as you craft your secret code through the following: </a:t>
            </a:r>
            <a:endParaRPr sz="23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300"/>
              <a:t>Photos</a:t>
            </a:r>
            <a:endParaRPr sz="23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300"/>
              <a:t>Observational Notes</a:t>
            </a:r>
            <a:endParaRPr sz="2300"/>
          </a:p>
          <a:p>
            <a:pPr indent="-3810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300"/>
              <a:t>Note whether adjustments were needed.</a:t>
            </a:r>
            <a:endParaRPr sz="23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300"/>
              <a:t>Sketches</a:t>
            </a:r>
            <a:endParaRPr sz="23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"/>
          <p:cNvSpPr/>
          <p:nvPr/>
        </p:nvSpPr>
        <p:spPr>
          <a:xfrm>
            <a:off x="242475" y="1839900"/>
            <a:ext cx="8682300" cy="147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18"/>
          <p:cNvPicPr preferRelativeResize="0"/>
          <p:nvPr/>
        </p:nvPicPr>
        <p:blipFill rotWithShape="1">
          <a:blip r:embed="rId3">
            <a:alphaModFix/>
          </a:blip>
          <a:srcRect b="27083" l="17317" r="15168" t="60328"/>
          <a:stretch/>
        </p:blipFill>
        <p:spPr>
          <a:xfrm>
            <a:off x="367275" y="2089500"/>
            <a:ext cx="8415000" cy="98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"/>
          <p:cNvSpPr txBox="1"/>
          <p:nvPr>
            <p:ph type="title"/>
          </p:nvPr>
        </p:nvSpPr>
        <p:spPr>
          <a:xfrm>
            <a:off x="509650" y="0"/>
            <a:ext cx="4243200" cy="12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Test and Analyze | Notebook Setup</a:t>
            </a:r>
            <a:endParaRPr/>
          </a:p>
        </p:txBody>
      </p:sp>
      <p:sp>
        <p:nvSpPr>
          <p:cNvPr id="191" name="Google Shape;191;p19"/>
          <p:cNvSpPr txBox="1"/>
          <p:nvPr>
            <p:ph idx="1" type="body"/>
          </p:nvPr>
        </p:nvSpPr>
        <p:spPr>
          <a:xfrm>
            <a:off x="456300" y="1225500"/>
            <a:ext cx="4243200" cy="40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200"/>
              <a:t>Test </a:t>
            </a:r>
            <a:r>
              <a:rPr lang="en" sz="2000"/>
              <a:t>(leave space for </a:t>
            </a:r>
            <a:r>
              <a:rPr lang="en" sz="2000"/>
              <a:t>qualitative</a:t>
            </a:r>
            <a:r>
              <a:rPr lang="en" sz="2000"/>
              <a:t> observations)</a:t>
            </a:r>
            <a:endParaRPr sz="20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Prediction Check</a:t>
            </a:r>
            <a:endParaRPr sz="22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200"/>
              <a:t>Analyze </a:t>
            </a:r>
            <a:r>
              <a:rPr lang="en" sz="2000"/>
              <a:t>(leave space for analysis tool) </a:t>
            </a:r>
            <a:endParaRPr sz="20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Variables Table</a:t>
            </a:r>
            <a:endParaRPr sz="20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200"/>
              <a:t>Making sense of the Observations </a:t>
            </a:r>
            <a:r>
              <a:rPr lang="en" sz="20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(see slide)</a:t>
            </a:r>
            <a:endParaRPr sz="20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Prediction Check </a:t>
            </a:r>
            <a:endParaRPr sz="2200"/>
          </a:p>
        </p:txBody>
      </p:sp>
      <p:pic>
        <p:nvPicPr>
          <p:cNvPr id="192" name="Google Shape;192;p19" title="page 5.jpg"/>
          <p:cNvPicPr preferRelativeResize="0"/>
          <p:nvPr/>
        </p:nvPicPr>
        <p:blipFill rotWithShape="1">
          <a:blip r:embed="rId3">
            <a:alphaModFix/>
          </a:blip>
          <a:srcRect b="26898" l="48860" r="2041" t="4377"/>
          <a:stretch/>
        </p:blipFill>
        <p:spPr>
          <a:xfrm>
            <a:off x="5042176" y="140355"/>
            <a:ext cx="3263718" cy="1877632"/>
          </a:xfrm>
          <a:prstGeom prst="rect">
            <a:avLst/>
          </a:prstGeom>
          <a:noFill/>
          <a:ln cap="flat" cmpd="sng" w="28575">
            <a:solidFill>
              <a:srgbClr val="E5BB3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3" name="Google Shape;193;p19" title="page 6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2176" y="807809"/>
            <a:ext cx="3263718" cy="1877632"/>
          </a:xfrm>
          <a:prstGeom prst="rect">
            <a:avLst/>
          </a:prstGeom>
          <a:noFill/>
          <a:ln cap="flat" cmpd="sng" w="28575">
            <a:solidFill>
              <a:srgbClr val="E5BB3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4" name="Google Shape;194;p19" title="page 7.jpg"/>
          <p:cNvPicPr preferRelativeResize="0"/>
          <p:nvPr/>
        </p:nvPicPr>
        <p:blipFill rotWithShape="1">
          <a:blip r:embed="rId5">
            <a:alphaModFix/>
          </a:blip>
          <a:srcRect b="14753" l="1606" r="48334" t="6642"/>
          <a:stretch/>
        </p:blipFill>
        <p:spPr>
          <a:xfrm>
            <a:off x="5055153" y="2223606"/>
            <a:ext cx="3263718" cy="2212179"/>
          </a:xfrm>
          <a:prstGeom prst="rect">
            <a:avLst/>
          </a:prstGeom>
          <a:noFill/>
          <a:ln cap="flat" cmpd="sng" w="28575">
            <a:solidFill>
              <a:srgbClr val="E5BB3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/>
          <p:nvPr>
            <p:ph type="ctrTitle"/>
          </p:nvPr>
        </p:nvSpPr>
        <p:spPr>
          <a:xfrm>
            <a:off x="4348004" y="735116"/>
            <a:ext cx="470269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sz="4400"/>
              <a:t>STEM Challenge: </a:t>
            </a:r>
            <a:r>
              <a:rPr lang="en" sz="3600"/>
              <a:t>Secret Codes</a:t>
            </a:r>
            <a:endParaRPr sz="3600"/>
          </a:p>
        </p:txBody>
      </p:sp>
      <p:sp>
        <p:nvSpPr>
          <p:cNvPr id="78" name="Google Shape;78;p2"/>
          <p:cNvSpPr txBox="1"/>
          <p:nvPr>
            <p:ph idx="1" type="subTitle"/>
          </p:nvPr>
        </p:nvSpPr>
        <p:spPr>
          <a:xfrm>
            <a:off x="4534162" y="2862503"/>
            <a:ext cx="4116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"/>
              <a:t>Decoding Cryptology and Egyptian Number Systems</a:t>
            </a:r>
            <a:endParaRPr/>
          </a:p>
        </p:txBody>
      </p:sp>
      <p:pic>
        <p:nvPicPr>
          <p:cNvPr id="79" name="Google Shape;79;p2" title="Screenshot 2025-09-19 13525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423" y="1102266"/>
            <a:ext cx="3223458" cy="3138658"/>
          </a:xfrm>
          <a:prstGeom prst="hexagon">
            <a:avLst>
              <a:gd fmla="val 25000" name="adj"/>
              <a:gd fmla="val 115470" name="vf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"/>
          <p:cNvSpPr txBox="1"/>
          <p:nvPr>
            <p:ph type="title"/>
          </p:nvPr>
        </p:nvSpPr>
        <p:spPr>
          <a:xfrm>
            <a:off x="456175" y="253449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Test and Analyze | Test Prototype</a:t>
            </a:r>
            <a:endParaRPr/>
          </a:p>
        </p:txBody>
      </p:sp>
      <p:sp>
        <p:nvSpPr>
          <p:cNvPr id="200" name="Google Shape;200;p20"/>
          <p:cNvSpPr txBox="1"/>
          <p:nvPr>
            <p:ph idx="1" type="body"/>
          </p:nvPr>
        </p:nvSpPr>
        <p:spPr>
          <a:xfrm>
            <a:off x="456175" y="899950"/>
            <a:ext cx="4503000" cy="38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91192A"/>
                </a:solidFill>
              </a:rPr>
              <a:t>Test Protocol</a:t>
            </a:r>
            <a:endParaRPr sz="2300">
              <a:solidFill>
                <a:srgbClr val="91192A"/>
              </a:solidFill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300"/>
              <a:t>Exchange your encoded message and key with another group</a:t>
            </a:r>
            <a:endParaRPr sz="2300"/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300"/>
              <a:t>Decode another group’s message using only their instructions</a:t>
            </a:r>
            <a:endParaRPr sz="2300"/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300"/>
              <a:t>Do not ask for help during decoding</a:t>
            </a:r>
            <a:endParaRPr sz="2300"/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300"/>
              <a:t>Observe how the system performs</a:t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2300">
                <a:solidFill>
                  <a:srgbClr val="91192A"/>
                </a:solidFill>
              </a:rPr>
            </a:b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  <p:sp>
        <p:nvSpPr>
          <p:cNvPr id="201" name="Google Shape;201;p20"/>
          <p:cNvSpPr txBox="1"/>
          <p:nvPr/>
        </p:nvSpPr>
        <p:spPr>
          <a:xfrm>
            <a:off x="5361475" y="946300"/>
            <a:ext cx="3445800" cy="37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rPr>
              <a:t>Collect Data</a:t>
            </a:r>
            <a:endParaRPr b="1" sz="2300">
              <a:solidFill>
                <a:srgbClr val="9119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500"/>
              <a:buFont typeface="Calibri"/>
              <a:buChar char="●"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the message decoded correctly?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500"/>
              <a:buFont typeface="Calibri"/>
              <a:buChar char="●"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long did it take?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500"/>
              <a:buFont typeface="Calibri"/>
              <a:buChar char="●"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Were there any errors?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500"/>
              <a:buFont typeface="Calibri"/>
              <a:buChar char="●"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caused confusion?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d5cef40172_0_84"/>
          <p:cNvSpPr txBox="1"/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/>
              <a:t>Test and Analyze | Analyze Prototype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sp>
        <p:nvSpPr>
          <p:cNvPr id="207" name="Google Shape;207;g3d5cef40172_0_84"/>
          <p:cNvSpPr txBox="1"/>
          <p:nvPr>
            <p:ph idx="1" type="body"/>
          </p:nvPr>
        </p:nvSpPr>
        <p:spPr>
          <a:xfrm>
            <a:off x="456300" y="1152475"/>
            <a:ext cx="3993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91192A"/>
                </a:solidFill>
              </a:rPr>
              <a:t>Analyze Results</a:t>
            </a:r>
            <a:endParaRPr sz="2300">
              <a:solidFill>
                <a:srgbClr val="91192A"/>
              </a:solidFill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300"/>
              <a:t>Did your system successfully communicate the message?</a:t>
            </a:r>
            <a:endParaRPr sz="2300"/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300"/>
              <a:t>What patterns do you notice in your data?</a:t>
            </a:r>
            <a:endParaRPr sz="2300"/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300"/>
              <a:t>What worked well?</a:t>
            </a:r>
            <a:endParaRPr sz="2300"/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300"/>
              <a:t>What needs improvement?</a:t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  <p:sp>
        <p:nvSpPr>
          <p:cNvPr id="208" name="Google Shape;208;g3d5cef40172_0_84"/>
          <p:cNvSpPr txBox="1"/>
          <p:nvPr>
            <p:ph idx="2" type="body"/>
          </p:nvPr>
        </p:nvSpPr>
        <p:spPr>
          <a:xfrm>
            <a:off x="4687932" y="1152475"/>
            <a:ext cx="399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solidFill>
                  <a:srgbClr val="91192A"/>
                </a:solidFill>
              </a:rPr>
              <a:t>Use Evidence</a:t>
            </a:r>
            <a:endParaRPr b="1" sz="2300">
              <a:solidFill>
                <a:srgbClr val="91192A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300"/>
              <a:t>Accuracy of decoded message</a:t>
            </a:r>
            <a:endParaRPr sz="23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300"/>
              <a:t>Time required</a:t>
            </a:r>
            <a:endParaRPr sz="23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300"/>
              <a:t>Errors or misunderstandings</a:t>
            </a:r>
            <a:endParaRPr sz="23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300"/>
              <a:t>Feedback from other groups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"/>
          <p:cNvSpPr/>
          <p:nvPr/>
        </p:nvSpPr>
        <p:spPr>
          <a:xfrm>
            <a:off x="242475" y="1839900"/>
            <a:ext cx="8682300" cy="147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23"/>
          <p:cNvPicPr preferRelativeResize="0"/>
          <p:nvPr/>
        </p:nvPicPr>
        <p:blipFill rotWithShape="1">
          <a:blip r:embed="rId3">
            <a:alphaModFix/>
          </a:blip>
          <a:srcRect b="27083" l="17317" r="15168" t="60328"/>
          <a:stretch/>
        </p:blipFill>
        <p:spPr>
          <a:xfrm>
            <a:off x="367275" y="2089500"/>
            <a:ext cx="8415000" cy="98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d5cef40172_0_46"/>
          <p:cNvSpPr txBox="1"/>
          <p:nvPr>
            <p:ph type="title"/>
          </p:nvPr>
        </p:nvSpPr>
        <p:spPr>
          <a:xfrm>
            <a:off x="503472" y="218001"/>
            <a:ext cx="4679700" cy="12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Reflect and Improve | Notebook Setup</a:t>
            </a:r>
            <a:endParaRPr/>
          </a:p>
        </p:txBody>
      </p:sp>
      <p:sp>
        <p:nvSpPr>
          <p:cNvPr id="220" name="Google Shape;220;g3d5cef40172_0_46"/>
          <p:cNvSpPr txBox="1"/>
          <p:nvPr>
            <p:ph idx="1" type="body"/>
          </p:nvPr>
        </p:nvSpPr>
        <p:spPr>
          <a:xfrm>
            <a:off x="440534" y="1522323"/>
            <a:ext cx="4861200" cy="31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Reflect &amp; Improve. 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Answer the following: </a:t>
            </a:r>
            <a:endParaRPr sz="2400"/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How effective was the prototype? </a:t>
            </a:r>
            <a:endParaRPr sz="2200"/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How reliable or efficient was it? </a:t>
            </a:r>
            <a:endParaRPr sz="2200"/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How would you improve the design? Draw your new model below. </a:t>
            </a:r>
            <a:endParaRPr sz="2200"/>
          </a:p>
        </p:txBody>
      </p:sp>
      <p:pic>
        <p:nvPicPr>
          <p:cNvPr id="221" name="Google Shape;221;g3d5cef40172_0_46" title="page 7.jpg"/>
          <p:cNvPicPr preferRelativeResize="0"/>
          <p:nvPr/>
        </p:nvPicPr>
        <p:blipFill rotWithShape="1">
          <a:blip r:embed="rId3">
            <a:alphaModFix/>
          </a:blip>
          <a:srcRect b="1602" l="51994" r="1806" t="4156"/>
          <a:stretch/>
        </p:blipFill>
        <p:spPr>
          <a:xfrm>
            <a:off x="5357122" y="138738"/>
            <a:ext cx="3578772" cy="4266147"/>
          </a:xfrm>
          <a:prstGeom prst="rect">
            <a:avLst/>
          </a:prstGeom>
          <a:noFill/>
          <a:ln cap="flat" cmpd="sng" w="28575">
            <a:solidFill>
              <a:srgbClr val="E5BB3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"/>
          <p:cNvSpPr/>
          <p:nvPr/>
        </p:nvSpPr>
        <p:spPr>
          <a:xfrm>
            <a:off x="544175" y="3917750"/>
            <a:ext cx="7412400" cy="962100"/>
          </a:xfrm>
          <a:prstGeom prst="roundRect">
            <a:avLst>
              <a:gd fmla="val 16667" name="adj"/>
            </a:avLst>
          </a:prstGeom>
          <a:solidFill>
            <a:srgbClr val="E5BB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5"/>
          <p:cNvSpPr txBox="1"/>
          <p:nvPr>
            <p:ph type="title"/>
          </p:nvPr>
        </p:nvSpPr>
        <p:spPr>
          <a:xfrm>
            <a:off x="481400" y="318901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Reflect and Improve | Review Test Results</a:t>
            </a:r>
            <a:endParaRPr/>
          </a:p>
        </p:txBody>
      </p:sp>
      <p:sp>
        <p:nvSpPr>
          <p:cNvPr id="228" name="Google Shape;228;p25"/>
          <p:cNvSpPr txBox="1"/>
          <p:nvPr>
            <p:ph idx="1" type="body"/>
          </p:nvPr>
        </p:nvSpPr>
        <p:spPr>
          <a:xfrm>
            <a:off x="459300" y="1010585"/>
            <a:ext cx="82254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Review your test results.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Identify strengths to keep and weaknesses to address.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Propose targeted changes to improve the design.</a:t>
            </a:r>
            <a:endParaRPr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/>
              <a:t>Consider materials, measurements, features, or creation methods.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  <p:sp>
        <p:nvSpPr>
          <p:cNvPr id="229" name="Google Shape;229;p25"/>
          <p:cNvSpPr txBox="1"/>
          <p:nvPr/>
        </p:nvSpPr>
        <p:spPr>
          <a:xfrm>
            <a:off x="565950" y="3896900"/>
            <a:ext cx="77292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Engineering Tip</a:t>
            </a: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Your goal in this section is to make the design more effective, efficient, and reliable before retesting or final presentation.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6"/>
          <p:cNvSpPr txBox="1"/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KWHL</a:t>
            </a:r>
            <a:endParaRPr/>
          </a:p>
        </p:txBody>
      </p:sp>
      <p:sp>
        <p:nvSpPr>
          <p:cNvPr id="235" name="Google Shape;235;p26"/>
          <p:cNvSpPr txBox="1"/>
          <p:nvPr>
            <p:ph idx="1" type="body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lang="en"/>
              <a:t>Know</a:t>
            </a:r>
            <a:r>
              <a:rPr lang="en"/>
              <a:t>: What do I know about the task?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lang="en"/>
              <a:t>Wonder</a:t>
            </a:r>
            <a:r>
              <a:rPr lang="en"/>
              <a:t>: What do I not know (and want to know) about the task?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lang="en"/>
              <a:t>How</a:t>
            </a:r>
            <a:r>
              <a:rPr lang="en"/>
              <a:t>: How will I find the information I need to complete the task?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lang="en">
                <a:solidFill>
                  <a:srgbClr val="971D20"/>
                </a:solidFill>
              </a:rPr>
              <a:t>Learn</a:t>
            </a:r>
            <a:r>
              <a:rPr lang="en">
                <a:solidFill>
                  <a:srgbClr val="971D20"/>
                </a:solidFill>
              </a:rPr>
              <a:t>:</a:t>
            </a:r>
            <a:r>
              <a:rPr lang="en"/>
              <a:t> What have I learned about the task?</a:t>
            </a:r>
            <a:endParaRPr/>
          </a:p>
        </p:txBody>
      </p:sp>
      <p:pic>
        <p:nvPicPr>
          <p:cNvPr id="236" name="Google Shape;236;p26" title="K-W-H-L Graphic Organizer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0470" y="0"/>
            <a:ext cx="2377374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"/>
          <p:cNvSpPr txBox="1"/>
          <p:nvPr>
            <p:ph type="title"/>
          </p:nvPr>
        </p:nvSpPr>
        <p:spPr>
          <a:xfrm>
            <a:off x="456175" y="445025"/>
            <a:ext cx="4880400" cy="11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Communicate | Notebook Setup</a:t>
            </a:r>
            <a:endParaRPr/>
          </a:p>
        </p:txBody>
      </p:sp>
      <p:sp>
        <p:nvSpPr>
          <p:cNvPr id="242" name="Google Shape;242;p28"/>
          <p:cNvSpPr txBox="1"/>
          <p:nvPr>
            <p:ph idx="1" type="body"/>
          </p:nvPr>
        </p:nvSpPr>
        <p:spPr>
          <a:xfrm>
            <a:off x="456300" y="1609925"/>
            <a:ext cx="4343700" cy="29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Communicate. 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Best Medium and why?</a:t>
            </a:r>
            <a:endParaRPr sz="2400"/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Slide Presentation</a:t>
            </a:r>
            <a:endParaRPr sz="2200"/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Journal Article</a:t>
            </a:r>
            <a:endParaRPr sz="2200"/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Poster Presentation</a:t>
            </a:r>
            <a:endParaRPr sz="22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Create a mock-up or outline. 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Elevator Speech </a:t>
            </a:r>
            <a:r>
              <a:rPr lang="en" sz="2200"/>
              <a:t>(see slide).</a:t>
            </a:r>
            <a:endParaRPr sz="2200"/>
          </a:p>
        </p:txBody>
      </p:sp>
      <p:pic>
        <p:nvPicPr>
          <p:cNvPr id="243" name="Google Shape;243;p28" title="page 8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9655" y="709012"/>
            <a:ext cx="4146330" cy="2958900"/>
          </a:xfrm>
          <a:prstGeom prst="rect">
            <a:avLst/>
          </a:prstGeom>
          <a:noFill/>
          <a:ln cap="flat" cmpd="sng" w="28575">
            <a:solidFill>
              <a:srgbClr val="E5BB3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/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Communicate | Real-World Connections</a:t>
            </a:r>
            <a:endParaRPr/>
          </a:p>
        </p:txBody>
      </p:sp>
      <p:sp>
        <p:nvSpPr>
          <p:cNvPr id="249" name="Google Shape;249;p29"/>
          <p:cNvSpPr txBox="1"/>
          <p:nvPr>
            <p:ph idx="1" type="body"/>
          </p:nvPr>
        </p:nvSpPr>
        <p:spPr>
          <a:xfrm>
            <a:off x="456300" y="1152475"/>
            <a:ext cx="8331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Congratulations! Your group has been chosen to present at the annual Spark Expo, hosted by billionaire superhero Toni Spark.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Decide on the best medium to present your prototype and experience. 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Create a mock-up or outline of what you would actually present.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0"/>
          <p:cNvSpPr txBox="1"/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Debrief| Elevator Speech</a:t>
            </a:r>
            <a:endParaRPr/>
          </a:p>
        </p:txBody>
      </p:sp>
      <p:sp>
        <p:nvSpPr>
          <p:cNvPr id="255" name="Google Shape;255;p30"/>
          <p:cNvSpPr txBox="1"/>
          <p:nvPr>
            <p:ph idx="1" type="body"/>
          </p:nvPr>
        </p:nvSpPr>
        <p:spPr>
          <a:xfrm>
            <a:off x="456300" y="1152475"/>
            <a:ext cx="6396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Take your mock-up or outline and create a 3-5 minute speech. </a:t>
            </a:r>
            <a:endParaRPr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/>
              <a:t>Be sure to add transitions between ideas. 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Practice! </a:t>
            </a:r>
            <a:endParaRPr/>
          </a:p>
        </p:txBody>
      </p:sp>
      <p:pic>
        <p:nvPicPr>
          <p:cNvPr id="256" name="Google Shape;256;p30" title="Elevator Speech.png"/>
          <p:cNvPicPr preferRelativeResize="0"/>
          <p:nvPr/>
        </p:nvPicPr>
        <p:blipFill rotWithShape="1">
          <a:blip r:embed="rId3">
            <a:alphaModFix/>
          </a:blip>
          <a:srcRect b="0" l="1633" r="1643" t="0"/>
          <a:stretch/>
        </p:blipFill>
        <p:spPr>
          <a:xfrm>
            <a:off x="6852775" y="1152475"/>
            <a:ext cx="18288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 txBox="1"/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Debrief| 3-2-1</a:t>
            </a:r>
            <a:endParaRPr/>
          </a:p>
        </p:txBody>
      </p:sp>
      <p:sp>
        <p:nvSpPr>
          <p:cNvPr id="262" name="Google Shape;262;p31"/>
          <p:cNvSpPr txBox="1"/>
          <p:nvPr>
            <p:ph idx="1" type="body"/>
          </p:nvPr>
        </p:nvSpPr>
        <p:spPr>
          <a:xfrm>
            <a:off x="456300" y="1152475"/>
            <a:ext cx="6396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3"/>
            </a:pPr>
            <a:r>
              <a:rPr lang="en"/>
              <a:t>What are </a:t>
            </a:r>
            <a:r>
              <a:rPr b="1" lang="en">
                <a:solidFill>
                  <a:srgbClr val="91192A"/>
                </a:solidFill>
              </a:rPr>
              <a:t>three </a:t>
            </a:r>
            <a:r>
              <a:rPr lang="en"/>
              <a:t>things you learned?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2"/>
            </a:pPr>
            <a:r>
              <a:rPr lang="en"/>
              <a:t>What are </a:t>
            </a:r>
            <a:r>
              <a:rPr b="1" lang="en">
                <a:solidFill>
                  <a:srgbClr val="91192A"/>
                </a:solidFill>
              </a:rPr>
              <a:t>two </a:t>
            </a:r>
            <a:r>
              <a:rPr lang="en"/>
              <a:t>challenges you overcame?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What is </a:t>
            </a:r>
            <a:r>
              <a:rPr b="1" lang="en">
                <a:solidFill>
                  <a:srgbClr val="91192A"/>
                </a:solidFill>
              </a:rPr>
              <a:t>one </a:t>
            </a:r>
            <a:r>
              <a:rPr lang="en"/>
              <a:t>improvement you would make if you had more time?</a:t>
            </a:r>
            <a:endParaRPr/>
          </a:p>
        </p:txBody>
      </p:sp>
      <p:pic>
        <p:nvPicPr>
          <p:cNvPr id="263" name="Google Shape;263;p31" title="3-2-1 (4)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2775" y="1152475"/>
            <a:ext cx="18288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 txBox="1"/>
          <p:nvPr>
            <p:ph type="ctrTitle"/>
          </p:nvPr>
        </p:nvSpPr>
        <p:spPr>
          <a:xfrm>
            <a:off x="987723" y="1446433"/>
            <a:ext cx="7326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85" name="Google Shape;85;p3"/>
          <p:cNvSpPr txBox="1"/>
          <p:nvPr>
            <p:ph idx="1" type="subTitle"/>
          </p:nvPr>
        </p:nvSpPr>
        <p:spPr>
          <a:xfrm>
            <a:off x="883475" y="2624123"/>
            <a:ext cx="73266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How can we use the engineering design process to solve real-world problems</a:t>
            </a:r>
            <a:r>
              <a:rPr lang="en"/>
              <a:t>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/>
          <p:nvPr>
            <p:ph type="ctrTitle"/>
          </p:nvPr>
        </p:nvSpPr>
        <p:spPr>
          <a:xfrm>
            <a:off x="845363" y="1222700"/>
            <a:ext cx="7326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Learning Objective</a:t>
            </a:r>
            <a:endParaRPr/>
          </a:p>
        </p:txBody>
      </p:sp>
      <p:sp>
        <p:nvSpPr>
          <p:cNvPr id="91" name="Google Shape;91;p4"/>
          <p:cNvSpPr txBox="1"/>
          <p:nvPr>
            <p:ph idx="1" type="subTitle"/>
          </p:nvPr>
        </p:nvSpPr>
        <p:spPr>
          <a:xfrm>
            <a:off x="808131" y="2235881"/>
            <a:ext cx="73266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Students will use the engineering design process to solve a real-world problem related to STEM.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/>
          <p:nvPr>
            <p:ph type="title"/>
          </p:nvPr>
        </p:nvSpPr>
        <p:spPr>
          <a:xfrm>
            <a:off x="364735" y="180164"/>
            <a:ext cx="4486500" cy="12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Question |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Notebook Setup</a:t>
            </a:r>
            <a:endParaRPr/>
          </a:p>
        </p:txBody>
      </p:sp>
      <p:sp>
        <p:nvSpPr>
          <p:cNvPr id="97" name="Google Shape;97;p6"/>
          <p:cNvSpPr txBox="1"/>
          <p:nvPr>
            <p:ph idx="1" type="body"/>
          </p:nvPr>
        </p:nvSpPr>
        <p:spPr>
          <a:xfrm>
            <a:off x="491950" y="1459064"/>
            <a:ext cx="4332300" cy="3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Title of STEM Challenge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Question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Criteria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Hypothesis or Prediction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Brainstorm </a:t>
            </a:r>
            <a:r>
              <a:rPr lang="en" sz="2200"/>
              <a:t>(leave space for work)</a:t>
            </a:r>
            <a:endParaRPr sz="22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KWHL chart </a:t>
            </a:r>
            <a:r>
              <a:rPr lang="en" sz="2200"/>
              <a:t>(see later slide)</a:t>
            </a:r>
            <a:r>
              <a:rPr lang="en" sz="2400"/>
              <a:t> 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Prediction Check </a:t>
            </a:r>
            <a:r>
              <a:rPr lang="en" sz="2200"/>
              <a:t>(see later slide)</a:t>
            </a:r>
            <a:endParaRPr sz="2200"/>
          </a:p>
        </p:txBody>
      </p:sp>
      <p:pic>
        <p:nvPicPr>
          <p:cNvPr id="98" name="Google Shape;98;p6" title="page 1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1571" y="94003"/>
            <a:ext cx="3771079" cy="2090507"/>
          </a:xfrm>
          <a:prstGeom prst="rect">
            <a:avLst/>
          </a:prstGeom>
          <a:noFill/>
          <a:ln cap="flat" cmpd="sng" w="28575">
            <a:solidFill>
              <a:srgbClr val="E5BB3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9" name="Google Shape;99;p6" title="page 2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01143" y="2243835"/>
            <a:ext cx="3800814" cy="2013570"/>
          </a:xfrm>
          <a:prstGeom prst="rect">
            <a:avLst/>
          </a:prstGeom>
          <a:noFill/>
          <a:ln cap="flat" cmpd="sng" w="28575">
            <a:solidFill>
              <a:srgbClr val="E5BB3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 txBox="1"/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Question | Scenario</a:t>
            </a:r>
            <a:endParaRPr/>
          </a:p>
        </p:txBody>
      </p:sp>
      <p:sp>
        <p:nvSpPr>
          <p:cNvPr id="105" name="Google Shape;105;p7"/>
          <p:cNvSpPr txBox="1"/>
          <p:nvPr>
            <p:ph idx="1" type="body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lang="en"/>
              <a:t>Problem</a:t>
            </a:r>
            <a:r>
              <a:rPr lang="en"/>
              <a:t>: Extra-terrestrials have invaded! They have successfully </a:t>
            </a:r>
            <a:r>
              <a:rPr lang="en"/>
              <a:t>infiltrated</a:t>
            </a:r>
            <a:r>
              <a:rPr lang="en"/>
              <a:t> all of the world’s communication systems. Whatever we say or type, they can understand and act on. 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lang="en"/>
              <a:t>Your Task</a:t>
            </a:r>
            <a:r>
              <a:rPr lang="en"/>
              <a:t>: To help the Resistance save human lives by developing a secret code for relaying vital messages.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"/>
          <p:cNvSpPr txBox="1"/>
          <p:nvPr>
            <p:ph type="title"/>
          </p:nvPr>
        </p:nvSpPr>
        <p:spPr>
          <a:xfrm>
            <a:off x="425925" y="21307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Question | Criteria</a:t>
            </a:r>
            <a:endParaRPr/>
          </a:p>
        </p:txBody>
      </p:sp>
      <p:sp>
        <p:nvSpPr>
          <p:cNvPr id="111" name="Google Shape;111;p8"/>
          <p:cNvSpPr txBox="1"/>
          <p:nvPr>
            <p:ph idx="1" type="body"/>
          </p:nvPr>
        </p:nvSpPr>
        <p:spPr>
          <a:xfrm>
            <a:off x="551325" y="854950"/>
            <a:ext cx="8324700" cy="3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44500" lvl="0" marL="533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400"/>
              <a:t>Your system must allow a message to be encoded and decoded accurately. </a:t>
            </a:r>
            <a:endParaRPr sz="2400"/>
          </a:p>
          <a:p>
            <a:pPr indent="-444500" lvl="0" marL="533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400"/>
              <a:t>You may only use the materials provided (e.g., papers, markers, or stamps).</a:t>
            </a:r>
            <a:endParaRPr sz="2400"/>
          </a:p>
          <a:p>
            <a:pPr indent="-444500" lvl="0" marL="533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400"/>
              <a:t>Your design should include a clear key or legend for interpreting messages. </a:t>
            </a:r>
            <a:endParaRPr sz="2400"/>
          </a:p>
          <a:p>
            <a:pPr indent="-444500" lvl="0" marL="533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400"/>
              <a:t>Your method must be understandable to someone else following your instructions.</a:t>
            </a:r>
            <a:endParaRPr sz="2400"/>
          </a:p>
          <a:p>
            <a:pPr indent="-457200" lvl="0" marL="533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Your system must be usable by another group without </a:t>
            </a:r>
            <a:r>
              <a:rPr lang="en" sz="2400"/>
              <a:t>additional</a:t>
            </a:r>
            <a:r>
              <a:rPr lang="en" sz="2400"/>
              <a:t> explanation.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 txBox="1"/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Question | KWHL</a:t>
            </a:r>
            <a:endParaRPr/>
          </a:p>
        </p:txBody>
      </p:sp>
      <p:sp>
        <p:nvSpPr>
          <p:cNvPr id="117" name="Google Shape;117;p9"/>
          <p:cNvSpPr txBox="1"/>
          <p:nvPr>
            <p:ph idx="1" type="body"/>
          </p:nvPr>
        </p:nvSpPr>
        <p:spPr>
          <a:xfrm>
            <a:off x="456300" y="1152475"/>
            <a:ext cx="6122100" cy="21645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lang="en">
                <a:solidFill>
                  <a:srgbClr val="971D20"/>
                </a:solidFill>
              </a:rPr>
              <a:t>Know</a:t>
            </a:r>
            <a:r>
              <a:rPr lang="en">
                <a:solidFill>
                  <a:srgbClr val="971D20"/>
                </a:solidFill>
              </a:rPr>
              <a:t>:</a:t>
            </a:r>
            <a:r>
              <a:rPr lang="en"/>
              <a:t> What do I know about the task?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lang="en">
                <a:solidFill>
                  <a:srgbClr val="971D20"/>
                </a:solidFill>
              </a:rPr>
              <a:t>Wonder</a:t>
            </a:r>
            <a:r>
              <a:rPr lang="en">
                <a:solidFill>
                  <a:srgbClr val="971D20"/>
                </a:solidFill>
              </a:rPr>
              <a:t>:</a:t>
            </a:r>
            <a:r>
              <a:rPr lang="en"/>
              <a:t> What do I not know (and want to know) about the task?</a:t>
            </a:r>
            <a:endParaRPr/>
          </a:p>
        </p:txBody>
      </p:sp>
      <p:pic>
        <p:nvPicPr>
          <p:cNvPr id="118" name="Google Shape;118;p9" title="K-W-H-L Graphic Organizer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3229" y="445025"/>
            <a:ext cx="2265013" cy="1803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"/>
          <p:cNvSpPr/>
          <p:nvPr/>
        </p:nvSpPr>
        <p:spPr>
          <a:xfrm>
            <a:off x="242475" y="1839900"/>
            <a:ext cx="8699726" cy="147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10"/>
          <p:cNvPicPr preferRelativeResize="0"/>
          <p:nvPr/>
        </p:nvPicPr>
        <p:blipFill rotWithShape="1">
          <a:blip r:embed="rId3">
            <a:alphaModFix/>
          </a:blip>
          <a:srcRect b="27083" l="17317" r="15168" t="60328"/>
          <a:stretch/>
        </p:blipFill>
        <p:spPr>
          <a:xfrm>
            <a:off x="367275" y="2089500"/>
            <a:ext cx="8415000" cy="98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20 LEAR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K20 LEAR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McLeod Porter, Delma</dc:creator>
</cp:coreProperties>
</file>