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87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iOM3GCgRl4lZ533alpH7OisMFW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Joseph_Siffrein_Duplessis_-_Benjamin_Franklin_-_Google_Art_Project.jpg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arenR"/>
            </a:pPr>
            <a:r>
              <a:rPr lang="en-US" sz="1100" b="1">
                <a:solidFill>
                  <a:schemeClr val="dk1"/>
                </a:solidFill>
              </a:rPr>
              <a:t>Guest Speaker’s Note:</a:t>
            </a:r>
            <a:r>
              <a:rPr lang="en-US" sz="1100">
                <a:solidFill>
                  <a:schemeClr val="dk1"/>
                </a:solidFill>
              </a:rPr>
              <a:t> Please insert a current professional photo of yourself or a project.</a:t>
            </a:r>
            <a:endParaRPr sz="11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---</a:t>
            </a:r>
            <a:endParaRPr sz="11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Duplessis, J.S. (1785). </a:t>
            </a:r>
            <a:r>
              <a:rPr lang="en-US" sz="1100" i="1">
                <a:solidFill>
                  <a:schemeClr val="dk1"/>
                </a:solidFill>
              </a:rPr>
              <a:t>Benjamin Franklin</a:t>
            </a:r>
            <a:r>
              <a:rPr lang="en-US" sz="1100">
                <a:solidFill>
                  <a:schemeClr val="dk1"/>
                </a:solidFill>
              </a:rPr>
              <a:t> [Painting]. Wikimedia Commons. </a:t>
            </a:r>
            <a:r>
              <a:rPr lang="en-US" sz="11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https://commons.wikimedia.org/wiki/File:Joseph_Siffrein_Duplessis_-_Benjamin_Franklin_-_Google_Art_Project.jpg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28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black and orange sign with a white cup and black text&#10;&#10;AI-generated content may be incorrect.">
            <a:extLst>
              <a:ext uri="{FF2B5EF4-FFF2-40B4-BE49-F238E27FC236}">
                <a16:creationId xmlns:a16="http://schemas.microsoft.com/office/drawing/2014/main" id="{C996C8AD-2031-7B7C-9743-715558E19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660" y="4335453"/>
            <a:ext cx="439912" cy="7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A black and orange sign with a white cup and black text&#10;&#10;AI-generated content may be incorrect.">
            <a:extLst>
              <a:ext uri="{FF2B5EF4-FFF2-40B4-BE49-F238E27FC236}">
                <a16:creationId xmlns:a16="http://schemas.microsoft.com/office/drawing/2014/main" id="{0A327DA8-68E3-D8C8-48DA-3A67ACBAA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660" y="4335453"/>
            <a:ext cx="439912" cy="7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2922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306" y="559689"/>
            <a:ext cx="5450187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1306" y="2718689"/>
            <a:ext cx="5450187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black and white sign with a cup and text&#10;&#10;AI-generated content may be incorrect.">
            <a:extLst>
              <a:ext uri="{FF2B5EF4-FFF2-40B4-BE49-F238E27FC236}">
                <a16:creationId xmlns:a16="http://schemas.microsoft.com/office/drawing/2014/main" id="{3DC4E287-6F79-9B02-C7A7-E5F878883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59" y="4335452"/>
            <a:ext cx="439913" cy="72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45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EDAB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black and white sign with a cup and text&#10;&#10;AI-generated content may be incorrect.">
            <a:extLst>
              <a:ext uri="{FF2B5EF4-FFF2-40B4-BE49-F238E27FC236}">
                <a16:creationId xmlns:a16="http://schemas.microsoft.com/office/drawing/2014/main" id="{3742B617-4E5C-6CF6-6BD1-5625B0E30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59" y="4335452"/>
            <a:ext cx="439913" cy="72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5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black and white sign with a cup and text&#10;&#10;AI-generated content may be incorrect.">
            <a:extLst>
              <a:ext uri="{FF2B5EF4-FFF2-40B4-BE49-F238E27FC236}">
                <a16:creationId xmlns:a16="http://schemas.microsoft.com/office/drawing/2014/main" id="{99B5767C-5524-33A6-AB55-6476BA3CB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59" y="4335452"/>
            <a:ext cx="439913" cy="72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94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orange sign with a white cup and black text&#10;&#10;AI-generated content may be incorrect.">
            <a:extLst>
              <a:ext uri="{FF2B5EF4-FFF2-40B4-BE49-F238E27FC236}">
                <a16:creationId xmlns:a16="http://schemas.microsoft.com/office/drawing/2014/main" id="{30A4EF03-50C6-A962-E734-60FAED300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660" y="4335453"/>
            <a:ext cx="439912" cy="7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55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97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With Cover Image">
  <p:cSld name="1_Title - With Cover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1"/>
          <p:cNvSpPr txBox="1"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body" idx="1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4190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1 Column">
  <p:cSld name="2_Content - 1 Colum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body" idx="1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1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8393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(s)">
  <p:cSld name="1_Objective(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7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122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1680" y="2195178"/>
            <a:ext cx="4565121" cy="988534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981013" y="3291805"/>
            <a:ext cx="4564202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tx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black and orange sign with a white cup and black text&#10;&#10;AI-generated content may be incorrect.">
            <a:extLst>
              <a:ext uri="{FF2B5EF4-FFF2-40B4-BE49-F238E27FC236}">
                <a16:creationId xmlns:a16="http://schemas.microsoft.com/office/drawing/2014/main" id="{9DA4A300-B23A-D539-7797-A45FD86F3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1660" y="4335453"/>
            <a:ext cx="439912" cy="7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82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ive(s)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95873" y="559689"/>
            <a:ext cx="5314715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195356" y="2807732"/>
            <a:ext cx="5313645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3" name="Picture 2" descr="A black and white sign with a cup and text&#10;&#10;AI-generated content may be incorrect.">
            <a:extLst>
              <a:ext uri="{FF2B5EF4-FFF2-40B4-BE49-F238E27FC236}">
                <a16:creationId xmlns:a16="http://schemas.microsoft.com/office/drawing/2014/main" id="{436C9130-C420-292C-14AB-A1336C300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59" y="4335452"/>
            <a:ext cx="439913" cy="72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9266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With Cover Imag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84C1E7-5E3D-A621-C2AF-8355619A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1640303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800CFF90-44AF-7644-A3CC-9BC9ACF5E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290527"/>
            <a:ext cx="7885113" cy="1914205"/>
          </a:xfrm>
          <a:prstGeom prst="rect">
            <a:avLst/>
          </a:prstGeom>
        </p:spPr>
        <p:txBody>
          <a:bodyPr/>
          <a:lstStyle>
            <a:lvl1pPr>
              <a:buClr>
                <a:srgbClr val="EDAB45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EDAB45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EDAB45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DAB45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EDAB45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black and orange sign with a white cup and black text&#10;&#10;AI-generated content may be incorrect.">
            <a:extLst>
              <a:ext uri="{FF2B5EF4-FFF2-40B4-BE49-F238E27FC236}">
                <a16:creationId xmlns:a16="http://schemas.microsoft.com/office/drawing/2014/main" id="{4E346913-9581-ED92-DE3E-CB73CDC82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60" y="4335453"/>
            <a:ext cx="439912" cy="7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131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281E01A-E853-9DC6-0B33-2E33F69CC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76" y="274638"/>
            <a:ext cx="7926874" cy="99377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5CE4D57-3D76-284E-5C1A-E908B87EE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475" y="1370013"/>
            <a:ext cx="7926873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black and orange sign with a white cup and black text&#10;&#10;AI-generated content may be incorrect.">
            <a:extLst>
              <a:ext uri="{FF2B5EF4-FFF2-40B4-BE49-F238E27FC236}">
                <a16:creationId xmlns:a16="http://schemas.microsoft.com/office/drawing/2014/main" id="{067EAEFA-1C5A-F058-8EE4-69EC8D263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660" y="4335453"/>
            <a:ext cx="439912" cy="7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0483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-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476" y="274638"/>
            <a:ext cx="7926874" cy="99377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475" y="1370013"/>
            <a:ext cx="7926873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A black and orange sign with a white cup and black text&#10;&#10;AI-generated content may be incorrect.">
            <a:extLst>
              <a:ext uri="{FF2B5EF4-FFF2-40B4-BE49-F238E27FC236}">
                <a16:creationId xmlns:a16="http://schemas.microsoft.com/office/drawing/2014/main" id="{C63E72A9-DA81-B535-1FD6-FD846D4FD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660" y="4335453"/>
            <a:ext cx="439912" cy="7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9463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black and orange sign with a white cup and black text&#10;&#10;AI-generated content may be incorrect.">
            <a:extLst>
              <a:ext uri="{FF2B5EF4-FFF2-40B4-BE49-F238E27FC236}">
                <a16:creationId xmlns:a16="http://schemas.microsoft.com/office/drawing/2014/main" id="{04016C0A-64D8-16FA-1AAE-F98EF2ACC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660" y="4335453"/>
            <a:ext cx="439912" cy="7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50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A black and orange sign with a white cup and black text&#10;&#10;AI-generated content may be incorrect.">
            <a:extLst>
              <a:ext uri="{FF2B5EF4-FFF2-40B4-BE49-F238E27FC236}">
                <a16:creationId xmlns:a16="http://schemas.microsoft.com/office/drawing/2014/main" id="{45D4E96E-5A60-4245-E252-789100269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660" y="4335453"/>
            <a:ext cx="439912" cy="7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4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3" name="Picture 2" descr="A black and orange sign with a white cup and black text&#10;&#10;AI-generated content may be incorrect.">
            <a:extLst>
              <a:ext uri="{FF2B5EF4-FFF2-40B4-BE49-F238E27FC236}">
                <a16:creationId xmlns:a16="http://schemas.microsoft.com/office/drawing/2014/main" id="{4D3A2D24-CB06-8616-0794-477A95ECE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660" y="4335453"/>
            <a:ext cx="439912" cy="7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5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293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EDAB45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rgbClr val="EDAB45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DAB45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EDAB45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rgbClr val="EDAB45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2" name="Picture 1" descr="A black and orange sign with a white cup and black text&#10;&#10;AI-generated content may be incorrect.">
            <a:extLst>
              <a:ext uri="{FF2B5EF4-FFF2-40B4-BE49-F238E27FC236}">
                <a16:creationId xmlns:a16="http://schemas.microsoft.com/office/drawing/2014/main" id="{F6F33FCA-0498-F94A-4155-6D8E7380E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660" y="4335453"/>
            <a:ext cx="439912" cy="7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2064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eaLnBrk="1" fontAlgn="base" hangingPunct="1">
        <a:spcBef>
          <a:spcPts val="520"/>
        </a:spcBef>
        <a:spcAft>
          <a:spcPct val="0"/>
        </a:spcAft>
        <a:buClr>
          <a:srgbClr val="EDAB45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rgbClr val="EDAB45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DAB45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eaLnBrk="1" fontAlgn="base" hangingPunct="1">
        <a:spcBef>
          <a:spcPts val="300"/>
        </a:spcBef>
        <a:spcAft>
          <a:spcPct val="0"/>
        </a:spcAft>
        <a:buClr>
          <a:srgbClr val="EDAB45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spcBef>
          <a:spcPts val="270"/>
        </a:spcBef>
        <a:spcAft>
          <a:spcPct val="0"/>
        </a:spcAft>
        <a:buClr>
          <a:srgbClr val="EDAB45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>
            <a:spLocks noGrp="1"/>
          </p:cNvSpPr>
          <p:nvPr>
            <p:ph type="title"/>
          </p:nvPr>
        </p:nvSpPr>
        <p:spPr>
          <a:xfrm>
            <a:off x="3943879" y="1789661"/>
            <a:ext cx="4565121" cy="98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Benjamin Franklin</a:t>
            </a:r>
            <a:endParaRPr dirty="0"/>
          </a:p>
        </p:txBody>
      </p:sp>
      <p:sp>
        <p:nvSpPr>
          <p:cNvPr id="85" name="Google Shape;85;p2"/>
          <p:cNvSpPr txBox="1">
            <a:spLocks noGrp="1"/>
          </p:cNvSpPr>
          <p:nvPr>
            <p:ph type="body" sz="quarter" idx="10"/>
          </p:nvPr>
        </p:nvSpPr>
        <p:spPr>
          <a:xfrm>
            <a:off x="3943212" y="2886288"/>
            <a:ext cx="456420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/>
              <a:t>President of Pennsylvania</a:t>
            </a:r>
            <a:br>
              <a:rPr lang="en-US"/>
            </a:br>
            <a:r>
              <a:rPr lang="en-US"/>
              <a:t>U.S. Government</a:t>
            </a:r>
            <a:endParaRPr/>
          </a:p>
        </p:txBody>
      </p:sp>
      <p:cxnSp>
        <p:nvCxnSpPr>
          <p:cNvPr id="87" name="Google Shape;87;p2"/>
          <p:cNvCxnSpPr/>
          <p:nvPr/>
        </p:nvCxnSpPr>
        <p:spPr>
          <a:xfrm rot="10800000" flipH="1">
            <a:off x="2749662" y="1928142"/>
            <a:ext cx="5759338" cy="11083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8" name="Google Shape;88;p2" descr="A close-up of a person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838" y="869250"/>
            <a:ext cx="2734744" cy="3335482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About My Job: President of Pennsylvania</a:t>
            </a:r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Enforce &amp; Govern State Laws</a:t>
            </a:r>
            <a:endParaRPr dirty="0"/>
          </a:p>
          <a:p>
            <a:pPr marL="457200" lvl="0" indent="-393192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Appoint Officials</a:t>
            </a:r>
            <a:endParaRPr dirty="0"/>
          </a:p>
          <a:p>
            <a:pPr marL="457200" lvl="0" indent="-393192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Exercises Legislative Powers</a:t>
            </a:r>
            <a:endParaRPr dirty="0"/>
          </a:p>
          <a:p>
            <a:pPr marL="914400" lvl="1" indent="-356616" algn="l" rtl="0">
              <a:spcBef>
                <a:spcPts val="40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/>
              <a:t>Sign or Veto Bills</a:t>
            </a:r>
            <a:endParaRPr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Represent the State</a:t>
            </a:r>
            <a:endParaRPr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Call on National Guard (as needed)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My Career Path</a:t>
            </a:r>
            <a:endParaRPr>
              <a:highlight>
                <a:srgbClr val="00FF00"/>
              </a:highlight>
            </a:endParaRPr>
          </a:p>
        </p:txBody>
      </p:sp>
      <p:sp>
        <p:nvSpPr>
          <p:cNvPr id="100" name="Google Shape;100;p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Founder and Publisher – The Pennsylvania Gazette</a:t>
            </a:r>
            <a:endParaRPr dirty="0"/>
          </a:p>
          <a:p>
            <a:pPr marL="457200" lvl="0" indent="-393192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Author – </a:t>
            </a:r>
            <a:r>
              <a:rPr lang="en-US" i="1" dirty="0"/>
              <a:t>Poor Richard’s Almanac</a:t>
            </a:r>
            <a:endParaRPr i="1" dirty="0"/>
          </a:p>
          <a:p>
            <a:pPr marL="457200" lvl="0" indent="-393192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Postmaster of Philadelphia</a:t>
            </a:r>
            <a:endParaRPr dirty="0"/>
          </a:p>
          <a:p>
            <a:pPr marL="457200" lvl="0" indent="-393192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Member – Pennsylvania Provincial Assembly</a:t>
            </a:r>
            <a:endParaRPr dirty="0"/>
          </a:p>
          <a:p>
            <a:pPr marL="457200" lvl="0" indent="-393192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United States Minister to Sweden &amp; France</a:t>
            </a:r>
            <a:endParaRPr dirty="0"/>
          </a:p>
          <a:p>
            <a:pPr marL="457200" lvl="0" indent="-393192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President of Pennsylvania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Keeps Me Going</a:t>
            </a:r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I love learning new things, and in this job, I am always learning new things.</a:t>
            </a:r>
            <a:endParaRPr dirty="0"/>
          </a:p>
          <a:p>
            <a:pPr marL="457200" lvl="0" indent="-393192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I appreciate knowing that I have earned the respect and trust of others, enough to be in such influential leadership positions.</a:t>
            </a:r>
            <a:endParaRPr sz="24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Career Challenges</a:t>
            </a:r>
            <a:endParaRPr dirty="0"/>
          </a:p>
        </p:txBody>
      </p:sp>
      <p:sp>
        <p:nvSpPr>
          <p:cNvPr id="112" name="Google Shape;112;p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I lived in London while representing the colonies.</a:t>
            </a:r>
            <a:endParaRPr dirty="0"/>
          </a:p>
          <a:p>
            <a:pPr marL="914400" lvl="1" indent="-356616" algn="l" rtl="0">
              <a:spcBef>
                <a:spcPts val="40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/>
              <a:t>Waiting on letters and other news to arrive caused delays.</a:t>
            </a:r>
            <a:endParaRPr dirty="0"/>
          </a:p>
          <a:p>
            <a:pPr marL="914400" lvl="1" indent="-356616" algn="l" rtl="0">
              <a:spcBef>
                <a:spcPts val="40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/>
              <a:t>Travel (by boat) between London and home took several weeks.</a:t>
            </a:r>
            <a:endParaRPr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I worked with people from England, France, and what is now known as the U.S.</a:t>
            </a:r>
            <a:endParaRPr dirty="0"/>
          </a:p>
          <a:p>
            <a:pPr marL="914400" lvl="1" indent="-356616" algn="l" rtl="0">
              <a:spcBef>
                <a:spcPts val="40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/>
              <a:t>Everyone had different opinions, values, and wants.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Finding </a:t>
            </a:r>
            <a:r>
              <a:rPr lang="en-US" b="1" i="1" dirty="0"/>
              <a:t>Your</a:t>
            </a:r>
            <a:r>
              <a:rPr lang="en-US" dirty="0"/>
              <a:t> Path</a:t>
            </a:r>
            <a:endParaRPr dirty="0"/>
          </a:p>
        </p:txBody>
      </p:sp>
      <p:sp>
        <p:nvSpPr>
          <p:cNvPr id="118" name="Google Shape;118;p7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Aft>
                <a:spcPts val="0"/>
              </a:spcAft>
              <a:buSzPts val="2600"/>
              <a:buChar char="●"/>
            </a:pPr>
            <a:r>
              <a:rPr lang="en-US" b="1" dirty="0"/>
              <a:t>Study:</a:t>
            </a:r>
            <a:r>
              <a:rPr lang="en-US" dirty="0"/>
              <a:t> political science, civics, government, or public policy.</a:t>
            </a:r>
            <a:endParaRPr dirty="0"/>
          </a:p>
          <a:p>
            <a:pPr marL="457200" lvl="0" indent="-393192" algn="l" rtl="0">
              <a:spcAft>
                <a:spcPts val="0"/>
              </a:spcAft>
              <a:buSzPts val="2600"/>
              <a:buChar char="●"/>
            </a:pPr>
            <a:r>
              <a:rPr lang="en-US" b="1" dirty="0"/>
              <a:t>Get Involved:</a:t>
            </a:r>
            <a:r>
              <a:rPr lang="en-US" dirty="0"/>
              <a:t> volunteer, join a campaign, and look for local opportunities.</a:t>
            </a:r>
            <a:endParaRPr dirty="0"/>
          </a:p>
          <a:p>
            <a:pPr marL="457200" lvl="0" indent="-393192" algn="l" rtl="0">
              <a:spcAft>
                <a:spcPts val="0"/>
              </a:spcAft>
              <a:buSzPts val="2600"/>
              <a:buChar char="●"/>
            </a:pPr>
            <a:r>
              <a:rPr lang="en-US" b="1" dirty="0"/>
              <a:t>Develop Skills:</a:t>
            </a:r>
            <a:r>
              <a:rPr lang="en-US" dirty="0"/>
              <a:t> social intelligence, interpersonal influence, networking, and thinking before speaking.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>
            <a:spLocks noGrp="1"/>
          </p:cNvSpPr>
          <p:nvPr>
            <p:ph type="title"/>
          </p:nvPr>
        </p:nvSpPr>
        <p:spPr>
          <a:xfrm>
            <a:off x="2475059" y="1985255"/>
            <a:ext cx="5450187" cy="1172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/>
              <a:t>Questions?</a:t>
            </a:r>
            <a:endParaRPr sz="5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reer Cafe Slides 26" id="{2480EEDF-4FC0-C44A-AE9F-C41590E95AB6}" vid="{12ED497C-BAD7-FE46-9EC3-A98331A4FE1F}"/>
    </a:ext>
  </a:extLst>
</a:theme>
</file>

<file path=ppt/theme/theme2.xml><?xml version="1.0" encoding="utf-8"?>
<a:theme xmlns:a="http://schemas.openxmlformats.org/drawingml/2006/main" name="2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reer Cafe Slides 26" id="{2480EEDF-4FC0-C44A-AE9F-C41590E95AB6}" vid="{B5F7B89B-94D0-EE4D-AD98-115D301331AC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298</Words>
  <Application>Microsoft Macintosh PowerPoint</Application>
  <PresentationFormat>On-screen Show (16:9)</PresentationFormat>
  <Paragraphs>33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 Display</vt:lpstr>
      <vt:lpstr>Arial</vt:lpstr>
      <vt:lpstr>Calibri</vt:lpstr>
      <vt:lpstr>Courier New</vt:lpstr>
      <vt:lpstr>System Font Regular</vt:lpstr>
      <vt:lpstr>Wingdings</vt:lpstr>
      <vt:lpstr>Custom Design</vt:lpstr>
      <vt:lpstr>2_Custom Design</vt:lpstr>
      <vt:lpstr>PowerPoint Presentation</vt:lpstr>
      <vt:lpstr>Benjamin Franklin</vt:lpstr>
      <vt:lpstr>About My Job: President of Pennsylvania</vt:lpstr>
      <vt:lpstr>My Career Path</vt:lpstr>
      <vt:lpstr>What Keeps Me Going</vt:lpstr>
      <vt:lpstr>Career Challenges</vt:lpstr>
      <vt:lpstr>Finding Your Path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Talks</dc:title>
  <dc:subject/>
  <dc:creator>K20 Center</dc:creator>
  <cp:keywords/>
  <dc:description/>
  <cp:lastModifiedBy>Gracia, Ann M.</cp:lastModifiedBy>
  <cp:revision>5</cp:revision>
  <dcterms:created xsi:type="dcterms:W3CDTF">2025-11-17T16:11:03Z</dcterms:created>
  <dcterms:modified xsi:type="dcterms:W3CDTF">2026-03-12T15:49:04Z</dcterms:modified>
  <cp:category/>
</cp:coreProperties>
</file>