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Tt28azfUZEG2sSGtTLwhdWcrl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1020"/>
  </p:normalViewPr>
  <p:slideViewPr>
    <p:cSldViewPr snapToGrid="0">
      <p:cViewPr varScale="1">
        <p:scale>
          <a:sx n="119" d="100"/>
          <a:sy n="119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126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049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to show true or false answer and explanation. 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rtl="0" fontAlgn="base"/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Students often leave college because they are unsure which credits will transfer or count toward their degree.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4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True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The report highlights that unclear transfer and credit policies make it harder for students to re-enroll or complete their degrees efficiently.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to show true or false answer and explanation. 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rtl="0" fontAlgn="base"/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Short-term programs and alternative credentials can provide flexible options for students to reach their career goals.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4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True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The article notes growing interest in </a:t>
            </a:r>
            <a:r>
              <a:rPr lang="en-US" sz="14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shorter, skills-based pathways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that help students return to education with clear, career-focused goals.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Ipholio</a:t>
            </a:r>
            <a:r>
              <a:rPr lang="en-US" dirty="0"/>
              <a:t>. (n.d.). </a:t>
            </a:r>
            <a:r>
              <a:rPr lang="en-US" i="0" dirty="0"/>
              <a:t>Skydance Bridge OKC </a:t>
            </a:r>
            <a:r>
              <a:rPr lang="en-US" dirty="0"/>
              <a:t>[Photograph]. Wikimedia Commons. https://</a:t>
            </a:r>
            <a:r>
              <a:rPr lang="en-US" dirty="0" err="1"/>
              <a:t>commons.wikimedia.org</a:t>
            </a:r>
            <a:r>
              <a:rPr lang="en-US" dirty="0"/>
              <a:t>/wiki/</a:t>
            </a:r>
            <a:r>
              <a:rPr lang="en-US" dirty="0" err="1"/>
              <a:t>File:Skydance_Bridge_OKC.jpg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Prompts: 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$100,000 a year job that you absolutely hate or a $65,000 a year job that you love? 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 a flexible, predictable workday or a flexible, changing schedule?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 your own boss and manage everything or work for someone else and focus only on your job?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Take out student loans to attend your dream school or attend a less expensive school and avoid debt? 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Earn a degree in a “safe” field like business or major in a passion subject like art/music? 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Earn enough money to live comfortably now or invest heavily for early retirement? 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 a large savings account but live thrifty or have no savings but live luxuriously? 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Walking Vote. Strategies. </a:t>
            </a:r>
            <a:r>
              <a:rPr lang="en-US" dirty="0">
                <a:hlinkClick r:id="rId3"/>
              </a:rPr>
              <a:t>https://learn.k20center.ou.edu/strategy/4126</a:t>
            </a:r>
            <a:r>
              <a:rPr lang="en-US" dirty="0"/>
              <a:t> 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Beach ball talk and toss. Strategies. </a:t>
            </a:r>
            <a:r>
              <a:rPr lang="en-US" sz="1400" b="0" i="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https://learn.k20center.ou.edu/strategy/3049</a:t>
            </a:r>
            <a:r>
              <a:rPr lang="en-US"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to reveal each of the three bullet points: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Since graduating high school what are some things you have enjoyed? 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something you didn’t expect or weren’t prepared for?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 that you’re here is there something you’d like to change or do differently?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/>
            <a:r>
              <a:rPr lang="en-US" dirty="0"/>
              <a:t>Click to show true or false answer and explanation. </a:t>
            </a:r>
            <a:br>
              <a:rPr lang="en-US" dirty="0"/>
            </a:br>
            <a:endParaRPr lang="en-US" dirty="0"/>
          </a:p>
          <a:p>
            <a:pPr rtl="0" fontAlgn="base"/>
            <a:r>
              <a:rPr lang="en-US" sz="14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Most students clearly understand the exact steps they need to complete their degree.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4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False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because many students who leave college say they would return if given a </a:t>
            </a:r>
            <a:r>
              <a:rPr lang="en-US" sz="14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clear and simple pathway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to completion. Confusing degree requirements often discourage progress.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400" b="0" i="0" u="none" strike="noStrike" cap="none" dirty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400" b="0" i="0" u="none" strike="noStrike" cap="none" dirty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K20 Center. (n.d.). Facts in the Fiction. Strategies. </a:t>
            </a:r>
            <a:r>
              <a:rPr lang="en-US" dirty="0">
                <a:hlinkClick r:id="rId3"/>
              </a:rPr>
              <a:t>https://learn.k20center.ou.edu/strategy/60</a:t>
            </a:r>
            <a:endParaRPr lang="en-US" dirty="0"/>
          </a:p>
          <a:p>
            <a:pPr marL="228600" indent="0">
              <a:buFont typeface="Arial" panose="020B0604020202020204" pitchFamily="34" charset="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/>
            <a:r>
              <a:rPr lang="en-US" dirty="0"/>
              <a:t>Click to show true or false answer and explanation. </a:t>
            </a:r>
            <a:br>
              <a:rPr lang="en-US" dirty="0"/>
            </a:br>
            <a:endParaRPr lang="en-US" dirty="0"/>
          </a:p>
          <a:p>
            <a:pPr rtl="0" fontAlgn="base"/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Knowing the total cost of college and available financial aid helps students stay on track toward graduation.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4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True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The survey found that financial uncertainty is a major barrier to returning. Clear information about tuition, aid, and costs can support persistence.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3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0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31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1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ue Background">
  <p:cSld name="Content - Blue Background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32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32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2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Red Background">
  <p:cSld name="Content - Red Background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33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3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3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9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9"/>
          <p:cNvSpPr txBox="1"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body" idx="1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(s)">
  <p:cSld name="Objective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0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0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Column">
  <p:cSld name="Content -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1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al Strategy">
  <p:cSld name="Instructional Strateg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2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2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3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3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ith Cover Image">
  <p:cSld name="Title - With Cover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6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- 1 Column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7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6F9EAA-01E8-B534-79EB-45613ED28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F96E1-27A9-BA59-4C83-969D55C14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rather…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54075-217C-749B-F43E-8072F8EE1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5056" y="1753668"/>
            <a:ext cx="6367426" cy="1215309"/>
          </a:xfrm>
        </p:spPr>
        <p:txBody>
          <a:bodyPr/>
          <a:lstStyle/>
          <a:p>
            <a:pPr marL="63500" indent="0">
              <a:buNone/>
            </a:pPr>
            <a:r>
              <a:rPr lang="en" sz="2800" dirty="0">
                <a:solidFill>
                  <a:schemeClr val="accent3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Londrina Solid"/>
              </a:rPr>
              <a:t>e</a:t>
            </a:r>
            <a:r>
              <a:rPr lang="en-US" dirty="0" err="1">
                <a:solidFill>
                  <a:schemeClr val="accent3"/>
                </a:solidFill>
              </a:rPr>
              <a:t>arn</a:t>
            </a:r>
            <a:r>
              <a:rPr lang="en-US" dirty="0">
                <a:solidFill>
                  <a:schemeClr val="accent3"/>
                </a:solidFill>
              </a:rPr>
              <a:t> a degree in a “safe” field like business</a:t>
            </a:r>
            <a:endParaRPr lang="en" sz="2800" dirty="0">
              <a:solidFill>
                <a:schemeClr val="accent3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Londrina Solid"/>
            </a:endParaRPr>
          </a:p>
          <a:p>
            <a:pPr marL="63500" indent="0">
              <a:buNone/>
            </a:pPr>
            <a:endParaRPr lang="en" sz="2800" dirty="0">
              <a:solidFill>
                <a:schemeClr val="accent3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Londrina Soli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9EA60-7D5E-04EE-B609-2410E143939F}"/>
              </a:ext>
            </a:extLst>
          </p:cNvPr>
          <p:cNvSpPr txBox="1"/>
          <p:nvPr/>
        </p:nvSpPr>
        <p:spPr>
          <a:xfrm>
            <a:off x="880116" y="1214749"/>
            <a:ext cx="828544" cy="16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9600" dirty="0">
                <a:solidFill>
                  <a:schemeClr val="accent3"/>
                </a:solidFill>
                <a:latin typeface="Comic Sans MS" panose="030F0902030302020204" pitchFamily="66" charset="0"/>
                <a:ea typeface="Tahoma" panose="020B0604030504040204" pitchFamily="34" charset="0"/>
                <a:cs typeface="Tahoma" panose="020B0604030504040204" pitchFamily="34" charset="0"/>
                <a:sym typeface="Londrina Solid"/>
              </a:rPr>
              <a:t>&lt;</a:t>
            </a:r>
            <a:endParaRPr lang="en-US" sz="9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C6E19-D21C-A371-B6CC-908A530AF3B3}"/>
              </a:ext>
            </a:extLst>
          </p:cNvPr>
          <p:cNvSpPr txBox="1"/>
          <p:nvPr/>
        </p:nvSpPr>
        <p:spPr>
          <a:xfrm>
            <a:off x="7539948" y="2904576"/>
            <a:ext cx="757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9600" dirty="0">
                <a:solidFill>
                  <a:schemeClr val="accent3"/>
                </a:solidFill>
                <a:latin typeface="Comic Sans MS" panose="030F0902030302020204" pitchFamily="66" charset="0"/>
                <a:ea typeface="Tahoma" panose="020B0604030504040204" pitchFamily="34" charset="0"/>
                <a:cs typeface="Tahoma" panose="020B0604030504040204" pitchFamily="34" charset="0"/>
                <a:sym typeface="Londrina Solid"/>
              </a:rPr>
              <a:t>&gt;</a:t>
            </a:r>
            <a:endParaRPr lang="en-US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79C8DB-D3DC-DDC2-7B75-5D1B8F20089E}"/>
              </a:ext>
            </a:extLst>
          </p:cNvPr>
          <p:cNvSpPr txBox="1"/>
          <p:nvPr/>
        </p:nvSpPr>
        <p:spPr>
          <a:xfrm>
            <a:off x="1548473" y="3454233"/>
            <a:ext cx="599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in a passion subject like art/music</a:t>
            </a:r>
          </a:p>
        </p:txBody>
      </p:sp>
    </p:spTree>
    <p:extLst>
      <p:ext uri="{BB962C8B-B14F-4D97-AF65-F5344CB8AC3E}">
        <p14:creationId xmlns:p14="http://schemas.microsoft.com/office/powerpoint/2010/main" val="88661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0105C0A-59E4-23E4-0F59-D8445012E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9D825-8675-146A-3DC6-95A01F14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rather…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FB5E8-F171-F744-C8DC-9FCA13B87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5056" y="1753668"/>
            <a:ext cx="6394124" cy="1215309"/>
          </a:xfrm>
        </p:spPr>
        <p:txBody>
          <a:bodyPr/>
          <a:lstStyle/>
          <a:p>
            <a:pPr marL="63500" indent="0">
              <a:buNone/>
            </a:pPr>
            <a:r>
              <a:rPr lang="en-US" dirty="0">
                <a:solidFill>
                  <a:schemeClr val="accent3"/>
                </a:solidFill>
              </a:rPr>
              <a:t>earn enough money to live comfortably now</a:t>
            </a:r>
            <a:endParaRPr lang="en" sz="2800" dirty="0">
              <a:solidFill>
                <a:schemeClr val="accent3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Londrina Solid"/>
            </a:endParaRPr>
          </a:p>
          <a:p>
            <a:pPr marL="63500" indent="0">
              <a:buNone/>
            </a:pPr>
            <a:endParaRPr lang="en" sz="2800" dirty="0">
              <a:solidFill>
                <a:schemeClr val="accent3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Londrina Soli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F01E20-9EF1-FDB7-5CDD-55D76FEB60B4}"/>
              </a:ext>
            </a:extLst>
          </p:cNvPr>
          <p:cNvSpPr txBox="1"/>
          <p:nvPr/>
        </p:nvSpPr>
        <p:spPr>
          <a:xfrm>
            <a:off x="880116" y="1214749"/>
            <a:ext cx="828544" cy="16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9600" dirty="0">
                <a:solidFill>
                  <a:schemeClr val="accent3"/>
                </a:solidFill>
                <a:latin typeface="Comic Sans MS" panose="030F0902030302020204" pitchFamily="66" charset="0"/>
                <a:ea typeface="Tahoma" panose="020B0604030504040204" pitchFamily="34" charset="0"/>
                <a:cs typeface="Tahoma" panose="020B0604030504040204" pitchFamily="34" charset="0"/>
                <a:sym typeface="Londrina Solid"/>
              </a:rPr>
              <a:t>&lt;</a:t>
            </a:r>
            <a:endParaRPr lang="en-US" sz="9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2CEBB-AAC4-670C-1BD1-F05BB2D329C3}"/>
              </a:ext>
            </a:extLst>
          </p:cNvPr>
          <p:cNvSpPr txBox="1"/>
          <p:nvPr/>
        </p:nvSpPr>
        <p:spPr>
          <a:xfrm>
            <a:off x="7539948" y="2904576"/>
            <a:ext cx="757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9600" dirty="0">
                <a:solidFill>
                  <a:schemeClr val="accent3"/>
                </a:solidFill>
                <a:latin typeface="Comic Sans MS" panose="030F0902030302020204" pitchFamily="66" charset="0"/>
                <a:ea typeface="Tahoma" panose="020B0604030504040204" pitchFamily="34" charset="0"/>
                <a:cs typeface="Tahoma" panose="020B0604030504040204" pitchFamily="34" charset="0"/>
                <a:sym typeface="Londrina Solid"/>
              </a:rPr>
              <a:t>&gt;</a:t>
            </a:r>
            <a:endParaRPr lang="en-US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C4E5C2-610B-9035-F40D-8C72C1967E9C}"/>
              </a:ext>
            </a:extLst>
          </p:cNvPr>
          <p:cNvSpPr txBox="1"/>
          <p:nvPr/>
        </p:nvSpPr>
        <p:spPr>
          <a:xfrm>
            <a:off x="2309361" y="3454233"/>
            <a:ext cx="523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2800" dirty="0">
                <a:solidFill>
                  <a:schemeClr val="accent3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Londrina Solid"/>
              </a:rPr>
              <a:t>invest heavily for early retirement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3925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8673CCC-A8F8-50E8-6317-B302BDC05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ABB39-395B-29F4-6BB5-7D91EDF1C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rather…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AF972-AFEA-E5B0-E8FC-C03BD1D79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5056" y="1753668"/>
            <a:ext cx="6520938" cy="1215309"/>
          </a:xfrm>
        </p:spPr>
        <p:txBody>
          <a:bodyPr/>
          <a:lstStyle/>
          <a:p>
            <a:pPr marL="63500" indent="0">
              <a:buNone/>
            </a:pPr>
            <a:r>
              <a:rPr lang="en" sz="2800" dirty="0">
                <a:solidFill>
                  <a:schemeClr val="accent3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Londrina Solid"/>
              </a:rPr>
              <a:t>have a large savings account but live thrifty </a:t>
            </a:r>
          </a:p>
          <a:p>
            <a:pPr marL="63500" indent="0">
              <a:buNone/>
            </a:pPr>
            <a:endParaRPr lang="en" sz="2800" dirty="0">
              <a:solidFill>
                <a:schemeClr val="accent3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Londrina Soli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6136A-BACA-462A-E4ED-9315E68C0ED6}"/>
              </a:ext>
            </a:extLst>
          </p:cNvPr>
          <p:cNvSpPr txBox="1"/>
          <p:nvPr/>
        </p:nvSpPr>
        <p:spPr>
          <a:xfrm>
            <a:off x="880116" y="1214749"/>
            <a:ext cx="828544" cy="16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9600" dirty="0">
                <a:solidFill>
                  <a:schemeClr val="accent3"/>
                </a:solidFill>
                <a:latin typeface="Comic Sans MS" panose="030F0902030302020204" pitchFamily="66" charset="0"/>
                <a:ea typeface="Tahoma" panose="020B0604030504040204" pitchFamily="34" charset="0"/>
                <a:cs typeface="Tahoma" panose="020B0604030504040204" pitchFamily="34" charset="0"/>
                <a:sym typeface="Londrina Solid"/>
              </a:rPr>
              <a:t>&lt;</a:t>
            </a:r>
            <a:endParaRPr lang="en-US" sz="9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A2A35F-25B9-C259-5F1D-FED46F6D59F3}"/>
              </a:ext>
            </a:extLst>
          </p:cNvPr>
          <p:cNvSpPr txBox="1"/>
          <p:nvPr/>
        </p:nvSpPr>
        <p:spPr>
          <a:xfrm>
            <a:off x="7539948" y="2904576"/>
            <a:ext cx="757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9600" dirty="0">
                <a:solidFill>
                  <a:schemeClr val="accent3"/>
                </a:solidFill>
                <a:latin typeface="Comic Sans MS" panose="030F0902030302020204" pitchFamily="66" charset="0"/>
                <a:ea typeface="Tahoma" panose="020B0604030504040204" pitchFamily="34" charset="0"/>
                <a:cs typeface="Tahoma" panose="020B0604030504040204" pitchFamily="34" charset="0"/>
                <a:sym typeface="Londrina Solid"/>
              </a:rPr>
              <a:t>&gt;</a:t>
            </a:r>
            <a:endParaRPr lang="en-US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13508-4F82-BC44-BD75-4021B139DB7D}"/>
              </a:ext>
            </a:extLst>
          </p:cNvPr>
          <p:cNvSpPr txBox="1"/>
          <p:nvPr/>
        </p:nvSpPr>
        <p:spPr>
          <a:xfrm>
            <a:off x="1753198" y="3454233"/>
            <a:ext cx="578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2800" dirty="0">
                <a:solidFill>
                  <a:schemeClr val="accent3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Londrina Solid"/>
              </a:rPr>
              <a:t>have no savings but live luxuriously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3586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Beach Ball Talk and Toss</a:t>
            </a:r>
            <a:endParaRPr/>
          </a:p>
        </p:txBody>
      </p:sp>
      <p:sp>
        <p:nvSpPr>
          <p:cNvPr id="102" name="Google Shape;102;p6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5372757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Think about your responses to the prompts in the previous activity.</a:t>
            </a:r>
            <a:endParaRPr/>
          </a:p>
          <a:p>
            <a:pPr marL="914400" lvl="1" indent="-356616" algn="l" rtl="0">
              <a:spcBef>
                <a:spcPts val="40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What are the things that are most important to you? </a:t>
            </a:r>
            <a:endParaRPr/>
          </a:p>
        </p:txBody>
      </p:sp>
      <p:pic>
        <p:nvPicPr>
          <p:cNvPr id="103" name="Google Shape;103;p6" descr="A colorful beach ball on a black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9931" y="525517"/>
            <a:ext cx="2235419" cy="2235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Since graduating from high school…</a:t>
            </a:r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489632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What are some things you have enjoyed? </a:t>
            </a:r>
            <a:endParaRPr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What is something you didn’t expect or weren’t prepared for? </a:t>
            </a:r>
            <a:endParaRPr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Is there something you’d like to change or do differently?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Facts in the Fiction</a:t>
            </a:r>
            <a:endParaRPr dirty="0"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6714259" cy="120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True or False:</a:t>
            </a:r>
            <a:r>
              <a:rPr lang="en-US"/>
              <a:t> Most students clearly understand the exact steps they need to complete their degree.</a:t>
            </a:r>
            <a:endParaRPr/>
          </a:p>
        </p:txBody>
      </p:sp>
      <p:pic>
        <p:nvPicPr>
          <p:cNvPr id="116" name="Google Shape;116;p8" descr="A blue hand with a finger pointing up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0596" y="274638"/>
            <a:ext cx="1024754" cy="1784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8"/>
          <p:cNvGrpSpPr/>
          <p:nvPr/>
        </p:nvGrpSpPr>
        <p:grpSpPr>
          <a:xfrm>
            <a:off x="628650" y="2673350"/>
            <a:ext cx="7536295" cy="1908215"/>
            <a:chOff x="628650" y="2673350"/>
            <a:chExt cx="7536295" cy="1908215"/>
          </a:xfrm>
        </p:grpSpPr>
        <p:pic>
          <p:nvPicPr>
            <p:cNvPr id="118" name="Google Shape;118;p8" descr="A red circle with a white x in it&#10;&#10;AI-generated content may be incorrect.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8650" y="2752815"/>
              <a:ext cx="913952" cy="8746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8"/>
            <p:cNvSpPr txBox="1"/>
            <p:nvPr/>
          </p:nvSpPr>
          <p:spPr>
            <a:xfrm>
              <a:off x="1583700" y="2673350"/>
              <a:ext cx="6581245" cy="1908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False. Many students who leave college say they would return if given a </a:t>
              </a:r>
              <a:r>
                <a:rPr lang="en-US" sz="26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clear and simple pathway</a:t>
              </a:r>
              <a:r>
                <a:rPr lang="en-US" sz="2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to completion. Confusing degree requirements often discourage progress.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/>
              <a:t>Facts in the Fiction</a:t>
            </a:r>
            <a:endParaRPr dirty="0"/>
          </a:p>
        </p:txBody>
      </p:sp>
      <p:sp>
        <p:nvSpPr>
          <p:cNvPr id="125" name="Google Shape;125;p9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6714259" cy="120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True or False:</a:t>
            </a:r>
            <a:r>
              <a:rPr lang="en-US"/>
              <a:t> Knowing the total cost of college and available financial aid helps students stay on track toward graduation.</a:t>
            </a:r>
            <a:endParaRPr/>
          </a:p>
        </p:txBody>
      </p:sp>
      <p:pic>
        <p:nvPicPr>
          <p:cNvPr id="126" name="Google Shape;126;p9" descr="A blue hand with a finger pointing up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0596" y="274638"/>
            <a:ext cx="1024754" cy="178487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9"/>
          <p:cNvSpPr txBox="1"/>
          <p:nvPr/>
        </p:nvSpPr>
        <p:spPr>
          <a:xfrm>
            <a:off x="1583700" y="2673350"/>
            <a:ext cx="6581245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True. Financial uncertainty is a major barrier to returning. Clear information about tuition, aid, and costs can support persistence.</a:t>
            </a:r>
            <a:endParaRPr/>
          </a:p>
        </p:txBody>
      </p:sp>
      <p:pic>
        <p:nvPicPr>
          <p:cNvPr id="128" name="Google Shape;128;p9" descr="A green circle with a white check mark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893" y="2733583"/>
            <a:ext cx="924920" cy="904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/>
              <a:t>Facts in the Fiction</a:t>
            </a:r>
            <a:endParaRPr dirty="0"/>
          </a:p>
        </p:txBody>
      </p:sp>
      <p:sp>
        <p:nvSpPr>
          <p:cNvPr id="134" name="Google Shape;134;p10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6714259" cy="120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True or False:</a:t>
            </a:r>
            <a:r>
              <a:rPr lang="en-US"/>
              <a:t> Students often leave college because they are unsure which credits will transfer or count toward their degree.</a:t>
            </a:r>
            <a:endParaRPr/>
          </a:p>
        </p:txBody>
      </p:sp>
      <p:pic>
        <p:nvPicPr>
          <p:cNvPr id="135" name="Google Shape;135;p10" descr="A blue hand with a finger pointing up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0596" y="274638"/>
            <a:ext cx="1024754" cy="17848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0"/>
          <p:cNvSpPr txBox="1"/>
          <p:nvPr/>
        </p:nvSpPr>
        <p:spPr>
          <a:xfrm>
            <a:off x="1583700" y="2673350"/>
            <a:ext cx="6581245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True. Unclear transfer and credit policies make it harder for students to re-enroll or complete their degrees efficiently.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0" descr="A green circle with a white check mark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893" y="2733583"/>
            <a:ext cx="924920" cy="904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/>
              <a:t>Facts in the Fiction</a:t>
            </a:r>
            <a:endParaRPr dirty="0"/>
          </a:p>
        </p:txBody>
      </p:sp>
      <p:sp>
        <p:nvSpPr>
          <p:cNvPr id="143" name="Google Shape;143;p11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074477" cy="120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True or False:</a:t>
            </a:r>
            <a:r>
              <a:rPr lang="en-US"/>
              <a:t> Short-term programs and alternative credentials can provide flexible options for students to reach their career goals.</a:t>
            </a:r>
            <a:endParaRPr/>
          </a:p>
        </p:txBody>
      </p:sp>
      <p:pic>
        <p:nvPicPr>
          <p:cNvPr id="144" name="Google Shape;144;p11" descr="A blue hand with a finger pointing up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0596" y="274638"/>
            <a:ext cx="1024754" cy="1784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1"/>
          <p:cNvSpPr txBox="1"/>
          <p:nvPr/>
        </p:nvSpPr>
        <p:spPr>
          <a:xfrm>
            <a:off x="1583700" y="2673350"/>
            <a:ext cx="6581245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True! Growing interest in </a:t>
            </a:r>
            <a:r>
              <a:rPr lang="en-US" sz="26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shorter, skills-based pathways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help students return to education with clear, career-focused goals.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1" descr="A green circle with a white check mark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893" y="2733583"/>
            <a:ext cx="924920" cy="904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SMART Goals</a:t>
            </a:r>
            <a:endParaRPr/>
          </a:p>
        </p:txBody>
      </p:sp>
      <p:sp>
        <p:nvSpPr>
          <p:cNvPr id="152" name="Google Shape;152;p12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5772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Create two SMART goals related to enrolling in a college or university.  </a:t>
            </a:r>
            <a:endParaRPr/>
          </a:p>
        </p:txBody>
      </p:sp>
      <p:pic>
        <p:nvPicPr>
          <p:cNvPr id="153" name="Google Shape;153;p12" descr="A blue paper with red letters and a letter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7526" y="274637"/>
            <a:ext cx="1533237" cy="4453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>
            <a:spLocks noGrp="1"/>
          </p:cNvSpPr>
          <p:nvPr>
            <p:ph type="title"/>
          </p:nvPr>
        </p:nvSpPr>
        <p:spPr>
          <a:xfrm>
            <a:off x="3828345" y="855253"/>
            <a:ext cx="4849092" cy="280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Graduated High School. </a:t>
            </a:r>
            <a:br>
              <a:rPr lang="en-US"/>
            </a:br>
            <a:r>
              <a:rPr lang="en-US"/>
              <a:t>Now What? </a:t>
            </a: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679000" y="1227338"/>
            <a:ext cx="2922311" cy="2688823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Bridge Assessment</a:t>
            </a:r>
            <a:endParaRPr/>
          </a:p>
        </p:txBody>
      </p:sp>
      <p:sp>
        <p:nvSpPr>
          <p:cNvPr id="160" name="Google Shape;160;p13"/>
          <p:cNvSpPr txBox="1"/>
          <p:nvPr/>
        </p:nvSpPr>
        <p:spPr>
          <a:xfrm>
            <a:off x="1417780" y="4054763"/>
            <a:ext cx="20185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insert link</a:t>
            </a:r>
            <a:endParaRPr i="1" dirty="0"/>
          </a:p>
        </p:txBody>
      </p:sp>
      <p:pic>
        <p:nvPicPr>
          <p:cNvPr id="161" name="Google Shape;161;p13" descr="A road with lights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22202">
            <a:off x="4470401" y="432045"/>
            <a:ext cx="4359489" cy="34505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E24CF6-3722-06BE-37E8-ED2CFA1E34D9}"/>
              </a:ext>
            </a:extLst>
          </p:cNvPr>
          <p:cNvSpPr/>
          <p:nvPr/>
        </p:nvSpPr>
        <p:spPr>
          <a:xfrm>
            <a:off x="1257159" y="1748196"/>
            <a:ext cx="2179122" cy="2174580"/>
          </a:xfrm>
          <a:prstGeom prst="rect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Find your TREK Rapid Feedback survey! </a:t>
            </a:r>
            <a:endParaRPr/>
          </a:p>
        </p:txBody>
      </p:sp>
      <p:sp>
        <p:nvSpPr>
          <p:cNvPr id="167" name="Google Shape;167;p14"/>
          <p:cNvSpPr txBox="1"/>
          <p:nvPr/>
        </p:nvSpPr>
        <p:spPr>
          <a:xfrm>
            <a:off x="1089108" y="1510139"/>
            <a:ext cx="9957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GUMS</a:t>
            </a:r>
            <a:endParaRPr/>
          </a:p>
        </p:txBody>
      </p:sp>
      <p:sp>
        <p:nvSpPr>
          <p:cNvPr id="168" name="Google Shape;168;p14"/>
          <p:cNvSpPr txBox="1"/>
          <p:nvPr/>
        </p:nvSpPr>
        <p:spPr>
          <a:xfrm>
            <a:off x="3970712" y="1551707"/>
            <a:ext cx="12025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FUTURE</a:t>
            </a:r>
            <a:endParaRPr/>
          </a:p>
        </p:txBody>
      </p:sp>
      <p:sp>
        <p:nvSpPr>
          <p:cNvPr id="169" name="Google Shape;169;p14"/>
          <p:cNvSpPr txBox="1"/>
          <p:nvPr/>
        </p:nvSpPr>
        <p:spPr>
          <a:xfrm>
            <a:off x="7200201" y="1542461"/>
            <a:ext cx="7749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OKC</a:t>
            </a:r>
            <a:endParaRPr dirty="0"/>
          </a:p>
        </p:txBody>
      </p:sp>
      <p:sp>
        <p:nvSpPr>
          <p:cNvPr id="173" name="Google Shape;173;p14"/>
          <p:cNvSpPr txBox="1"/>
          <p:nvPr/>
        </p:nvSpPr>
        <p:spPr>
          <a:xfrm>
            <a:off x="548895" y="3971636"/>
            <a:ext cx="20762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insert link</a:t>
            </a:r>
            <a:endParaRPr i="1" dirty="0"/>
          </a:p>
        </p:txBody>
      </p:sp>
      <p:sp>
        <p:nvSpPr>
          <p:cNvPr id="174" name="Google Shape;174;p14"/>
          <p:cNvSpPr txBox="1"/>
          <p:nvPr/>
        </p:nvSpPr>
        <p:spPr>
          <a:xfrm>
            <a:off x="3494018" y="3971635"/>
            <a:ext cx="20762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insert link</a:t>
            </a:r>
            <a:endParaRPr i="1" dirty="0"/>
          </a:p>
        </p:txBody>
      </p:sp>
      <p:sp>
        <p:nvSpPr>
          <p:cNvPr id="175" name="Google Shape;175;p14"/>
          <p:cNvSpPr txBox="1"/>
          <p:nvPr/>
        </p:nvSpPr>
        <p:spPr>
          <a:xfrm>
            <a:off x="6518898" y="3971635"/>
            <a:ext cx="207620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insert link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5A50B3-C52E-F3CF-8863-9E66050EBD0D}"/>
              </a:ext>
            </a:extLst>
          </p:cNvPr>
          <p:cNvSpPr/>
          <p:nvPr/>
        </p:nvSpPr>
        <p:spPr>
          <a:xfrm>
            <a:off x="3494018" y="2013372"/>
            <a:ext cx="1955806" cy="1958263"/>
          </a:xfrm>
          <a:prstGeom prst="rect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8E2E29-1248-2041-0008-E89CEDED3617}"/>
              </a:ext>
            </a:extLst>
          </p:cNvPr>
          <p:cNvSpPr/>
          <p:nvPr/>
        </p:nvSpPr>
        <p:spPr>
          <a:xfrm>
            <a:off x="6579099" y="2013372"/>
            <a:ext cx="1955806" cy="1958263"/>
          </a:xfrm>
          <a:prstGeom prst="rect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DB8202-052E-5B8E-2EDE-EBBEB9E6785D}"/>
              </a:ext>
            </a:extLst>
          </p:cNvPr>
          <p:cNvSpPr/>
          <p:nvPr/>
        </p:nvSpPr>
        <p:spPr>
          <a:xfrm>
            <a:off x="609096" y="1946658"/>
            <a:ext cx="1955806" cy="1958263"/>
          </a:xfrm>
          <a:prstGeom prst="rect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623888" y="560388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body" idx="1"/>
          </p:nvPr>
        </p:nvSpPr>
        <p:spPr>
          <a:xfrm>
            <a:off x="623888" y="2808288"/>
            <a:ext cx="78851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/>
              <a:t>What’s standing between me and my next step? </a:t>
            </a:r>
            <a:endParaRPr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/>
              <a:t>What do I need to do to move forward?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623888" y="560388"/>
            <a:ext cx="7886700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623888" y="1957388"/>
            <a:ext cx="7885112" cy="22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US"/>
              <a:t>Identify available GEAR UP services and how they support the transition to higher education and career pathways.</a:t>
            </a:r>
            <a:endParaRPr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US"/>
              <a:t>Understand the continued opportunities to enroll in higher education after high school graduation.</a:t>
            </a:r>
            <a:endParaRPr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US"/>
              <a:t>Demonstrate an understanding of the steps needed to begin the enrollment process for a college or university.</a:t>
            </a:r>
            <a:endParaRPr/>
          </a:p>
          <a:p>
            <a:pPr marL="457200" lvl="0" indent="-304482" algn="l" rtl="0">
              <a:spcBef>
                <a:spcPts val="52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Walking Vote</a:t>
            </a:r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5372757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Listen to the prompts and move to the side that matches your choice.</a:t>
            </a:r>
            <a:endParaRPr/>
          </a:p>
        </p:txBody>
      </p:sp>
      <p:pic>
        <p:nvPicPr>
          <p:cNvPr id="96" name="Google Shape;96;p5" descr="A cartoon box with a face and legs and a paper i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5027" y="511175"/>
            <a:ext cx="2290323" cy="1944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3BBB7-BBF7-9A2D-4766-17A3B2211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rather…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E8B4B-8340-B2AB-26E4-F901BA005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5055" y="1753668"/>
            <a:ext cx="6474217" cy="1215309"/>
          </a:xfrm>
        </p:spPr>
        <p:txBody>
          <a:bodyPr/>
          <a:lstStyle/>
          <a:p>
            <a:pPr marL="63500" indent="0">
              <a:buNone/>
            </a:pPr>
            <a:r>
              <a:rPr lang="en" sz="2800" dirty="0">
                <a:solidFill>
                  <a:schemeClr val="accent3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Londrina Solid"/>
              </a:rPr>
              <a:t>have a $100,000-a-year job that you absolutely hate</a:t>
            </a:r>
          </a:p>
          <a:p>
            <a:pPr marL="63500" indent="0">
              <a:buNone/>
            </a:pPr>
            <a:endParaRPr lang="en" sz="2800" dirty="0">
              <a:solidFill>
                <a:schemeClr val="accent3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Londrina Solid"/>
            </a:endParaRPr>
          </a:p>
          <a:p>
            <a:pPr marL="63500" indent="0">
              <a:buNone/>
            </a:pPr>
            <a:endParaRPr lang="en" sz="2800" dirty="0">
              <a:solidFill>
                <a:schemeClr val="accent3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Londrina Soli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F259A8-FDC7-7FED-55F9-0EAA4A3F9668}"/>
              </a:ext>
            </a:extLst>
          </p:cNvPr>
          <p:cNvSpPr txBox="1"/>
          <p:nvPr/>
        </p:nvSpPr>
        <p:spPr>
          <a:xfrm>
            <a:off x="880116" y="1214749"/>
            <a:ext cx="828544" cy="16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9600" dirty="0">
                <a:solidFill>
                  <a:schemeClr val="accent3"/>
                </a:solidFill>
                <a:latin typeface="Comic Sans MS" panose="030F0902030302020204" pitchFamily="66" charset="0"/>
                <a:ea typeface="Tahoma" panose="020B0604030504040204" pitchFamily="34" charset="0"/>
                <a:cs typeface="Tahoma" panose="020B0604030504040204" pitchFamily="34" charset="0"/>
                <a:sym typeface="Londrina Solid"/>
              </a:rPr>
              <a:t>&lt;</a:t>
            </a:r>
            <a:endParaRPr lang="en-US" sz="9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084030-6F06-F3B7-D804-CD93130F7524}"/>
              </a:ext>
            </a:extLst>
          </p:cNvPr>
          <p:cNvSpPr txBox="1"/>
          <p:nvPr/>
        </p:nvSpPr>
        <p:spPr>
          <a:xfrm>
            <a:off x="7539948" y="2904576"/>
            <a:ext cx="757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9600" dirty="0">
                <a:solidFill>
                  <a:schemeClr val="accent3"/>
                </a:solidFill>
                <a:latin typeface="Comic Sans MS" panose="030F0902030302020204" pitchFamily="66" charset="0"/>
                <a:ea typeface="Tahoma" panose="020B0604030504040204" pitchFamily="34" charset="0"/>
                <a:cs typeface="Tahoma" panose="020B0604030504040204" pitchFamily="34" charset="0"/>
                <a:sym typeface="Londrina Solid"/>
              </a:rPr>
              <a:t>&gt;</a:t>
            </a:r>
            <a:endParaRPr lang="en-US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1CEEC-CD04-D2CA-91FC-C3916BF1885B}"/>
              </a:ext>
            </a:extLst>
          </p:cNvPr>
          <p:cNvSpPr txBox="1"/>
          <p:nvPr/>
        </p:nvSpPr>
        <p:spPr>
          <a:xfrm>
            <a:off x="1475056" y="3454233"/>
            <a:ext cx="6064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2800" dirty="0">
                <a:solidFill>
                  <a:schemeClr val="accent3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Londrina Solid"/>
              </a:rPr>
              <a:t>have a $65,000-a-year job that you love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3345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DDEA036-2B10-EC30-3209-9A53A6A57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19A2E-54A1-CC43-CCCF-5AA9133FA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rather…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81C2E-3A9B-2A1B-4057-7448183AD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5056" y="1753668"/>
            <a:ext cx="5786750" cy="1215309"/>
          </a:xfrm>
        </p:spPr>
        <p:txBody>
          <a:bodyPr/>
          <a:lstStyle/>
          <a:p>
            <a:pPr marL="63500" indent="0">
              <a:buNone/>
            </a:pPr>
            <a:r>
              <a:rPr lang="en" sz="2800" dirty="0">
                <a:solidFill>
                  <a:schemeClr val="accent3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Londrina Solid"/>
              </a:rPr>
              <a:t>have a flexible, predictable workday</a:t>
            </a:r>
          </a:p>
          <a:p>
            <a:pPr marL="63500" indent="0">
              <a:buNone/>
            </a:pPr>
            <a:endParaRPr lang="en" sz="2800" dirty="0">
              <a:solidFill>
                <a:schemeClr val="accent3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Londrina Solid"/>
            </a:endParaRPr>
          </a:p>
          <a:p>
            <a:pPr marL="63500" indent="0">
              <a:buNone/>
            </a:pPr>
            <a:endParaRPr lang="en" sz="2800" dirty="0">
              <a:solidFill>
                <a:schemeClr val="accent3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Londrina Soli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60F55-D939-F145-963D-782338EAB024}"/>
              </a:ext>
            </a:extLst>
          </p:cNvPr>
          <p:cNvSpPr txBox="1"/>
          <p:nvPr/>
        </p:nvSpPr>
        <p:spPr>
          <a:xfrm>
            <a:off x="880116" y="1214749"/>
            <a:ext cx="828544" cy="16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9600" dirty="0">
                <a:solidFill>
                  <a:schemeClr val="accent3"/>
                </a:solidFill>
                <a:latin typeface="Comic Sans MS" panose="030F0902030302020204" pitchFamily="66" charset="0"/>
                <a:ea typeface="Tahoma" panose="020B0604030504040204" pitchFamily="34" charset="0"/>
                <a:cs typeface="Tahoma" panose="020B0604030504040204" pitchFamily="34" charset="0"/>
                <a:sym typeface="Londrina Solid"/>
              </a:rPr>
              <a:t>&lt;</a:t>
            </a:r>
            <a:endParaRPr lang="en-US" sz="9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F6931D-674D-DFFA-48EC-2F68C8813E64}"/>
              </a:ext>
            </a:extLst>
          </p:cNvPr>
          <p:cNvSpPr txBox="1"/>
          <p:nvPr/>
        </p:nvSpPr>
        <p:spPr>
          <a:xfrm>
            <a:off x="7539948" y="2904576"/>
            <a:ext cx="757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9600" dirty="0">
                <a:solidFill>
                  <a:schemeClr val="accent3"/>
                </a:solidFill>
                <a:latin typeface="Comic Sans MS" panose="030F0902030302020204" pitchFamily="66" charset="0"/>
                <a:ea typeface="Tahoma" panose="020B0604030504040204" pitchFamily="34" charset="0"/>
                <a:cs typeface="Tahoma" panose="020B0604030504040204" pitchFamily="34" charset="0"/>
                <a:sym typeface="Londrina Solid"/>
              </a:rPr>
              <a:t>&gt;</a:t>
            </a:r>
            <a:endParaRPr lang="en-US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CF916A-720D-C08B-AE94-8B48AE7A7ECE}"/>
              </a:ext>
            </a:extLst>
          </p:cNvPr>
          <p:cNvSpPr txBox="1"/>
          <p:nvPr/>
        </p:nvSpPr>
        <p:spPr>
          <a:xfrm>
            <a:off x="2122476" y="3454233"/>
            <a:ext cx="5417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2800" dirty="0">
                <a:solidFill>
                  <a:schemeClr val="accent3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Londrina Solid"/>
              </a:rPr>
              <a:t>have a flexible, changing schedule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459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30CE649-3B09-7900-DD5F-91518A1BD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4CD9-9ADF-BACA-1FBD-B0B10E6D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rather…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9848E-BC52-2458-23EB-D2A4A29F8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5055" y="1753668"/>
            <a:ext cx="6420590" cy="1215309"/>
          </a:xfrm>
        </p:spPr>
        <p:txBody>
          <a:bodyPr/>
          <a:lstStyle/>
          <a:p>
            <a:pPr marL="63500" indent="0">
              <a:buNone/>
            </a:pPr>
            <a:r>
              <a:rPr lang="en-US" sz="2800" dirty="0">
                <a:solidFill>
                  <a:schemeClr val="accent3"/>
                </a:solidFill>
              </a:rPr>
              <a:t>be your own boss and manage everything</a:t>
            </a:r>
            <a:endParaRPr lang="en" sz="2800" dirty="0">
              <a:solidFill>
                <a:schemeClr val="accent3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Londrina Solid"/>
            </a:endParaRPr>
          </a:p>
          <a:p>
            <a:pPr marL="63500" indent="0">
              <a:buNone/>
            </a:pPr>
            <a:endParaRPr lang="en" sz="2800" dirty="0">
              <a:solidFill>
                <a:schemeClr val="accent3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Londrina Soli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AD9AAC-299A-5F8B-E127-1B07BED233EA}"/>
              </a:ext>
            </a:extLst>
          </p:cNvPr>
          <p:cNvSpPr txBox="1"/>
          <p:nvPr/>
        </p:nvSpPr>
        <p:spPr>
          <a:xfrm>
            <a:off x="880116" y="1214749"/>
            <a:ext cx="828544" cy="16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9600" dirty="0">
                <a:solidFill>
                  <a:schemeClr val="accent3"/>
                </a:solidFill>
                <a:latin typeface="Comic Sans MS" panose="030F0902030302020204" pitchFamily="66" charset="0"/>
                <a:ea typeface="Tahoma" panose="020B0604030504040204" pitchFamily="34" charset="0"/>
                <a:cs typeface="Tahoma" panose="020B0604030504040204" pitchFamily="34" charset="0"/>
                <a:sym typeface="Londrina Solid"/>
              </a:rPr>
              <a:t>&lt;</a:t>
            </a:r>
            <a:endParaRPr lang="en-US" sz="9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40CFF1-019C-DF61-DB5B-1C8A0A46567B}"/>
              </a:ext>
            </a:extLst>
          </p:cNvPr>
          <p:cNvSpPr txBox="1"/>
          <p:nvPr/>
        </p:nvSpPr>
        <p:spPr>
          <a:xfrm>
            <a:off x="7539948" y="2904576"/>
            <a:ext cx="757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9600" dirty="0">
                <a:solidFill>
                  <a:schemeClr val="accent3"/>
                </a:solidFill>
                <a:latin typeface="Comic Sans MS" panose="030F0902030302020204" pitchFamily="66" charset="0"/>
                <a:ea typeface="Tahoma" panose="020B0604030504040204" pitchFamily="34" charset="0"/>
                <a:cs typeface="Tahoma" panose="020B0604030504040204" pitchFamily="34" charset="0"/>
                <a:sym typeface="Londrina Solid"/>
              </a:rPr>
              <a:t>&gt;</a:t>
            </a:r>
            <a:endParaRPr lang="en-US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D5E060-9FE1-38A4-5BC2-24C831E8E3DE}"/>
              </a:ext>
            </a:extLst>
          </p:cNvPr>
          <p:cNvSpPr txBox="1"/>
          <p:nvPr/>
        </p:nvSpPr>
        <p:spPr>
          <a:xfrm>
            <a:off x="2623930" y="3454233"/>
            <a:ext cx="4916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2800" dirty="0">
                <a:solidFill>
                  <a:schemeClr val="accent3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Londrina Solid"/>
              </a:rPr>
              <a:t>work for someone else and focus only on your job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533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46846D4-93C1-D030-59F8-A0D32B3B8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EC4EA-358C-D00D-DCEC-32C10CD56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rather…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0CB83-B271-C1F4-9E29-0666A2955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5056" y="1753668"/>
            <a:ext cx="5786750" cy="1215309"/>
          </a:xfrm>
        </p:spPr>
        <p:txBody>
          <a:bodyPr/>
          <a:lstStyle/>
          <a:p>
            <a:pPr marL="63500" indent="0">
              <a:buNone/>
            </a:pPr>
            <a:r>
              <a:rPr lang="en-US" dirty="0">
                <a:solidFill>
                  <a:schemeClr val="accent3"/>
                </a:solidFill>
              </a:rPr>
              <a:t>take out student loans to attend your dream school</a:t>
            </a:r>
            <a:endParaRPr lang="en" sz="2800" dirty="0">
              <a:solidFill>
                <a:schemeClr val="accent3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Londrina Solid"/>
            </a:endParaRPr>
          </a:p>
          <a:p>
            <a:pPr marL="63500" indent="0">
              <a:buNone/>
            </a:pPr>
            <a:endParaRPr lang="en" sz="2800" dirty="0">
              <a:solidFill>
                <a:schemeClr val="accent3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Londrina Solid"/>
            </a:endParaRPr>
          </a:p>
          <a:p>
            <a:pPr marL="63500" indent="0">
              <a:buNone/>
            </a:pPr>
            <a:endParaRPr lang="en" sz="2800" dirty="0">
              <a:solidFill>
                <a:schemeClr val="accent3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Londrina Soli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35775-9BE5-0C74-FB88-94B2D9D2E3D9}"/>
              </a:ext>
            </a:extLst>
          </p:cNvPr>
          <p:cNvSpPr txBox="1"/>
          <p:nvPr/>
        </p:nvSpPr>
        <p:spPr>
          <a:xfrm>
            <a:off x="880116" y="1214749"/>
            <a:ext cx="828544" cy="16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9600" dirty="0">
                <a:solidFill>
                  <a:schemeClr val="accent3"/>
                </a:solidFill>
                <a:latin typeface="Comic Sans MS" panose="030F0902030302020204" pitchFamily="66" charset="0"/>
                <a:ea typeface="Tahoma" panose="020B0604030504040204" pitchFamily="34" charset="0"/>
                <a:cs typeface="Tahoma" panose="020B0604030504040204" pitchFamily="34" charset="0"/>
                <a:sym typeface="Londrina Solid"/>
              </a:rPr>
              <a:t>&lt;</a:t>
            </a:r>
            <a:endParaRPr lang="en-US" sz="9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5EF94E-D4EC-852F-1E37-8393A333321B}"/>
              </a:ext>
            </a:extLst>
          </p:cNvPr>
          <p:cNvSpPr txBox="1"/>
          <p:nvPr/>
        </p:nvSpPr>
        <p:spPr>
          <a:xfrm>
            <a:off x="7539948" y="2904576"/>
            <a:ext cx="757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9600" dirty="0">
                <a:solidFill>
                  <a:schemeClr val="accent3"/>
                </a:solidFill>
                <a:latin typeface="Comic Sans MS" panose="030F0902030302020204" pitchFamily="66" charset="0"/>
                <a:ea typeface="Tahoma" panose="020B0604030504040204" pitchFamily="34" charset="0"/>
                <a:cs typeface="Tahoma" panose="020B0604030504040204" pitchFamily="34" charset="0"/>
                <a:sym typeface="Londrina Solid"/>
              </a:rPr>
              <a:t>&gt;</a:t>
            </a:r>
            <a:endParaRPr lang="en-US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42492A-3A01-6060-0246-C464DFCB33F8}"/>
              </a:ext>
            </a:extLst>
          </p:cNvPr>
          <p:cNvSpPr txBox="1"/>
          <p:nvPr/>
        </p:nvSpPr>
        <p:spPr>
          <a:xfrm>
            <a:off x="480561" y="3454233"/>
            <a:ext cx="705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 a less expensive school and avoid debt</a:t>
            </a:r>
          </a:p>
        </p:txBody>
      </p:sp>
    </p:spTree>
    <p:extLst>
      <p:ext uri="{BB962C8B-B14F-4D97-AF65-F5344CB8AC3E}">
        <p14:creationId xmlns:p14="http://schemas.microsoft.com/office/powerpoint/2010/main" val="6534089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1046</Words>
  <Application>Microsoft Macintosh PowerPoint</Application>
  <PresentationFormat>On-screen Show (16:9)</PresentationFormat>
  <Paragraphs>109</Paragraphs>
  <Slides>21</Slides>
  <Notes>14</Notes>
  <HiddenSlides>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Comic Sans MS</vt:lpstr>
      <vt:lpstr>Courier New</vt:lpstr>
      <vt:lpstr>NTR</vt:lpstr>
      <vt:lpstr>Custom Design</vt:lpstr>
      <vt:lpstr>PowerPoint Presentation</vt:lpstr>
      <vt:lpstr>I Graduated High School.  Now What? </vt:lpstr>
      <vt:lpstr>Essential Questions</vt:lpstr>
      <vt:lpstr>Learning Objectives</vt:lpstr>
      <vt:lpstr>Walking Vote</vt:lpstr>
      <vt:lpstr>Would you rather…</vt:lpstr>
      <vt:lpstr>Would you rather…</vt:lpstr>
      <vt:lpstr>Would you rather…</vt:lpstr>
      <vt:lpstr>Would you rather…</vt:lpstr>
      <vt:lpstr>Would you rather…</vt:lpstr>
      <vt:lpstr>Would you rather…</vt:lpstr>
      <vt:lpstr>Would you rather…</vt:lpstr>
      <vt:lpstr>Beach Ball Talk and Toss</vt:lpstr>
      <vt:lpstr>Since graduating from high school…</vt:lpstr>
      <vt:lpstr>Facts in the Fiction</vt:lpstr>
      <vt:lpstr>Facts in the Fiction</vt:lpstr>
      <vt:lpstr>Facts in the Fiction</vt:lpstr>
      <vt:lpstr>Facts in the Fiction</vt:lpstr>
      <vt:lpstr>SMART Goals</vt:lpstr>
      <vt:lpstr>Bridge Assessment</vt:lpstr>
      <vt:lpstr>Find your TREK Rapid Feedback survey!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Gracia, Ann M.</dc:creator>
  <cp:lastModifiedBy>Kraus, Michael J.</cp:lastModifiedBy>
  <cp:revision>1</cp:revision>
  <dcterms:created xsi:type="dcterms:W3CDTF">2025-08-05T20:58:42Z</dcterms:created>
  <dcterms:modified xsi:type="dcterms:W3CDTF">2025-11-24T22:52:13Z</dcterms:modified>
</cp:coreProperties>
</file>