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hT+UAw+KY+h9K1rh8rHahrSIg1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545BCF-22EC-4F2E-98CE-FBE5ECC5DDBC}" v="1" dt="2026-02-05T17:08:28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265" autoAdjust="0"/>
  </p:normalViewPr>
  <p:slideViewPr>
    <p:cSldViewPr snapToGrid="0">
      <p:cViewPr varScale="1">
        <p:scale>
          <a:sx n="99" d="100"/>
          <a:sy n="99" d="100"/>
        </p:scale>
        <p:origin x="11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tDYpEfAa5U?si=-tXzh-PSiJH2EGQu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7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6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2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2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7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ba9e99c1f8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ba9e99c1f8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be2472e86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be2472e86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Federal Student Aid. (2026, January 6). </a:t>
            </a:r>
            <a:r>
              <a:rPr lang="en-US" i="1" dirty="0"/>
              <a:t>Why Complete the FAFSA Form?  </a:t>
            </a:r>
            <a:r>
              <a:rPr lang="en-US" i="0" dirty="0"/>
              <a:t>[Video].</a:t>
            </a:r>
            <a:r>
              <a:rPr lang="en-US" dirty="0"/>
              <a:t> YouTube. </a:t>
            </a:r>
            <a:r>
              <a:rPr lang="en-US" dirty="0">
                <a:hlinkClick r:id="rId3"/>
              </a:rPr>
              <a:t>https://youtu.be/RtDYpEfAa5U?si=-tXzh-PSiJH2EGQu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ba9e99c1f8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I used to think . . . but now I know.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https://learn.k20center.ou.edu/strategy/137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06" name="Google Shape;106;g3ba9e99c1f8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ba9e99c1f8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Frayer model.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https://learn.k20center.ou.edu/strategy/126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3" name="Google Shape;113;g3ba9e99c1f8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be2472e8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Chain Notes.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https://learn.k20center.ou.edu/strategy/52</a:t>
            </a:r>
            <a:endParaRPr/>
          </a:p>
        </p:txBody>
      </p:sp>
      <p:sp>
        <p:nvSpPr>
          <p:cNvPr id="120" name="Google Shape;120;g3be2472e8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c26319d97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Chain Notes.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https://learn.k20center.ou.edu/strategy/52</a:t>
            </a:r>
            <a:endParaRPr/>
          </a:p>
        </p:txBody>
      </p:sp>
      <p:sp>
        <p:nvSpPr>
          <p:cNvPr id="127" name="Google Shape;127;g3c26319d97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I used to think . . . but now I know.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https://learn.k20center.ou.edu/strategy/137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10" descr="A blue sign with white tex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804" y="830295"/>
            <a:ext cx="4728207" cy="2751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0371" y="5607305"/>
            <a:ext cx="2100403" cy="84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0" descr="A white paper with tape on i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51737">
            <a:off x="5426919" y="765100"/>
            <a:ext cx="6690088" cy="5426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126023" y="3792298"/>
            <a:ext cx="5676900" cy="1632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2E95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ED2E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/>
          <p:nvPr/>
        </p:nvSpPr>
        <p:spPr>
          <a:xfrm>
            <a:off x="7806104" y="3419889"/>
            <a:ext cx="199585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Campus Logo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">
  <p:cSld name="Content 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9" descr="A colorful logo with a book and gear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35479" y="5645043"/>
            <a:ext cx="1220546" cy="8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306"/>
            <a:ext cx="12192000" cy="1604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"/>
            <a:ext cx="12192000" cy="160459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body" idx="1"/>
          </p:nvPr>
        </p:nvSpPr>
        <p:spPr>
          <a:xfrm>
            <a:off x="838200" y="1824038"/>
            <a:ext cx="10515600" cy="369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A9C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A9C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A9CC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A9C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A9C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g3baedf92b44_0_0" descr="A blue sign with white tex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0637" y="590404"/>
            <a:ext cx="7490726" cy="435966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3baedf92b44_0_0"/>
          <p:cNvSpPr txBox="1">
            <a:spLocks noGrp="1"/>
          </p:cNvSpPr>
          <p:nvPr>
            <p:ph type="body" idx="1"/>
          </p:nvPr>
        </p:nvSpPr>
        <p:spPr>
          <a:xfrm>
            <a:off x="1322294" y="4837829"/>
            <a:ext cx="10285200" cy="14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2E95"/>
              </a:buClr>
              <a:buSzPts val="7200"/>
              <a:buFont typeface="Arial"/>
              <a:buNone/>
              <a:defRPr sz="7200" b="1" i="0" u="none" strike="noStrike" cap="none">
                <a:solidFill>
                  <a:srgbClr val="ED2E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cholarship Slide">
  <p:cSld name="1_Scholarship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1" descr="A colorful logo with a book and gear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35479" y="5645043"/>
            <a:ext cx="1220546" cy="8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669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63536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">
  <p:cSld name="Chapter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2" descr="A colorful logo with a book and gear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35479" y="5645043"/>
            <a:ext cx="1220546" cy="8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2" descr="A blue paper with tape on i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304" y="959142"/>
            <a:ext cx="5922253" cy="477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64445">
            <a:off x="503149" y="4283236"/>
            <a:ext cx="996572" cy="2330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496264">
            <a:off x="10678946" y="88936"/>
            <a:ext cx="933612" cy="2314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15089" y="5755669"/>
            <a:ext cx="136207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7933958" y="350273"/>
            <a:ext cx="1362075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5816956" y="1860672"/>
            <a:ext cx="6061312" cy="2971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2E95"/>
              </a:buClr>
              <a:buSzPts val="5400"/>
              <a:buFont typeface="Calibri"/>
              <a:buNone/>
              <a:defRPr sz="5400" b="1" i="0" u="none" strike="noStrike" cap="none">
                <a:solidFill>
                  <a:srgbClr val="ED2E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 rot="-241212">
            <a:off x="1659955" y="1866583"/>
            <a:ext cx="3363232" cy="3068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900"/>
              <a:buFont typeface="Arial"/>
              <a:buNone/>
              <a:defRPr sz="23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olarship Slide">
  <p:cSld name="Scholarship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3" descr="A colorful logo with a book and gear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35479" y="5645043"/>
            <a:ext cx="1220546" cy="8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669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635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3" descr="A white paper with tape on it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51737">
            <a:off x="7836497" y="2132680"/>
            <a:ext cx="3560190" cy="319939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3"/>
          <p:cNvSpPr/>
          <p:nvPr/>
        </p:nvSpPr>
        <p:spPr>
          <a:xfrm>
            <a:off x="3156022" y="4136781"/>
            <a:ext cx="2457536" cy="460267"/>
          </a:xfrm>
          <a:prstGeom prst="ellipse">
            <a:avLst/>
          </a:prstGeom>
          <a:solidFill>
            <a:srgbClr val="0AA9CC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3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927254" y="2500433"/>
            <a:ext cx="2457536" cy="174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43571" y="2877169"/>
            <a:ext cx="1478895" cy="1367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3" descr="A cartoon of a piggy bank with a graduation cap&#10;&#10;AI-generated content may be incorrect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56022" y="2318513"/>
            <a:ext cx="2457537" cy="2220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3" descr="A qr code with blue squares&#10;&#10;AI-generated content may be incorrect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66834" y="2700757"/>
            <a:ext cx="2220058" cy="222005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1"/>
          </p:nvPr>
        </p:nvSpPr>
        <p:spPr>
          <a:xfrm>
            <a:off x="838200" y="4803629"/>
            <a:ext cx="6929445" cy="142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2E95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ED2E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FSA Slide">
  <p:cSld name="FAFSA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4" descr="A colorful logo with a book and gear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35479" y="5645043"/>
            <a:ext cx="1220546" cy="8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669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635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 descr="A white paper with tape on it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51737">
            <a:off x="7836497" y="2132680"/>
            <a:ext cx="3560190" cy="319939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1"/>
          </p:nvPr>
        </p:nvSpPr>
        <p:spPr>
          <a:xfrm>
            <a:off x="838200" y="4803629"/>
            <a:ext cx="6929445" cy="142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5" name="Google Shape;45;p14" descr="A qr code with blue squares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06563" y="2700757"/>
            <a:ext cx="2220058" cy="2220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5868" y="2019300"/>
            <a:ext cx="6276975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unch Slide">
  <p:cSld name="Lunch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13659" y="995796"/>
            <a:ext cx="8364682" cy="486640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 txBox="1"/>
          <p:nvPr/>
        </p:nvSpPr>
        <p:spPr>
          <a:xfrm rot="-211046">
            <a:off x="1755647" y="1702192"/>
            <a:ext cx="8680705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LUNCH</a:t>
            </a:r>
            <a:endParaRPr/>
          </a:p>
        </p:txBody>
      </p:sp>
      <p:cxnSp>
        <p:nvCxnSpPr>
          <p:cNvPr id="50" name="Google Shape;50;p15"/>
          <p:cNvCxnSpPr/>
          <p:nvPr/>
        </p:nvCxnSpPr>
        <p:spPr>
          <a:xfrm rot="10800000" flipH="1">
            <a:off x="3609242" y="3486150"/>
            <a:ext cx="5183066" cy="29014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1" name="Google Shape;5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4777" y="4892996"/>
            <a:ext cx="1648557" cy="16517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52" name="Google Shape;5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373594">
            <a:off x="402246" y="4162096"/>
            <a:ext cx="1608929" cy="238066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53" name="Google Shape;53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96856" y="351779"/>
            <a:ext cx="1867724" cy="202735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54" name="Google Shape;54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9763" y="406241"/>
            <a:ext cx="1820900" cy="184411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55" name="Google Shape;55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86395" y="2977735"/>
            <a:ext cx="984605" cy="135543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56" name="Google Shape;56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2086" y="2686273"/>
            <a:ext cx="1169218" cy="120019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57" name="Google Shape;57;p15"/>
          <p:cNvSpPr txBox="1">
            <a:spLocks noGrp="1"/>
          </p:cNvSpPr>
          <p:nvPr>
            <p:ph type="body" idx="1"/>
          </p:nvPr>
        </p:nvSpPr>
        <p:spPr>
          <a:xfrm rot="-207518">
            <a:off x="3604704" y="3981662"/>
            <a:ext cx="5268789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838200" y="1468315"/>
            <a:ext cx="10515600" cy="4391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A9C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A9C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A9CC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A9C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A9C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1" name="Google Shape;61;p16" descr="A colorful logo with a book and gear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35479" y="5645043"/>
            <a:ext cx="1220546" cy="86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/>
        </p:nvSpPr>
        <p:spPr>
          <a:xfrm>
            <a:off x="1239714" y="5024801"/>
            <a:ext cx="978583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ED2E95"/>
                </a:solidFill>
                <a:latin typeface="Calibri"/>
                <a:ea typeface="Calibri"/>
                <a:cs typeface="Calibri"/>
                <a:sym typeface="Calibri"/>
              </a:rPr>
              <a:t>Thank You for Attending!</a:t>
            </a:r>
            <a:endParaRPr/>
          </a:p>
        </p:txBody>
      </p:sp>
      <p:pic>
        <p:nvPicPr>
          <p:cNvPr id="64" name="Google Shape;64;p17" descr="A blue sign with white tex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0637" y="590404"/>
            <a:ext cx="7490726" cy="4359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R Slide">
  <p:cSld name="QR Sli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8" descr="A white paper with tape on i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51737">
            <a:off x="618012" y="2229395"/>
            <a:ext cx="3560190" cy="319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8" descr="A white paper with tape on i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51737">
            <a:off x="4315906" y="2229393"/>
            <a:ext cx="3560190" cy="319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8" descr="A white paper with tape on i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51737">
            <a:off x="8013797" y="2229395"/>
            <a:ext cx="3560190" cy="319939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8"/>
          <p:cNvSpPr txBox="1"/>
          <p:nvPr/>
        </p:nvSpPr>
        <p:spPr>
          <a:xfrm>
            <a:off x="1400181" y="3627498"/>
            <a:ext cx="1995854" cy="37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QR Code 1</a:t>
            </a:r>
            <a:endParaRPr/>
          </a:p>
        </p:txBody>
      </p:sp>
      <p:sp>
        <p:nvSpPr>
          <p:cNvPr id="70" name="Google Shape;70;p18"/>
          <p:cNvSpPr txBox="1"/>
          <p:nvPr/>
        </p:nvSpPr>
        <p:spPr>
          <a:xfrm>
            <a:off x="5098073" y="3627497"/>
            <a:ext cx="1995854" cy="37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QR Code 2</a:t>
            </a:r>
            <a:endParaRPr/>
          </a:p>
        </p:txBody>
      </p:sp>
      <p:sp>
        <p:nvSpPr>
          <p:cNvPr id="71" name="Google Shape;71;p18"/>
          <p:cNvSpPr txBox="1"/>
          <p:nvPr/>
        </p:nvSpPr>
        <p:spPr>
          <a:xfrm>
            <a:off x="8795965" y="3627497"/>
            <a:ext cx="1995854" cy="37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QR Code 3</a:t>
            </a:r>
            <a:endParaRPr/>
          </a:p>
        </p:txBody>
      </p:sp>
      <p:pic>
        <p:nvPicPr>
          <p:cNvPr id="72" name="Google Shape;72;p18" descr="A colorful logo with a book and gear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5479" y="5645043"/>
            <a:ext cx="1220546" cy="8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1669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45883"/>
            <a:ext cx="12192000" cy="163536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tDYpEfAa5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RtDYpEfAa5U?si=-tXzh-PSiJH2EGQu" TargetMode="External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afsa.go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ba9e99c1f8_0_90"/>
          <p:cNvSpPr txBox="1">
            <a:spLocks noGrp="1"/>
          </p:cNvSpPr>
          <p:nvPr>
            <p:ph type="body" idx="1"/>
          </p:nvPr>
        </p:nvSpPr>
        <p:spPr>
          <a:xfrm>
            <a:off x="1322294" y="4837829"/>
            <a:ext cx="10285200" cy="14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2E95"/>
              </a:buClr>
              <a:buSzPts val="7200"/>
              <a:buNone/>
            </a:pPr>
            <a:r>
              <a:rPr lang="en-US"/>
              <a:t>Paying for College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g3be2472e86a_0_16" descr="The Free Application for Federal Student Aid (FAFSA®) form is the one-stop application to be eligible for financial aid, including federal student aid, most state aid, and some school aid.&#10;&#10;With real-time account verification, federal tax information imported directly into the form, and a simplified contributor invite process, filling out the FAFSA form is now faster and easier. It takes most students less than 30 minutes to complete the form.&#10;&#10;Start your FAFSA form: https://fafsa.gov&#10;&#10;Learn more about the FAFSA process: https://StudentAid.gov/fillingout&#10;&#10;Watch the full FAFSA FAQ playlist: https://www.youtube.com/playlist?list=PLtr3wy4M_CJ2Hrd0UwCAWJOgOPu8l_ZLf&#10;&#10;00:14 Understanding the FAFSA Form&#10;01:03 Filling Out the FAFSA Form" title="Why Complete the FAFSA® Form?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2300" y="799100"/>
            <a:ext cx="8926650" cy="50212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3be2472e86a_0_16"/>
          <p:cNvSpPr txBox="1"/>
          <p:nvPr/>
        </p:nvSpPr>
        <p:spPr>
          <a:xfrm>
            <a:off x="1632750" y="6058900"/>
            <a:ext cx="8926500" cy="61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Why Complete the FAFSA form?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/>
              <a:t>FAFSA Checklist</a:t>
            </a: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1076750" y="1770825"/>
            <a:ext cx="5640300" cy="417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ED2E95"/>
                </a:solidFill>
              </a:rPr>
              <a:t>Did you know that you need to reapply for FAFSA every school year? </a:t>
            </a:r>
            <a:endParaRPr sz="3000" b="1" dirty="0">
              <a:solidFill>
                <a:srgbClr val="ED2E95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Make sure you have everything on the Checklist provided before starting your new application! </a:t>
            </a:r>
            <a:endParaRPr dirty="0"/>
          </a:p>
        </p:txBody>
      </p:sp>
      <p:sp>
        <p:nvSpPr>
          <p:cNvPr id="102" name="Google Shape;102;p2"/>
          <p:cNvSpPr/>
          <p:nvPr/>
        </p:nvSpPr>
        <p:spPr>
          <a:xfrm>
            <a:off x="8213850" y="2567975"/>
            <a:ext cx="2755200" cy="2755200"/>
          </a:xfrm>
          <a:prstGeom prst="ellipse">
            <a:avLst/>
          </a:prstGeom>
          <a:solidFill>
            <a:srgbClr val="F9D23D"/>
          </a:solidFill>
          <a:ln w="9525" cap="flat" cmpd="sng">
            <a:solidFill>
              <a:srgbClr val="0AA9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8184000" y="3224475"/>
            <a:ext cx="2814900" cy="12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Calibri"/>
                <a:ea typeface="Calibri"/>
                <a:cs typeface="Calibri"/>
                <a:sym typeface="Calibri"/>
              </a:rPr>
              <a:t>Type in: 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fafsa.gov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ba9e99c1f8_0_179"/>
          <p:cNvSpPr txBox="1">
            <a:spLocks noGrp="1"/>
          </p:cNvSpPr>
          <p:nvPr>
            <p:ph type="title"/>
          </p:nvPr>
        </p:nvSpPr>
        <p:spPr>
          <a:xfrm>
            <a:off x="1106500" y="234476"/>
            <a:ext cx="105156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 Used to Think…But Now I Know</a:t>
            </a:r>
            <a:endParaRPr/>
          </a:p>
        </p:txBody>
      </p:sp>
      <p:sp>
        <p:nvSpPr>
          <p:cNvPr id="109" name="Google Shape;109;g3ba9e99c1f8_0_179"/>
          <p:cNvSpPr txBox="1">
            <a:spLocks noGrp="1"/>
          </p:cNvSpPr>
          <p:nvPr>
            <p:ph type="body" idx="1"/>
          </p:nvPr>
        </p:nvSpPr>
        <p:spPr>
          <a:xfrm>
            <a:off x="1106500" y="1468315"/>
            <a:ext cx="10515600" cy="43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A9CC"/>
              </a:buClr>
              <a:buSzPts val="2800"/>
              <a:buNone/>
            </a:pPr>
            <a:r>
              <a:rPr lang="en-US" sz="3000" b="1">
                <a:solidFill>
                  <a:srgbClr val="ED2E95"/>
                </a:solidFill>
              </a:rPr>
              <a:t>Before you start searching for scholarships, let’s see what you already know about them!</a:t>
            </a:r>
            <a:endParaRPr sz="3000" b="1">
              <a:solidFill>
                <a:srgbClr val="ED2E95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A9CC"/>
              </a:buClr>
              <a:buSzPts val="2800"/>
              <a:buNone/>
            </a:pP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Flip over your “Got Money?” handout.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Fill in the “I used to think…” column. </a:t>
            </a:r>
            <a:endParaRPr/>
          </a:p>
        </p:txBody>
      </p:sp>
      <p:pic>
        <p:nvPicPr>
          <p:cNvPr id="110" name="Google Shape;110;g3ba9e99c1f8_0_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5502" y="234480"/>
            <a:ext cx="2078298" cy="86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ba9e99c1f8_0_18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/>
              <a:t>Scholarship Scavenger Hunt</a:t>
            </a:r>
            <a:endParaRPr/>
          </a:p>
        </p:txBody>
      </p:sp>
      <p:sp>
        <p:nvSpPr>
          <p:cNvPr id="116" name="Google Shape;116;g3ba9e99c1f8_0_185"/>
          <p:cNvSpPr txBox="1">
            <a:spLocks noGrp="1"/>
          </p:cNvSpPr>
          <p:nvPr>
            <p:ph type="body" idx="1"/>
          </p:nvPr>
        </p:nvSpPr>
        <p:spPr>
          <a:xfrm>
            <a:off x="1114819" y="1687843"/>
            <a:ext cx="10242600" cy="470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Find 3 scholarships you can apply for.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Use the resources provided (or others you know) to complete the table. 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2800" dirty="0"/>
              <a:t>Big Databases</a:t>
            </a:r>
            <a:endParaRPr sz="28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2800" dirty="0"/>
              <a:t>College Specific</a:t>
            </a:r>
            <a:endParaRPr sz="28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2800" dirty="0"/>
              <a:t>Community</a:t>
            </a:r>
            <a:endParaRPr sz="2800"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If you need help with “Community Scholarships” fill out the provided brainstorming tool to get ideas. </a:t>
            </a:r>
            <a:endParaRPr dirty="0"/>
          </a:p>
        </p:txBody>
      </p:sp>
      <p:pic>
        <p:nvPicPr>
          <p:cNvPr id="117" name="Google Shape;117;g3ba9e99c1f8_0_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919" y="274165"/>
            <a:ext cx="1447800" cy="9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be2472e86a_0_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/>
              <a:t>Chain Notes</a:t>
            </a:r>
            <a:endParaRPr/>
          </a:p>
        </p:txBody>
      </p:sp>
      <p:pic>
        <p:nvPicPr>
          <p:cNvPr id="123" name="Google Shape;123;g3be2472e86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080223" cy="107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3be2472e86a_0_0"/>
          <p:cNvSpPr txBox="1">
            <a:spLocks noGrp="1"/>
          </p:cNvSpPr>
          <p:nvPr>
            <p:ph type="body" idx="1"/>
          </p:nvPr>
        </p:nvSpPr>
        <p:spPr>
          <a:xfrm>
            <a:off x="1111200" y="1660520"/>
            <a:ext cx="10242600" cy="400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 dirty="0"/>
              <a:t>Write your assigned topic at the top of the page. </a:t>
            </a:r>
            <a:endParaRPr sz="3000" dirty="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What are some examples of local/community scholarships that you have received or that you know others have received? 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What do you do for fun? (hobbies, interests, activities etc.) 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What groups are you part of? 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How are you involved in your community?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c26319d979_1_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/>
              <a:t>Chain Notes</a:t>
            </a:r>
            <a:endParaRPr/>
          </a:p>
        </p:txBody>
      </p:sp>
      <p:pic>
        <p:nvPicPr>
          <p:cNvPr id="130" name="Google Shape;130;g3c26319d979_1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080223" cy="107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3c26319d979_1_1"/>
          <p:cNvSpPr txBox="1">
            <a:spLocks noGrp="1"/>
          </p:cNvSpPr>
          <p:nvPr>
            <p:ph type="body" idx="1"/>
          </p:nvPr>
        </p:nvSpPr>
        <p:spPr>
          <a:xfrm>
            <a:off x="1111200" y="1740280"/>
            <a:ext cx="10242600" cy="453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 dirty="0"/>
              <a:t>Write all of your ideas under the topic. </a:t>
            </a:r>
            <a:endParaRPr sz="30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lphaLcPeriod"/>
            </a:pPr>
            <a:r>
              <a:rPr lang="en-US" sz="2600" dirty="0"/>
              <a:t>Be as specific as you can.</a:t>
            </a:r>
            <a:endParaRPr sz="26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 dirty="0"/>
              <a:t>When time is up, rotate your papers clockwise. 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 dirty="0"/>
              <a:t>Write all of your ideas under the new topic and/or add clarifying questions for what has already been written. 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 dirty="0"/>
              <a:t>Repeat until you get your original paper back. </a:t>
            </a:r>
            <a:endParaRPr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1106500" y="234476"/>
            <a:ext cx="105156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 Used to Think…But Now I Know</a:t>
            </a:r>
            <a:endParaRPr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1106500" y="1468315"/>
            <a:ext cx="10515600" cy="43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A9CC"/>
              </a:buClr>
              <a:buSzPts val="2800"/>
              <a:buNone/>
            </a:pPr>
            <a:r>
              <a:rPr lang="en-US" sz="3000" b="1" dirty="0">
                <a:solidFill>
                  <a:srgbClr val="ED2E95"/>
                </a:solidFill>
              </a:rPr>
              <a:t>Now that you have had practice searching for scholarships reflect on what you have learned!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A9CC"/>
              </a:buClr>
              <a:buSzPts val="2800"/>
              <a:buNone/>
            </a:pP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Get your “Got Money?” handout. 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Fill in the “But Now I Know…” column. </a:t>
            </a:r>
            <a:endParaRPr dirty="0"/>
          </a:p>
        </p:txBody>
      </p:sp>
      <p:pic>
        <p:nvPicPr>
          <p:cNvPr id="138" name="Google Shape;1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5502" y="234480"/>
            <a:ext cx="2078298" cy="86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HRIVE on Campus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488</Words>
  <Application>Microsoft Office PowerPoint</Application>
  <PresentationFormat>Widescreen</PresentationFormat>
  <Paragraphs>44</Paragraphs>
  <Slides>9</Slides>
  <Notes>9</Notes>
  <HiddenSlides>3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THRIVE on Campus</vt:lpstr>
      <vt:lpstr>PowerPoint Presentation</vt:lpstr>
      <vt:lpstr>PowerPoint Presentation</vt:lpstr>
      <vt:lpstr>FAFSA Checklist</vt:lpstr>
      <vt:lpstr>I Used to Think…But Now I Know</vt:lpstr>
      <vt:lpstr>Scholarship Scavenger Hunt</vt:lpstr>
      <vt:lpstr>Chain Notes</vt:lpstr>
      <vt:lpstr>Chain Notes</vt:lpstr>
      <vt:lpstr>I Used to Think…But Now I Know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Kim, Charlie H.</dc:creator>
  <cp:lastModifiedBy>Kim, Charlie H.</cp:lastModifiedBy>
  <cp:revision>3</cp:revision>
  <dcterms:created xsi:type="dcterms:W3CDTF">2025-12-18T14:19:22Z</dcterms:created>
  <dcterms:modified xsi:type="dcterms:W3CDTF">2026-02-06T19:48:36Z</dcterms:modified>
</cp:coreProperties>
</file>