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265" r:id="rId2"/>
    <p:sldId id="259" r:id="rId3"/>
    <p:sldId id="264" r:id="rId4"/>
    <p:sldId id="271" r:id="rId5"/>
    <p:sldId id="272" r:id="rId6"/>
    <p:sldId id="268" r:id="rId7"/>
    <p:sldId id="269" r:id="rId8"/>
    <p:sldId id="273" r:id="rId9"/>
    <p:sldId id="274" r:id="rId10"/>
    <p:sldId id="277" r:id="rId11"/>
    <p:sldId id="278" r:id="rId12"/>
    <p:sldId id="267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01B4F52-E739-4D47-A1BA-CAD2D8C70B32}">
          <p14:sldIdLst>
            <p14:sldId id="265"/>
            <p14:sldId id="259"/>
            <p14:sldId id="264"/>
            <p14:sldId id="271"/>
            <p14:sldId id="272"/>
            <p14:sldId id="268"/>
            <p14:sldId id="269"/>
            <p14:sldId id="273"/>
            <p14:sldId id="274"/>
            <p14:sldId id="277"/>
            <p14:sldId id="278"/>
            <p14:sldId id="267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E95"/>
    <a:srgbClr val="A7E9FF"/>
    <a:srgbClr val="0AA9CC"/>
    <a:srgbClr val="85B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179"/>
  </p:normalViewPr>
  <p:slideViewPr>
    <p:cSldViewPr snapToGrid="0">
      <p:cViewPr varScale="1">
        <p:scale>
          <a:sx n="178" d="100"/>
          <a:sy n="178" d="100"/>
        </p:scale>
        <p:origin x="294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4148" y="1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453D9E-4E1E-55A9-4444-BEB061BD96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61EBAF-A110-507A-CD5B-16A702ED47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EC0BA-56BA-445E-8E09-061DA4F3E6C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F5A3D-CB26-FD4F-3DBA-4030C0F525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EA8A1-4366-F638-967D-7FF2A7CA3B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7E06D-88F8-4FB9-BA09-2E48033CC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4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72547-6E62-E540-99E3-A54860A18247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63D0F-F014-9A4B-94A3-0AB0E77F9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5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7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63D0F-F014-9A4B-94A3-0AB0E77F95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63D0F-F014-9A4B-94A3-0AB0E77F95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2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Click to reveal each of the 5 micro-goals: 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200" dirty="0">
                <a:solidFill>
                  <a:srgbClr val="ED2E95"/>
                </a:solidFill>
              </a:rPr>
              <a:t>Find three sources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200" dirty="0">
                <a:solidFill>
                  <a:srgbClr val="ED2E95"/>
                </a:solidFill>
              </a:rPr>
              <a:t>Reflect on the sources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200" dirty="0">
                <a:solidFill>
                  <a:srgbClr val="ED2E95"/>
                </a:solidFill>
              </a:rPr>
              <a:t>Read one article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200" dirty="0">
                <a:solidFill>
                  <a:srgbClr val="ED2E95"/>
                </a:solidFill>
              </a:rPr>
              <a:t>Write an outline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200" dirty="0">
                <a:solidFill>
                  <a:srgbClr val="ED2E95"/>
                </a:solidFill>
              </a:rPr>
              <a:t>Draft the introduction</a:t>
            </a:r>
          </a:p>
          <a:p>
            <a:pPr marL="0" indent="0">
              <a:buFont typeface="+mj-lt"/>
              <a:buNone/>
            </a:pPr>
            <a:endParaRPr lang="en-US" sz="1200" dirty="0">
              <a:solidFill>
                <a:srgbClr val="ED2E95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 writing on paper. (n.d.).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Adobe Stock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stock.adobe.com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search?k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=write%252Ba%252Bresearch%252Bpaper&amp;asset_id=1688391745</a:t>
            </a:r>
          </a:p>
          <a:p>
            <a:pPr marL="0" indent="0">
              <a:buFont typeface="+mj-lt"/>
              <a:buNone/>
            </a:pPr>
            <a:endParaRPr lang="en-US" sz="1200" dirty="0">
              <a:solidFill>
                <a:srgbClr val="ED2E95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63D0F-F014-9A4B-94A3-0AB0E77F95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75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B6FAB-9BC1-2CB2-4B02-CCD1A4AC7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E96E16-B515-8085-0D9B-409E5C1B8A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BF2F78-D006-B168-02AC-73912C565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Click to reveal each of the 5 micro-goals: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ED2E95"/>
                </a:solidFill>
              </a:rPr>
              <a:t>Attend campus fairs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ED2E95"/>
                </a:solidFill>
              </a:rPr>
              <a:t>Explore 4-5 organizations that interest you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ED2E95"/>
                </a:solidFill>
              </a:rPr>
              <a:t>Attend at least one event per week</a:t>
            </a:r>
          </a:p>
          <a:p>
            <a:pPr marL="0" indent="0">
              <a:buFont typeface="+mj-lt"/>
              <a:buNone/>
            </a:pPr>
            <a:endParaRPr lang="en-US" sz="1200" dirty="0">
              <a:solidFill>
                <a:srgbClr val="ED2E95"/>
              </a:solidFill>
            </a:endParaRPr>
          </a:p>
          <a:p>
            <a:pPr fontAlgn="t"/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Campus activities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(n.d.). Adobe Stock [stock photo].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stock.adobe.com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search?k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=campus%252Bactivities&amp;asset_id=1230072233</a:t>
            </a:r>
          </a:p>
          <a:p>
            <a:pPr marL="0" indent="0">
              <a:buFont typeface="+mj-lt"/>
              <a:buNone/>
            </a:pPr>
            <a:endParaRPr lang="en-US" sz="1200" dirty="0">
              <a:solidFill>
                <a:srgbClr val="ED2E95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80F46-C808-AD6E-CA14-542B5D8649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63D0F-F014-9A4B-94A3-0AB0E77F95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23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65537-0124-FE62-CB01-82BCE0CD3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D41CD1-C93C-3DDD-70C3-71C4640C62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9CF2E0-6E1C-D8D5-91F0-A726F6B628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E7E9B-3AD4-90A9-ECF5-81A6B3994E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63D0F-F014-9A4B-94A3-0AB0E77F95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26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K20 Center. (n.d.). How am I feeling? What am I thinking?. Strategies.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https://learn.k20center.ou.edu/strategy/187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63D0F-F014-9A4B-94A3-0AB0E77F95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11" Type="http://schemas.openxmlformats.org/officeDocument/2006/relationships/image" Target="../media/image25.sv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15.svg"/><Relationship Id="rId9" Type="http://schemas.openxmlformats.org/officeDocument/2006/relationships/image" Target="../media/image2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30.svg"/><Relationship Id="rId4" Type="http://schemas.openxmlformats.org/officeDocument/2006/relationships/image" Target="../media/image15.svg"/><Relationship Id="rId9" Type="http://schemas.openxmlformats.org/officeDocument/2006/relationships/image" Target="../media/image2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87596EF2-3C7A-0954-FF36-FB6CBF6FB1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37" y="590404"/>
            <a:ext cx="7490726" cy="4359663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8ACB6CC0-B30E-38FF-4A74-9759E4671A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22294" y="4837829"/>
            <a:ext cx="10285207" cy="142976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7200" b="1">
                <a:solidFill>
                  <a:srgbClr val="ED2E9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enter text</a:t>
            </a:r>
          </a:p>
        </p:txBody>
      </p:sp>
    </p:spTree>
    <p:extLst>
      <p:ext uri="{BB962C8B-B14F-4D97-AF65-F5344CB8AC3E}">
        <p14:creationId xmlns:p14="http://schemas.microsoft.com/office/powerpoint/2010/main" val="130347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6A80FED-3F22-ACE4-23F4-3C2C194FC8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3659" y="995796"/>
            <a:ext cx="8364682" cy="48664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580304-22B0-E31D-706E-A93F665E59FD}"/>
              </a:ext>
            </a:extLst>
          </p:cNvPr>
          <p:cNvSpPr txBox="1"/>
          <p:nvPr userDrawn="1"/>
        </p:nvSpPr>
        <p:spPr>
          <a:xfrm rot="21388954">
            <a:off x="1755647" y="1702192"/>
            <a:ext cx="86807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tx1"/>
                </a:solidFill>
              </a:rPr>
              <a:t>LUNCH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F91CD0-B696-A406-5F07-FDF69D7E2B19}"/>
              </a:ext>
            </a:extLst>
          </p:cNvPr>
          <p:cNvCxnSpPr>
            <a:cxnSpLocks/>
          </p:cNvCxnSpPr>
          <p:nvPr userDrawn="1"/>
        </p:nvCxnSpPr>
        <p:spPr>
          <a:xfrm flipV="1">
            <a:off x="3609242" y="3486150"/>
            <a:ext cx="5183066" cy="2901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69A41B5B-A34F-F5C1-6371-640D0FCFC2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4777" y="4892996"/>
            <a:ext cx="1648557" cy="16517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010B62E-0543-41CF-66AF-1370FAA0D1E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226406">
            <a:off x="402246" y="4162096"/>
            <a:ext cx="1608929" cy="238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2AD2A3E-45BF-EC07-D94E-0042C1156A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96856" y="351779"/>
            <a:ext cx="1867724" cy="20273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A878EDE-0907-62EB-A3E5-02D87BB8768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9763" y="406241"/>
            <a:ext cx="1820900" cy="18441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ED6A525-4344-BE5F-4D98-8E914DB96E3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86395" y="2977735"/>
            <a:ext cx="984605" cy="13554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1274BE8E-A759-FDF4-2B6C-B87C796760C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2086" y="2686273"/>
            <a:ext cx="1169218" cy="12001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20E2E-D264-26E6-110E-EF3F7E4728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21392482">
            <a:off x="3604704" y="3981662"/>
            <a:ext cx="5268789" cy="7571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76284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18E86F-1DDB-DAA6-E946-B8414163D33D}"/>
              </a:ext>
            </a:extLst>
          </p:cNvPr>
          <p:cNvSpPr txBox="1"/>
          <p:nvPr userDrawn="1"/>
        </p:nvSpPr>
        <p:spPr>
          <a:xfrm>
            <a:off x="1239714" y="5024801"/>
            <a:ext cx="9785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ED2E95"/>
                </a:solidFill>
              </a:rPr>
              <a:t>Thank You for Attending!</a:t>
            </a:r>
          </a:p>
        </p:txBody>
      </p:sp>
      <p:pic>
        <p:nvPicPr>
          <p:cNvPr id="4" name="Picture 3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87596EF2-3C7A-0954-FF36-FB6CBF6FB1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37" y="590404"/>
            <a:ext cx="7490726" cy="435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69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87596EF2-3C7A-0954-FF36-FB6CBF6FB1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37" y="590404"/>
            <a:ext cx="7490726" cy="4359663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8ACB6CC0-B30E-38FF-4A74-9759E4671A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22294" y="4837829"/>
            <a:ext cx="10285207" cy="142976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7200" b="1">
                <a:solidFill>
                  <a:srgbClr val="ED2E9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enter text</a:t>
            </a:r>
          </a:p>
        </p:txBody>
      </p:sp>
    </p:spTree>
    <p:extLst>
      <p:ext uri="{BB962C8B-B14F-4D97-AF65-F5344CB8AC3E}">
        <p14:creationId xmlns:p14="http://schemas.microsoft.com/office/powerpoint/2010/main" val="440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C11B5262-3240-C79A-23EE-49B79C8356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4" y="830295"/>
            <a:ext cx="4728207" cy="275185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AADE743-1429-60D0-85FF-3B1C792EF4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371" y="5607305"/>
            <a:ext cx="2100403" cy="84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white paper with tape on it&#10;&#10;AI-generated content may be incorrect.">
            <a:extLst>
              <a:ext uri="{FF2B5EF4-FFF2-40B4-BE49-F238E27FC236}">
                <a16:creationId xmlns:a16="http://schemas.microsoft.com/office/drawing/2014/main" id="{A7320332-1D64-861A-1C5C-C98BD2C65E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737">
            <a:off x="5426919" y="765100"/>
            <a:ext cx="6690088" cy="542655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D03A3AD-8146-94A7-15EC-E8583805C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023" y="3792298"/>
            <a:ext cx="5676900" cy="1632556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rgbClr val="ED2E95"/>
                </a:solidFill>
              </a:defRPr>
            </a:lvl1pPr>
          </a:lstStyle>
          <a:p>
            <a:r>
              <a:rPr lang="en-US" dirty="0"/>
              <a:t>Campus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94EDFE-70C7-DC84-A98B-8DCD8F4DE015}"/>
              </a:ext>
            </a:extLst>
          </p:cNvPr>
          <p:cNvSpPr txBox="1"/>
          <p:nvPr userDrawn="1"/>
        </p:nvSpPr>
        <p:spPr>
          <a:xfrm>
            <a:off x="7806104" y="3419889"/>
            <a:ext cx="1995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Campus Logo</a:t>
            </a:r>
          </a:p>
        </p:txBody>
      </p:sp>
    </p:spTree>
    <p:extLst>
      <p:ext uri="{BB962C8B-B14F-4D97-AF65-F5344CB8AC3E}">
        <p14:creationId xmlns:p14="http://schemas.microsoft.com/office/powerpoint/2010/main" val="35232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logo with a book and gears&#10;&#10;AI-generated content may be incorrect.">
            <a:extLst>
              <a:ext uri="{FF2B5EF4-FFF2-40B4-BE49-F238E27FC236}">
                <a16:creationId xmlns:a16="http://schemas.microsoft.com/office/drawing/2014/main" id="{15144996-25B8-E142-E520-DEC5C852D8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79" y="5645043"/>
            <a:ext cx="1220546" cy="867074"/>
          </a:xfrm>
          <a:prstGeom prst="rect">
            <a:avLst/>
          </a:prstGeom>
        </p:spPr>
      </p:pic>
      <p:pic>
        <p:nvPicPr>
          <p:cNvPr id="9" name="Picture 8" descr="A blue paper with tape on it&#10;&#10;AI-generated content may be incorrect.">
            <a:extLst>
              <a:ext uri="{FF2B5EF4-FFF2-40B4-BE49-F238E27FC236}">
                <a16:creationId xmlns:a16="http://schemas.microsoft.com/office/drawing/2014/main" id="{601EF7BA-2707-754B-DAE5-EC956BD99F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4" y="959142"/>
            <a:ext cx="5922253" cy="477464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04B2F73-0339-F5AD-7030-BEB8E32D64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35555">
            <a:off x="503149" y="4283236"/>
            <a:ext cx="996572" cy="233096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B0AFC1D-8D29-CA1D-D81B-E6F46012DEC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103736">
            <a:off x="10678946" y="88936"/>
            <a:ext cx="933612" cy="231430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A80BE01-2989-4F47-B10F-81386F22F97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15089" y="5755669"/>
            <a:ext cx="1362075" cy="5429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25C7886-33E8-535F-2524-67B20A7B08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7933958" y="350273"/>
            <a:ext cx="1362075" cy="542925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F829B065-86E6-2D08-62EB-88B5751C9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956" y="1860672"/>
            <a:ext cx="6061312" cy="2971579"/>
          </a:xfrm>
          <a:prstGeom prst="rect">
            <a:avLst/>
          </a:prstGeom>
        </p:spPr>
        <p:txBody>
          <a:bodyPr anchor="ctr"/>
          <a:lstStyle>
            <a:lvl1pPr algn="ctr">
              <a:defRPr sz="5400" b="1">
                <a:solidFill>
                  <a:srgbClr val="ED2E9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731962-5287-13F7-4AC1-77930B4613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21358788">
            <a:off x="1659955" y="1866583"/>
            <a:ext cx="3363232" cy="306811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3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5869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paper with tape on it&#10;&#10;AI-generated content may be incorrect.">
            <a:extLst>
              <a:ext uri="{FF2B5EF4-FFF2-40B4-BE49-F238E27FC236}">
                <a16:creationId xmlns:a16="http://schemas.microsoft.com/office/drawing/2014/main" id="{977E855A-DA45-EFCF-19D0-A4067E39FE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737">
            <a:off x="618012" y="2229395"/>
            <a:ext cx="3560190" cy="3199394"/>
          </a:xfrm>
          <a:prstGeom prst="rect">
            <a:avLst/>
          </a:prstGeom>
        </p:spPr>
      </p:pic>
      <p:pic>
        <p:nvPicPr>
          <p:cNvPr id="9" name="Picture 8" descr="A white paper with tape on it&#10;&#10;AI-generated content may be incorrect.">
            <a:extLst>
              <a:ext uri="{FF2B5EF4-FFF2-40B4-BE49-F238E27FC236}">
                <a16:creationId xmlns:a16="http://schemas.microsoft.com/office/drawing/2014/main" id="{86D2D606-E6EB-2137-93B6-5D812F6A63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737">
            <a:off x="4315906" y="2229393"/>
            <a:ext cx="3560190" cy="3199394"/>
          </a:xfrm>
          <a:prstGeom prst="rect">
            <a:avLst/>
          </a:prstGeom>
        </p:spPr>
      </p:pic>
      <p:pic>
        <p:nvPicPr>
          <p:cNvPr id="10" name="Picture 9" descr="A white paper with tape on it&#10;&#10;AI-generated content may be incorrect.">
            <a:extLst>
              <a:ext uri="{FF2B5EF4-FFF2-40B4-BE49-F238E27FC236}">
                <a16:creationId xmlns:a16="http://schemas.microsoft.com/office/drawing/2014/main" id="{2785FA9D-7C76-9C21-2DDC-F4E6EA48F0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737">
            <a:off x="8013797" y="2229395"/>
            <a:ext cx="3560190" cy="31993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B55BED-C72C-5F2B-A540-4710441D4CE6}"/>
              </a:ext>
            </a:extLst>
          </p:cNvPr>
          <p:cNvSpPr txBox="1"/>
          <p:nvPr userDrawn="1"/>
        </p:nvSpPr>
        <p:spPr>
          <a:xfrm>
            <a:off x="1400181" y="3627498"/>
            <a:ext cx="1995854" cy="37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QR Code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845208-049B-1E7F-9B26-8F9F8686EFFA}"/>
              </a:ext>
            </a:extLst>
          </p:cNvPr>
          <p:cNvSpPr txBox="1"/>
          <p:nvPr userDrawn="1"/>
        </p:nvSpPr>
        <p:spPr>
          <a:xfrm>
            <a:off x="5098073" y="3627497"/>
            <a:ext cx="1995854" cy="37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QR Code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4B9F99-9BE4-2288-75BD-0531B378691B}"/>
              </a:ext>
            </a:extLst>
          </p:cNvPr>
          <p:cNvSpPr txBox="1"/>
          <p:nvPr userDrawn="1"/>
        </p:nvSpPr>
        <p:spPr>
          <a:xfrm>
            <a:off x="8795965" y="3627497"/>
            <a:ext cx="1995854" cy="37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QR Code 3</a:t>
            </a:r>
          </a:p>
        </p:txBody>
      </p:sp>
      <p:pic>
        <p:nvPicPr>
          <p:cNvPr id="14" name="Picture 13" descr="A colorful logo with a book and gears&#10;&#10;AI-generated content may be incorrect.">
            <a:extLst>
              <a:ext uri="{FF2B5EF4-FFF2-40B4-BE49-F238E27FC236}">
                <a16:creationId xmlns:a16="http://schemas.microsoft.com/office/drawing/2014/main" id="{EEC75E11-FB33-1E12-B0D6-35D5FAA09C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79" y="5645043"/>
            <a:ext cx="1220546" cy="86707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4B531AF-2341-261E-8DC3-010EFB2C07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166983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118899B-9DF6-E8F8-EE27-2B999B12734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345883"/>
            <a:ext cx="12192000" cy="1635369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DC6D910F-58C0-13BB-6650-95040277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A184-3417-DCD9-3575-3286987CD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6B0CBB6E-5107-082C-E3E3-04938E3E91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68315"/>
            <a:ext cx="10515600" cy="4391757"/>
          </a:xfrm>
          <a:prstGeom prst="rect">
            <a:avLst/>
          </a:prstGeom>
        </p:spPr>
        <p:txBody>
          <a:bodyPr/>
          <a:lstStyle>
            <a:lvl1pPr>
              <a:buClr>
                <a:srgbClr val="0AA9CC"/>
              </a:buClr>
              <a:defRPr/>
            </a:lvl1pPr>
            <a:lvl2pPr>
              <a:buClr>
                <a:srgbClr val="0AA9CC"/>
              </a:buClr>
              <a:defRPr/>
            </a:lvl2pPr>
            <a:lvl3pPr>
              <a:buClr>
                <a:srgbClr val="0AA9CC"/>
              </a:buClr>
              <a:defRPr/>
            </a:lvl3pPr>
            <a:lvl4pPr>
              <a:buClr>
                <a:srgbClr val="0AA9CC"/>
              </a:buClr>
              <a:defRPr/>
            </a:lvl4pPr>
            <a:lvl5pPr>
              <a:buClr>
                <a:srgbClr val="0AA9C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olorful logo with a book and gears&#10;&#10;AI-generated content may be incorrect.">
            <a:extLst>
              <a:ext uri="{FF2B5EF4-FFF2-40B4-BE49-F238E27FC236}">
                <a16:creationId xmlns:a16="http://schemas.microsoft.com/office/drawing/2014/main" id="{E7AC63E9-C0BD-98D1-65BB-ABE1B08CE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79" y="5645043"/>
            <a:ext cx="1220546" cy="8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9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logo with a book and gears&#10;&#10;AI-generated content may be incorrect.">
            <a:extLst>
              <a:ext uri="{FF2B5EF4-FFF2-40B4-BE49-F238E27FC236}">
                <a16:creationId xmlns:a16="http://schemas.microsoft.com/office/drawing/2014/main" id="{B6417E95-5E73-8686-8FF2-24C4638E1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79" y="5645043"/>
            <a:ext cx="1220546" cy="8670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D0109DE-5C72-E6ED-1819-86EA8F8BE2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306"/>
            <a:ext cx="12192000" cy="160459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CFA7B67-EC31-9F04-0D97-7590613209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1"/>
            <a:ext cx="12192000" cy="16045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E16A4FF-0F64-F9A1-ABD1-14AB7E96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AD97E6C-ED95-F67B-48C7-CC1A01BE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24038"/>
            <a:ext cx="10515600" cy="3697287"/>
          </a:xfrm>
          <a:prstGeom prst="rect">
            <a:avLst/>
          </a:prstGeom>
        </p:spPr>
        <p:txBody>
          <a:bodyPr/>
          <a:lstStyle>
            <a:lvl1pPr>
              <a:buClr>
                <a:srgbClr val="0AA9CC"/>
              </a:buClr>
              <a:defRPr/>
            </a:lvl1pPr>
            <a:lvl2pPr>
              <a:buClr>
                <a:srgbClr val="0AA9CC"/>
              </a:buClr>
              <a:defRPr/>
            </a:lvl2pPr>
            <a:lvl3pPr>
              <a:buClr>
                <a:srgbClr val="0AA9CC"/>
              </a:buClr>
              <a:defRPr/>
            </a:lvl3pPr>
            <a:lvl4pPr>
              <a:buClr>
                <a:srgbClr val="0AA9CC"/>
              </a:buClr>
              <a:defRPr/>
            </a:lvl4pPr>
            <a:lvl5pPr>
              <a:buClr>
                <a:srgbClr val="0AA9C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125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olarshi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ful logo with a book and gears&#10;&#10;AI-generated content may be incorrect.">
            <a:extLst>
              <a:ext uri="{FF2B5EF4-FFF2-40B4-BE49-F238E27FC236}">
                <a16:creationId xmlns:a16="http://schemas.microsoft.com/office/drawing/2014/main" id="{5B4712E6-18EF-BFBD-3BAB-1E491CB62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79" y="5645043"/>
            <a:ext cx="1220546" cy="8670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D6DECDE-FB50-A299-F169-14D86252FB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166983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C3325A4-5E3F-515D-A6E0-EC931695AB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12192000" cy="1635369"/>
          </a:xfrm>
          <a:prstGeom prst="rect">
            <a:avLst/>
          </a:prstGeom>
        </p:spPr>
      </p:pic>
      <p:pic>
        <p:nvPicPr>
          <p:cNvPr id="5" name="Picture 4" descr="A white paper with tape on it&#10;&#10;AI-generated content may be incorrect.">
            <a:extLst>
              <a:ext uri="{FF2B5EF4-FFF2-40B4-BE49-F238E27FC236}">
                <a16:creationId xmlns:a16="http://schemas.microsoft.com/office/drawing/2014/main" id="{FCC02759-0594-DB83-2468-7F8D3426759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737">
            <a:off x="7836497" y="2132680"/>
            <a:ext cx="3560190" cy="319939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9A7716C3-3F91-9E5D-02A6-B2A70BBE226C}"/>
              </a:ext>
            </a:extLst>
          </p:cNvPr>
          <p:cNvSpPr/>
          <p:nvPr userDrawn="1"/>
        </p:nvSpPr>
        <p:spPr>
          <a:xfrm>
            <a:off x="3156022" y="4136781"/>
            <a:ext cx="2457536" cy="460267"/>
          </a:xfrm>
          <a:prstGeom prst="ellipse">
            <a:avLst/>
          </a:prstGeom>
          <a:solidFill>
            <a:srgbClr val="0AA9CC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84CD381A-F6AB-6997-557E-C8419B45830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927254" y="2500433"/>
            <a:ext cx="2457536" cy="174454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FCB959D-F81E-E050-6CD6-F6A73FE270D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43571" y="2877169"/>
            <a:ext cx="1478895" cy="1367804"/>
          </a:xfrm>
          <a:prstGeom prst="rect">
            <a:avLst/>
          </a:prstGeom>
        </p:spPr>
      </p:pic>
      <p:pic>
        <p:nvPicPr>
          <p:cNvPr id="7" name="Picture 6" descr="A cartoon of a piggy bank with a graduation cap&#10;&#10;AI-generated content may be incorrect.">
            <a:extLst>
              <a:ext uri="{FF2B5EF4-FFF2-40B4-BE49-F238E27FC236}">
                <a16:creationId xmlns:a16="http://schemas.microsoft.com/office/drawing/2014/main" id="{108E47CE-D57D-0488-738E-1C03C4CA820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22" y="2318513"/>
            <a:ext cx="2457537" cy="2220973"/>
          </a:xfrm>
          <a:prstGeom prst="rect">
            <a:avLst/>
          </a:prstGeom>
        </p:spPr>
      </p:pic>
      <p:pic>
        <p:nvPicPr>
          <p:cNvPr id="23" name="Picture 22" descr="A qr code with blue squares&#10;&#10;AI-generated content may be incorrect.">
            <a:extLst>
              <a:ext uri="{FF2B5EF4-FFF2-40B4-BE49-F238E27FC236}">
                <a16:creationId xmlns:a16="http://schemas.microsoft.com/office/drawing/2014/main" id="{83C191CA-ED60-A68C-3E9B-FECAAEC0F0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834" y="2700757"/>
            <a:ext cx="2220058" cy="2220058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02AD70E1-6BCC-4580-8596-F735E464E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3CDE0C85-B6A4-6280-DEF4-FCE87A3CDA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803629"/>
            <a:ext cx="6929445" cy="142976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rgbClr val="ED2E9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Scholarship URL</a:t>
            </a:r>
          </a:p>
        </p:txBody>
      </p:sp>
    </p:spTree>
    <p:extLst>
      <p:ext uri="{BB962C8B-B14F-4D97-AF65-F5344CB8AC3E}">
        <p14:creationId xmlns:p14="http://schemas.microsoft.com/office/powerpoint/2010/main" val="45251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olarshi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ful logo with a book and gears&#10;&#10;AI-generated content may be incorrect.">
            <a:extLst>
              <a:ext uri="{FF2B5EF4-FFF2-40B4-BE49-F238E27FC236}">
                <a16:creationId xmlns:a16="http://schemas.microsoft.com/office/drawing/2014/main" id="{5B4712E6-18EF-BFBD-3BAB-1E491CB62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79" y="5645043"/>
            <a:ext cx="1220546" cy="8670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D6DECDE-FB50-A299-F169-14D86252FB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166983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C3325A4-5E3F-515D-A6E0-EC931695AB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12192000" cy="1635369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02AD70E1-6BCC-4580-8596-F735E464E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1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FS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ful logo with a book and gears&#10;&#10;AI-generated content may be incorrect.">
            <a:extLst>
              <a:ext uri="{FF2B5EF4-FFF2-40B4-BE49-F238E27FC236}">
                <a16:creationId xmlns:a16="http://schemas.microsoft.com/office/drawing/2014/main" id="{5B4712E6-18EF-BFBD-3BAB-1E491CB62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79" y="5645043"/>
            <a:ext cx="1220546" cy="8670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D6DECDE-FB50-A299-F169-14D86252FB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166983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C3325A4-5E3F-515D-A6E0-EC931695AB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12192000" cy="1635369"/>
          </a:xfrm>
          <a:prstGeom prst="rect">
            <a:avLst/>
          </a:prstGeom>
        </p:spPr>
      </p:pic>
      <p:pic>
        <p:nvPicPr>
          <p:cNvPr id="5" name="Picture 4" descr="A white paper with tape on it&#10;&#10;AI-generated content may be incorrect.">
            <a:extLst>
              <a:ext uri="{FF2B5EF4-FFF2-40B4-BE49-F238E27FC236}">
                <a16:creationId xmlns:a16="http://schemas.microsoft.com/office/drawing/2014/main" id="{FCC02759-0594-DB83-2468-7F8D3426759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737">
            <a:off x="7836497" y="2132680"/>
            <a:ext cx="3560190" cy="3199394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02AD70E1-6BCC-4580-8596-F735E464E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3CDE0C85-B6A4-6280-DEF4-FCE87A3CDA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803629"/>
            <a:ext cx="6929445" cy="142976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pic>
        <p:nvPicPr>
          <p:cNvPr id="10" name="Picture 9" descr="A qr code with blue squares&#10;&#10;AI-generated content may be incorrect.">
            <a:extLst>
              <a:ext uri="{FF2B5EF4-FFF2-40B4-BE49-F238E27FC236}">
                <a16:creationId xmlns:a16="http://schemas.microsoft.com/office/drawing/2014/main" id="{9D3A1DD5-7B7E-9A43-D711-AF74065844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63" y="2700757"/>
            <a:ext cx="2220058" cy="222005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D648065-572E-D8AB-F413-B43A5CEEFB6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85868" y="2019300"/>
            <a:ext cx="62769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1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02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97" r:id="rId2"/>
    <p:sldLayoutId id="2147483699" r:id="rId3"/>
    <p:sldLayoutId id="2147483700" r:id="rId4"/>
    <p:sldLayoutId id="2147483712" r:id="rId5"/>
    <p:sldLayoutId id="2147483698" r:id="rId6"/>
    <p:sldLayoutId id="2147483709" r:id="rId7"/>
    <p:sldLayoutId id="2147483714" r:id="rId8"/>
    <p:sldLayoutId id="2147483713" r:id="rId9"/>
    <p:sldLayoutId id="2147483710" r:id="rId10"/>
    <p:sldLayoutId id="2147483711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C4EF6A-45FC-CFD4-1E70-09DB5812A1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 Management</a:t>
            </a:r>
          </a:p>
        </p:txBody>
      </p:sp>
    </p:spTree>
    <p:extLst>
      <p:ext uri="{BB962C8B-B14F-4D97-AF65-F5344CB8AC3E}">
        <p14:creationId xmlns:p14="http://schemas.microsoft.com/office/powerpoint/2010/main" val="1296713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7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D9ED3-0821-26F9-3D9B-16E530C99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Time-Blocking</a:t>
            </a:r>
          </a:p>
        </p:txBody>
      </p:sp>
      <p:pic>
        <p:nvPicPr>
          <p:cNvPr id="6" name="Picture 5" descr="A grid of blue lines&#10;&#10;AI-generated content may be incorrect.">
            <a:extLst>
              <a:ext uri="{FF2B5EF4-FFF2-40B4-BE49-F238E27FC236}">
                <a16:creationId xmlns:a16="http://schemas.microsoft.com/office/drawing/2014/main" id="{70FFFBCF-0DC5-C18C-EEC3-1BC0EA4D0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1211">
            <a:off x="1308511" y="3450741"/>
            <a:ext cx="9894404" cy="80217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B8A10B-00DC-C0CF-ABD6-200B84BAF60D}"/>
              </a:ext>
            </a:extLst>
          </p:cNvPr>
          <p:cNvSpPr txBox="1"/>
          <p:nvPr/>
        </p:nvSpPr>
        <p:spPr>
          <a:xfrm>
            <a:off x="1068181" y="1226528"/>
            <a:ext cx="100556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Create a schedule using a Time-Blocking Chart.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Include your micro-goals, class time, work, events, and activities.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Remember to include time for meals, sleeping, and socializing! </a:t>
            </a:r>
          </a:p>
        </p:txBody>
      </p:sp>
    </p:spTree>
    <p:extLst>
      <p:ext uri="{BB962C8B-B14F-4D97-AF65-F5344CB8AC3E}">
        <p14:creationId xmlns:p14="http://schemas.microsoft.com/office/powerpoint/2010/main" val="344189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BB454-13F3-D919-B1D8-9119B5AD0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EEB8-CEBB-BA43-66FE-CB964B17E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Review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08821-E83F-30F4-E883-5600CD026D8A}"/>
              </a:ext>
            </a:extLst>
          </p:cNvPr>
          <p:cNvSpPr txBox="1"/>
          <p:nvPr/>
        </p:nvSpPr>
        <p:spPr>
          <a:xfrm>
            <a:off x="1032330" y="1859339"/>
            <a:ext cx="91230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Ask your partner clarifying questions.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ED2E95"/>
                </a:solidFill>
              </a:rPr>
              <a:t>Are micro-goals included?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ED2E95"/>
                </a:solidFill>
              </a:rPr>
              <a:t>Does the schedule reflect realistic amounts of time?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ED2E95"/>
                </a:solidFill>
              </a:rPr>
              <a:t>Are barriers accounted for with strategies (study spot, reminders, buffer blocks)?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ED2E95"/>
                </a:solidFill>
              </a:rPr>
              <a:t>Is there balance (sleep, meals, downtime, classes)?</a:t>
            </a:r>
          </a:p>
        </p:txBody>
      </p:sp>
    </p:spTree>
    <p:extLst>
      <p:ext uri="{BB962C8B-B14F-4D97-AF65-F5344CB8AC3E}">
        <p14:creationId xmlns:p14="http://schemas.microsoft.com/office/powerpoint/2010/main" val="3421586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per with a heart and a question mark&#10;&#10;AI-generated content may be incorrect.">
            <a:extLst>
              <a:ext uri="{FF2B5EF4-FFF2-40B4-BE49-F238E27FC236}">
                <a16:creationId xmlns:a16="http://schemas.microsoft.com/office/drawing/2014/main" id="{B61687CC-7EA5-7804-1C8D-1E44B4190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345">
            <a:off x="1601931" y="1348052"/>
            <a:ext cx="3722711" cy="37227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D16068-471C-1F5E-6812-CC65ACBE2B0B}"/>
              </a:ext>
            </a:extLst>
          </p:cNvPr>
          <p:cNvSpPr txBox="1"/>
          <p:nvPr/>
        </p:nvSpPr>
        <p:spPr>
          <a:xfrm>
            <a:off x="5816956" y="937342"/>
            <a:ext cx="26200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ED2E95"/>
                </a:solidFill>
              </a:rPr>
              <a:t>Evaluate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33BEBD-0AD8-E73C-EAE9-3BFE5C0993CC}"/>
              </a:ext>
            </a:extLst>
          </p:cNvPr>
          <p:cNvSpPr txBox="1"/>
          <p:nvPr/>
        </p:nvSpPr>
        <p:spPr>
          <a:xfrm>
            <a:off x="5816956" y="2156461"/>
            <a:ext cx="55857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ED2E95"/>
                </a:solidFill>
              </a:rPr>
              <a:t>Divide your sticky note in half.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D2E95"/>
                </a:solidFill>
              </a:rPr>
              <a:t>On one half, draw how you feel about the content you’ve explored today.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D2E95"/>
                </a:solidFill>
              </a:rPr>
              <a:t>On the other half, write a sentence explaining what you understand or think now. </a:t>
            </a:r>
          </a:p>
        </p:txBody>
      </p:sp>
    </p:spTree>
    <p:extLst>
      <p:ext uri="{BB962C8B-B14F-4D97-AF65-F5344CB8AC3E}">
        <p14:creationId xmlns:p14="http://schemas.microsoft.com/office/powerpoint/2010/main" val="2441596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70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DED8A-C23D-2B98-B7E2-7359770B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319717"/>
            <a:ext cx="6286500" cy="1039184"/>
          </a:xfrm>
        </p:spPr>
        <p:txBody>
          <a:bodyPr/>
          <a:lstStyle/>
          <a:p>
            <a:r>
              <a:rPr lang="en-US" dirty="0">
                <a:solidFill>
                  <a:srgbClr val="0AA9CC"/>
                </a:solidFill>
              </a:rPr>
              <a:t>Your Bank Account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5085AE-C21A-264F-065E-1A4E07A94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7845">
            <a:off x="1809750" y="18606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8A18C6-75DB-5E7D-3002-13CFAAC2A947}"/>
              </a:ext>
            </a:extLst>
          </p:cNvPr>
          <p:cNvSpPr txBox="1"/>
          <p:nvPr/>
        </p:nvSpPr>
        <p:spPr>
          <a:xfrm>
            <a:off x="5823858" y="1443841"/>
            <a:ext cx="538446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Imagine you wake up tomorrow…and find $86,400 in your bank account! But there’s a catch: whatever you don’t spend by midnight disappears forever. You can’t save it, and you can’t carry it over. What would you do with with it? </a:t>
            </a:r>
          </a:p>
        </p:txBody>
      </p:sp>
    </p:spTree>
    <p:extLst>
      <p:ext uri="{BB962C8B-B14F-4D97-AF65-F5344CB8AC3E}">
        <p14:creationId xmlns:p14="http://schemas.microsoft.com/office/powerpoint/2010/main" val="329426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A7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AE20731-1A80-AC22-561B-10673E9E52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312352"/>
              </p:ext>
            </p:extLst>
          </p:nvPr>
        </p:nvGraphicFramePr>
        <p:xfrm>
          <a:off x="0" y="-120663"/>
          <a:ext cx="12192000" cy="7398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3600" imgH="3606800" progId="Word.Document.12">
                  <p:embed/>
                </p:oleObj>
              </mc:Choice>
              <mc:Fallback>
                <p:oleObj name="Document" r:id="rId3" imgW="5943600" imgH="3606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20663"/>
                        <a:ext cx="12192000" cy="7398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0750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A7E9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9CB7CD-C813-3BFE-F008-552B0C0C7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749FB33-92D8-F5AC-8D1A-A87C8AC733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53650"/>
              </p:ext>
            </p:extLst>
          </p:nvPr>
        </p:nvGraphicFramePr>
        <p:xfrm>
          <a:off x="0" y="355600"/>
          <a:ext cx="12192000" cy="650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3600" imgH="3238500" progId="Word.Document.12">
                  <p:embed/>
                </p:oleObj>
              </mc:Choice>
              <mc:Fallback>
                <p:oleObj name="Document" r:id="rId2" imgW="59436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355600"/>
                        <a:ext cx="12192000" cy="6502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120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A7E9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DB0762-03C7-1D86-9414-D3EA8DD5B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A33D818-40EF-5353-96C8-617D9CE447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252145"/>
              </p:ext>
            </p:extLst>
          </p:nvPr>
        </p:nvGraphicFramePr>
        <p:xfrm>
          <a:off x="0" y="282791"/>
          <a:ext cx="12192000" cy="7007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3600" imgH="3416300" progId="Word.Document.12">
                  <p:embed/>
                </p:oleObj>
              </mc:Choice>
              <mc:Fallback>
                <p:oleObj name="Document" r:id="rId2" imgW="5943600" imgH="341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282791"/>
                        <a:ext cx="12192000" cy="7007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5558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5C244-0C59-2247-73C1-7F0628E62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Applying for an Internship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F42C53-B51C-D9CA-4254-E26603727F3C}"/>
              </a:ext>
            </a:extLst>
          </p:cNvPr>
          <p:cNvSpPr txBox="1"/>
          <p:nvPr/>
        </p:nvSpPr>
        <p:spPr>
          <a:xfrm>
            <a:off x="1186544" y="2151727"/>
            <a:ext cx="70648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friend of yours wants to apply for an internship where she can gain real-world experience over the summer. There’s way too much work to do in one sitting. How could she make the process manageable? </a:t>
            </a:r>
          </a:p>
        </p:txBody>
      </p:sp>
      <p:pic>
        <p:nvPicPr>
          <p:cNvPr id="5" name="Picture 4" descr="A light bulb with colorful circles and icons&#10;&#10;AI-generated content may be incorrect.">
            <a:extLst>
              <a:ext uri="{FF2B5EF4-FFF2-40B4-BE49-F238E27FC236}">
                <a16:creationId xmlns:a16="http://schemas.microsoft.com/office/drawing/2014/main" id="{CEE8AA65-8815-D7CE-2865-B0E0A920A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3091">
            <a:off x="7065149" y="984933"/>
            <a:ext cx="5097439" cy="610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5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FAAE-24F6-F2E4-0FAF-F4DF290A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Micro-Goals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0C5F76-B02C-6B05-69AD-64F0658C9253}"/>
              </a:ext>
            </a:extLst>
          </p:cNvPr>
          <p:cNvSpPr txBox="1"/>
          <p:nvPr/>
        </p:nvSpPr>
        <p:spPr>
          <a:xfrm>
            <a:off x="1032330" y="1859339"/>
            <a:ext cx="912305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rgbClr val="ED2E95"/>
                </a:solidFill>
              </a:rPr>
              <a:t>Micro-goals are small, specific, and actionable steps that make big projects easier to start and complete.</a:t>
            </a:r>
          </a:p>
          <a:p>
            <a:endParaRPr lang="en-US" sz="3200" b="1" i="1" dirty="0">
              <a:solidFill>
                <a:srgbClr val="ED2E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28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80A90-4498-198E-587F-6970BEF5E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4DFE2-384A-A30D-395C-C0D2E7A337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EDDDB-A397-260C-C304-57EF17EDE2FA}"/>
              </a:ext>
            </a:extLst>
          </p:cNvPr>
          <p:cNvSpPr txBox="1"/>
          <p:nvPr/>
        </p:nvSpPr>
        <p:spPr>
          <a:xfrm>
            <a:off x="6096000" y="990600"/>
            <a:ext cx="523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D2E95"/>
                </a:solidFill>
              </a:rPr>
              <a:t>How to break up a research paper or long essay into micro-goals: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D2E95"/>
                </a:solidFill>
              </a:rPr>
              <a:t>Find three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D2E95"/>
                </a:solidFill>
              </a:rPr>
              <a:t>Reflect on the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D2E95"/>
                </a:solidFill>
              </a:rPr>
              <a:t>Read one article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D2E95"/>
                </a:solidFill>
              </a:rPr>
              <a:t>Write an outline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D2E95"/>
                </a:solidFill>
              </a:rPr>
              <a:t>Draft the introduction</a:t>
            </a:r>
          </a:p>
        </p:txBody>
      </p:sp>
      <p:pic>
        <p:nvPicPr>
          <p:cNvPr id="12" name="Picture 11" descr="A person writing on a piece of paper&#10;&#10;AI-generated content may be incorrect.">
            <a:extLst>
              <a:ext uri="{FF2B5EF4-FFF2-40B4-BE49-F238E27FC236}">
                <a16:creationId xmlns:a16="http://schemas.microsoft.com/office/drawing/2014/main" id="{65497E5C-5AA3-0B21-167D-F9FD365D4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2394">
            <a:off x="1269829" y="1671878"/>
            <a:ext cx="4143484" cy="3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5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A88A2-D996-4EC8-92D5-6874526E3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07B79-9827-700D-592B-5556F41C6E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1024E5-2926-8138-BF15-5500B6A8F516}"/>
              </a:ext>
            </a:extLst>
          </p:cNvPr>
          <p:cNvSpPr txBox="1"/>
          <p:nvPr/>
        </p:nvSpPr>
        <p:spPr>
          <a:xfrm>
            <a:off x="6096000" y="1659285"/>
            <a:ext cx="523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D2E95"/>
                </a:solidFill>
              </a:rPr>
              <a:t>Becoming more active on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D2E95"/>
                </a:solidFill>
              </a:rPr>
              <a:t>Attend campus fairs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D2E95"/>
                </a:solidFill>
              </a:rPr>
              <a:t>Explore 4-5 organizations that interest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D2E95"/>
                </a:solidFill>
              </a:rPr>
              <a:t>Attend at least one event per week</a:t>
            </a:r>
          </a:p>
        </p:txBody>
      </p:sp>
      <p:pic>
        <p:nvPicPr>
          <p:cNvPr id="4" name="Picture 3" descr="A group of people walking down a sidewalk&#10;&#10;AI-generated content may be incorrect.">
            <a:extLst>
              <a:ext uri="{FF2B5EF4-FFF2-40B4-BE49-F238E27FC236}">
                <a16:creationId xmlns:a16="http://schemas.microsoft.com/office/drawing/2014/main" id="{37373EFE-795E-12E8-3019-8879C5057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2429">
            <a:off x="1326470" y="1566938"/>
            <a:ext cx="3836239" cy="366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2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RIVE on Campus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16857</TotalTime>
  <Words>452</Words>
  <Application>Microsoft Office PowerPoint</Application>
  <PresentationFormat>Widescreen</PresentationFormat>
  <Paragraphs>52</Paragraphs>
  <Slides>13</Slides>
  <Notes>6</Notes>
  <HiddenSlides>3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Arial</vt:lpstr>
      <vt:lpstr>THRIVE on Campus</vt:lpstr>
      <vt:lpstr>Document</vt:lpstr>
      <vt:lpstr>PowerPoint Presentation</vt:lpstr>
      <vt:lpstr>Your Bank Account</vt:lpstr>
      <vt:lpstr>PowerPoint Presentation</vt:lpstr>
      <vt:lpstr>PowerPoint Presentation</vt:lpstr>
      <vt:lpstr>PowerPoint Presentation</vt:lpstr>
      <vt:lpstr>Scenario: Applying for an Internship</vt:lpstr>
      <vt:lpstr>Micro-Goals</vt:lpstr>
      <vt:lpstr>PowerPoint Presentation</vt:lpstr>
      <vt:lpstr>PowerPoint Presentation</vt:lpstr>
      <vt:lpstr>Time-Blocking</vt:lpstr>
      <vt:lpstr>Peer Review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Kim, Charlie H.</dc:creator>
  <cp:lastModifiedBy>McLeod Porter, Delma</cp:lastModifiedBy>
  <cp:revision>29</cp:revision>
  <dcterms:created xsi:type="dcterms:W3CDTF">2025-12-18T14:19:22Z</dcterms:created>
  <dcterms:modified xsi:type="dcterms:W3CDTF">2026-03-09T14:32:50Z</dcterms:modified>
</cp:coreProperties>
</file>