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ieRm0xDT100Gipl5+vFCtMx7Oe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8" d="100"/>
          <a:sy n="228" d="100"/>
        </p:scale>
        <p:origin x="104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9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7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7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7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(n.d.). Circle maps. Strategies. </a:t>
            </a:r>
            <a:r>
              <a:rPr lang="en-US" sz="11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https://learn.k20center.ou.edu/strategy/159</a:t>
            </a:r>
            <a:endParaRPr b="0"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be75d594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KWHL graphic organizer. Strategies.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https://learn.k20center.ou.edu/strategy/127</a:t>
            </a:r>
            <a:endParaRPr/>
          </a:p>
        </p:txBody>
      </p:sp>
      <p:sp>
        <p:nvSpPr>
          <p:cNvPr id="101" name="Google Shape;101;g3be75d594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be75d5944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KWHL graphic organizer. Strategies.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https://learn.k20center.ou.edu/strategy/127</a:t>
            </a:r>
            <a:endParaRPr/>
          </a:p>
        </p:txBody>
      </p:sp>
      <p:sp>
        <p:nvSpPr>
          <p:cNvPr id="112" name="Google Shape;112;g3be75d5944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Gallery walk/carousel.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https://learn.k20center.ou.edu/strategy/118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be75d5944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KWHL graphic organizer. Strategies.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https://learn.k20center.ou.edu/strategy/127</a:t>
            </a:r>
            <a:endParaRPr/>
          </a:p>
        </p:txBody>
      </p:sp>
      <p:sp>
        <p:nvSpPr>
          <p:cNvPr id="130" name="Google Shape;130;g3be75d5944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10" descr="A blue sign with white tex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0637" y="590404"/>
            <a:ext cx="7490726" cy="43596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0"/>
          <p:cNvSpPr txBox="1">
            <a:spLocks noGrp="1"/>
          </p:cNvSpPr>
          <p:nvPr>
            <p:ph type="body" idx="1"/>
          </p:nvPr>
        </p:nvSpPr>
        <p:spPr>
          <a:xfrm>
            <a:off x="1322294" y="4837829"/>
            <a:ext cx="10285207" cy="142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2E95"/>
              </a:buClr>
              <a:buSzPts val="7200"/>
              <a:buFont typeface="Arial"/>
              <a:buNone/>
              <a:defRPr sz="7200" b="1" i="0" u="none" strike="noStrike" cap="none">
                <a:solidFill>
                  <a:srgbClr val="ED2E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R Slide">
  <p:cSld name="QR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9" descr="A white paper with tape on i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51737">
            <a:off x="618012" y="2229395"/>
            <a:ext cx="3560190" cy="319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9" descr="A white paper with tape on i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51737">
            <a:off x="4315906" y="2229393"/>
            <a:ext cx="3560190" cy="319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9" descr="A white paper with tape on i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51737">
            <a:off x="8013797" y="2229395"/>
            <a:ext cx="3560190" cy="319939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9"/>
          <p:cNvSpPr txBox="1"/>
          <p:nvPr/>
        </p:nvSpPr>
        <p:spPr>
          <a:xfrm>
            <a:off x="1400181" y="3627498"/>
            <a:ext cx="1995854" cy="37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QR Code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9"/>
          <p:cNvSpPr txBox="1"/>
          <p:nvPr/>
        </p:nvSpPr>
        <p:spPr>
          <a:xfrm>
            <a:off x="5098073" y="3627497"/>
            <a:ext cx="1995854" cy="37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QR Code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9"/>
          <p:cNvSpPr txBox="1"/>
          <p:nvPr/>
        </p:nvSpPr>
        <p:spPr>
          <a:xfrm>
            <a:off x="8795965" y="3627497"/>
            <a:ext cx="1995854" cy="37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QR Code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9" descr="A colorful logo with a book and gear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5479" y="5645043"/>
            <a:ext cx="1220546" cy="8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1669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45883"/>
            <a:ext cx="12192000" cy="163536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">
  <p:cSld name="Content Slid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0" descr="A colorful logo with a book and gear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35479" y="5645043"/>
            <a:ext cx="1220546" cy="8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306"/>
            <a:ext cx="12192000" cy="1604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"/>
            <a:ext cx="12192000" cy="160459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1"/>
          </p:nvPr>
        </p:nvSpPr>
        <p:spPr>
          <a:xfrm>
            <a:off x="838200" y="1824038"/>
            <a:ext cx="10515600" cy="369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A9C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A9C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A9CC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A9C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A9C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hank You Slide">
  <p:cSld name="1_Thank You Slid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1" descr="A blue sign with white tex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0637" y="590404"/>
            <a:ext cx="7490726" cy="435966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1"/>
          <p:cNvSpPr txBox="1">
            <a:spLocks noGrp="1"/>
          </p:cNvSpPr>
          <p:nvPr>
            <p:ph type="body" idx="1"/>
          </p:nvPr>
        </p:nvSpPr>
        <p:spPr>
          <a:xfrm>
            <a:off x="1322294" y="4837829"/>
            <a:ext cx="10285207" cy="142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2E95"/>
              </a:buClr>
              <a:buSzPts val="7200"/>
              <a:buFont typeface="Arial"/>
              <a:buNone/>
              <a:defRPr sz="7200" b="1" i="0" u="none" strike="noStrike" cap="none">
                <a:solidFill>
                  <a:srgbClr val="ED2E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">
  <p:cSld name="Chapter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2" descr="A colorful logo with a book and gear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35479" y="5645043"/>
            <a:ext cx="1220546" cy="8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2" descr="A blue paper with tape on i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304" y="959142"/>
            <a:ext cx="5922253" cy="477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64445">
            <a:off x="503149" y="4283236"/>
            <a:ext cx="996572" cy="2330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496264">
            <a:off x="10678946" y="88936"/>
            <a:ext cx="933612" cy="2314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15089" y="5755669"/>
            <a:ext cx="136207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7933958" y="350273"/>
            <a:ext cx="1362075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5816956" y="1860672"/>
            <a:ext cx="6061312" cy="2971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2E95"/>
              </a:buClr>
              <a:buSzPts val="5400"/>
              <a:buFont typeface="Calibri"/>
              <a:buNone/>
              <a:defRPr sz="5400" b="1" i="0" u="none" strike="noStrike" cap="none">
                <a:solidFill>
                  <a:srgbClr val="ED2E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 rot="-241212">
            <a:off x="1659955" y="1866583"/>
            <a:ext cx="3363232" cy="3068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900"/>
              <a:buFont typeface="Arial"/>
              <a:buNone/>
              <a:defRPr sz="23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cholarship Slide">
  <p:cSld name="1_Scholarship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1" descr="A colorful logo with a book and gear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35479" y="5645043"/>
            <a:ext cx="1220546" cy="8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669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63536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8200" y="1468315"/>
            <a:ext cx="10515600" cy="4391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A9C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A9C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A9CC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A9C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A9C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16" descr="A colorful logo with a book and gear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35479" y="5645043"/>
            <a:ext cx="1220546" cy="86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/>
        </p:nvSpPr>
        <p:spPr>
          <a:xfrm>
            <a:off x="1239714" y="5024801"/>
            <a:ext cx="978583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rgbClr val="ED2E95"/>
                </a:solidFill>
                <a:latin typeface="Calibri"/>
                <a:ea typeface="Calibri"/>
                <a:cs typeface="Calibri"/>
                <a:sym typeface="Calibri"/>
              </a:rPr>
              <a:t>Thank You for Attending!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17" descr="A blue sign with white tex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0637" y="590404"/>
            <a:ext cx="7490726" cy="4359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olarship Slide">
  <p:cSld name="Scholarship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3" descr="A colorful logo with a book and gear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35479" y="5645043"/>
            <a:ext cx="1220546" cy="8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669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635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3" descr="A white paper with tape on it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51737">
            <a:off x="7836497" y="2132680"/>
            <a:ext cx="3560190" cy="319939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3"/>
          <p:cNvSpPr/>
          <p:nvPr/>
        </p:nvSpPr>
        <p:spPr>
          <a:xfrm>
            <a:off x="3156022" y="4136781"/>
            <a:ext cx="2457536" cy="460267"/>
          </a:xfrm>
          <a:prstGeom prst="ellipse">
            <a:avLst/>
          </a:prstGeom>
          <a:solidFill>
            <a:srgbClr val="0AA9CC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927254" y="2500433"/>
            <a:ext cx="2457536" cy="174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43571" y="2877169"/>
            <a:ext cx="1478895" cy="1367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3" descr="A cartoon of a piggy bank with a graduation cap&#10;&#10;AI-generated content may be incorrect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56022" y="2318513"/>
            <a:ext cx="2457537" cy="2220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3" descr="A qr code with blue squares&#10;&#10;AI-generated content may be incorrect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66834" y="2700757"/>
            <a:ext cx="2220058" cy="222005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1"/>
          </p:nvPr>
        </p:nvSpPr>
        <p:spPr>
          <a:xfrm>
            <a:off x="838200" y="4803629"/>
            <a:ext cx="6929445" cy="142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2E95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ED2E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FSA Slide">
  <p:cSld name="FAFSA Sli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4" descr="A colorful logo with a book and gear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35479" y="5645043"/>
            <a:ext cx="1220546" cy="8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669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635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4" descr="A white paper with tape on it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51737">
            <a:off x="7836497" y="2132680"/>
            <a:ext cx="3560190" cy="3199394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1"/>
          </p:nvPr>
        </p:nvSpPr>
        <p:spPr>
          <a:xfrm>
            <a:off x="838200" y="4803629"/>
            <a:ext cx="6929445" cy="142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9" name="Google Shape;49;p14" descr="A qr code with blue squares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06563" y="2700757"/>
            <a:ext cx="2220058" cy="2220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5868" y="2019300"/>
            <a:ext cx="6276975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unch Slide">
  <p:cSld name="Lunch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13659" y="995796"/>
            <a:ext cx="8364682" cy="486640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5"/>
          <p:cNvSpPr txBox="1"/>
          <p:nvPr/>
        </p:nvSpPr>
        <p:spPr>
          <a:xfrm rot="-211046">
            <a:off x="1755647" y="1702192"/>
            <a:ext cx="8680705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en-US" sz="1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LUNCH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" name="Google Shape;54;p15"/>
          <p:cNvCxnSpPr/>
          <p:nvPr/>
        </p:nvCxnSpPr>
        <p:spPr>
          <a:xfrm rot="10800000" flipH="1">
            <a:off x="3609242" y="3486150"/>
            <a:ext cx="5183066" cy="29014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5" name="Google Shape;5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4777" y="4892996"/>
            <a:ext cx="1648557" cy="16517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56" name="Google Shape;5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373594">
            <a:off x="402246" y="4162096"/>
            <a:ext cx="1608929" cy="238066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57" name="Google Shape;5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96856" y="351779"/>
            <a:ext cx="1867724" cy="202735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58" name="Google Shape;5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9763" y="406241"/>
            <a:ext cx="1820900" cy="184411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59" name="Google Shape;59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86395" y="2977735"/>
            <a:ext cx="984605" cy="135543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60" name="Google Shape;60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2086" y="2686273"/>
            <a:ext cx="1169218" cy="120019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 rot="-207518">
            <a:off x="3604704" y="3981662"/>
            <a:ext cx="5268789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mpus Name">
  <p:cSld name="Campus Nam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8" descr="A blue sign with white tex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804" y="830295"/>
            <a:ext cx="4728207" cy="2751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0371" y="5607305"/>
            <a:ext cx="2100403" cy="84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8" descr="A white paper with tape on i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51737">
            <a:off x="5426919" y="765100"/>
            <a:ext cx="6690088" cy="542655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126023" y="3792298"/>
            <a:ext cx="5676900" cy="1632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2E95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ED2E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8"/>
          <p:cNvSpPr txBox="1"/>
          <p:nvPr/>
        </p:nvSpPr>
        <p:spPr>
          <a:xfrm>
            <a:off x="7806104" y="3419889"/>
            <a:ext cx="199585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Campus Logo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body" idx="1"/>
          </p:nvPr>
        </p:nvSpPr>
        <p:spPr>
          <a:xfrm>
            <a:off x="1322294" y="4837829"/>
            <a:ext cx="10285207" cy="142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2E95"/>
              </a:buClr>
              <a:buSzPts val="7200"/>
              <a:buNone/>
            </a:pPr>
            <a:r>
              <a:rPr lang="en-US"/>
              <a:t>Academic Resources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dirty="0"/>
              <a:t>Why are academic resources important? </a:t>
            </a:r>
            <a:endParaRPr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1043500" y="2007595"/>
            <a:ext cx="9379200" cy="43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may have heard of available academic resources, but you may not know what resources are offered or how to use them. 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out the guidelines for academic resources listed below: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6921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A9CC"/>
              </a:buClr>
              <a:buSzPts val="2800"/>
              <a:buFont typeface="Arial"/>
              <a:buChar char="●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Academic resources are provided by the university to help you become a better student and succeed.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6921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A9CC"/>
              </a:buClr>
              <a:buSzPts val="2800"/>
              <a:buFont typeface="Arial"/>
              <a:buChar char="●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Academic resources are for </a:t>
            </a:r>
            <a:r>
              <a:rPr lang="en-US" sz="2600" b="1" dirty="0">
                <a:solidFill>
                  <a:srgbClr val="ED2E95"/>
                </a:solidFill>
                <a:latin typeface="Calibri"/>
                <a:ea typeface="Calibri"/>
                <a:cs typeface="Calibri"/>
                <a:sym typeface="Calibri"/>
              </a:rPr>
              <a:t>everyone</a:t>
            </a: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, not just for students who may be struggling in classes.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6921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A9CC"/>
              </a:buClr>
              <a:buSzPts val="2800"/>
              <a:buFont typeface="Arial"/>
              <a:buChar char="●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Academic resources can help you find opportunities to enrich your learning. This includes help with research and internships.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692150" marR="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A9CC"/>
              </a:buClr>
              <a:buSzPts val="28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2150" marR="0" lvl="6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A9CC"/>
              </a:buClr>
              <a:buSzPts val="28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be75d59444_0_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/>
              <a:t>My Academic Support</a:t>
            </a:r>
            <a:endParaRPr/>
          </a:p>
        </p:txBody>
      </p:sp>
      <p:sp>
        <p:nvSpPr>
          <p:cNvPr id="104" name="Google Shape;104;g3be75d59444_0_0"/>
          <p:cNvSpPr txBox="1">
            <a:spLocks noGrp="1"/>
          </p:cNvSpPr>
          <p:nvPr>
            <p:ph type="body" idx="1"/>
          </p:nvPr>
        </p:nvSpPr>
        <p:spPr>
          <a:xfrm>
            <a:off x="1091825" y="1961875"/>
            <a:ext cx="4638600" cy="43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handout, My Academic Support, to find out what you already </a:t>
            </a:r>
            <a:r>
              <a:rPr lang="en-US" sz="2600" b="1" i="1" dirty="0">
                <a:solidFill>
                  <a:srgbClr val="ED2E95"/>
                </a:solidFill>
                <a:latin typeface="Calibri"/>
                <a:ea typeface="Calibri"/>
                <a:cs typeface="Calibri"/>
                <a:sym typeface="Calibri"/>
              </a:rPr>
              <a:t>know 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Academic Resources. 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692150" marR="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A9CC"/>
              </a:buClr>
              <a:buSzPts val="28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2150" marR="0" lvl="6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A9CC"/>
              </a:buClr>
              <a:buSzPts val="28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" name="Google Shape;105;g3be75d59444_0_0"/>
          <p:cNvGrpSpPr/>
          <p:nvPr/>
        </p:nvGrpSpPr>
        <p:grpSpPr>
          <a:xfrm>
            <a:off x="608075" y="266375"/>
            <a:ext cx="1305900" cy="960050"/>
            <a:chOff x="608075" y="266375"/>
            <a:chExt cx="1305900" cy="960050"/>
          </a:xfrm>
        </p:grpSpPr>
        <p:sp>
          <p:nvSpPr>
            <p:cNvPr id="106" name="Google Shape;106;g3be75d59444_0_0"/>
            <p:cNvSpPr/>
            <p:nvPr/>
          </p:nvSpPr>
          <p:spPr>
            <a:xfrm>
              <a:off x="608075" y="266375"/>
              <a:ext cx="1305900" cy="9600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7" name="Google Shape;107;g3be75d59444_0_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0725" y="292975"/>
              <a:ext cx="1209675" cy="9334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8" name="Google Shape;108;g3be75d59444_0_0" descr="A blue paper with tape on i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5850" y="2138150"/>
            <a:ext cx="5304150" cy="4276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3be75d59444_0_0"/>
          <p:cNvSpPr txBox="1">
            <a:spLocks noGrp="1"/>
          </p:cNvSpPr>
          <p:nvPr>
            <p:ph type="body" idx="2"/>
          </p:nvPr>
        </p:nvSpPr>
        <p:spPr>
          <a:xfrm rot="-241116">
            <a:off x="6415352" y="2499121"/>
            <a:ext cx="3801346" cy="3446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900"/>
              <a:buNone/>
            </a:pPr>
            <a:r>
              <a:rPr lang="en-US" sz="2400" dirty="0">
                <a:solidFill>
                  <a:schemeClr val="lt1"/>
                </a:solidFill>
              </a:rPr>
              <a:t>Do you know where the library is?  </a:t>
            </a:r>
            <a:endParaRPr sz="2400" dirty="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900"/>
              <a:buNone/>
            </a:pPr>
            <a:endParaRPr sz="800" dirty="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900"/>
              <a:buNone/>
            </a:pPr>
            <a:r>
              <a:rPr lang="en-US" sz="2400" dirty="0">
                <a:solidFill>
                  <a:schemeClr val="lt1"/>
                </a:solidFill>
              </a:rPr>
              <a:t>How about the Student Center?</a:t>
            </a:r>
            <a:endParaRPr sz="2400" dirty="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3900"/>
              <a:buNone/>
            </a:pPr>
            <a:r>
              <a:rPr lang="en-US" sz="2400" dirty="0">
                <a:solidFill>
                  <a:schemeClr val="lt1"/>
                </a:solidFill>
              </a:rPr>
              <a:t>Where could you go if you need help with math? </a:t>
            </a:r>
            <a:endParaRPr sz="24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be75d59444_0_1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/>
              <a:t>My Academic Support</a:t>
            </a:r>
            <a:endParaRPr/>
          </a:p>
        </p:txBody>
      </p:sp>
      <p:sp>
        <p:nvSpPr>
          <p:cNvPr id="115" name="Google Shape;115;g3be75d59444_0_12"/>
          <p:cNvSpPr txBox="1">
            <a:spLocks noGrp="1"/>
          </p:cNvSpPr>
          <p:nvPr>
            <p:ph type="body" idx="1"/>
          </p:nvPr>
        </p:nvSpPr>
        <p:spPr>
          <a:xfrm>
            <a:off x="1091825" y="1961875"/>
            <a:ext cx="4638600" cy="421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handout to fill in the section about what you </a:t>
            </a:r>
            <a:r>
              <a:rPr lang="en-US" sz="2600" b="1" i="1" dirty="0">
                <a:solidFill>
                  <a:srgbClr val="ED2E95"/>
                </a:solidFill>
                <a:latin typeface="Calibri"/>
                <a:ea typeface="Calibri"/>
                <a:cs typeface="Calibri"/>
                <a:sym typeface="Calibri"/>
              </a:rPr>
              <a:t>want 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know about Academic Resources. 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any specific problems you may be having.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you’re not anticipating any problems, list any areas of study where you might like to get ahead of the assignments.  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692150" marR="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A9CC"/>
              </a:buClr>
              <a:buSzPts val="28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2150" marR="0" lvl="6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A9CC"/>
              </a:buClr>
              <a:buSzPts val="28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" name="Google Shape;116;g3be75d59444_0_12"/>
          <p:cNvGrpSpPr/>
          <p:nvPr/>
        </p:nvGrpSpPr>
        <p:grpSpPr>
          <a:xfrm>
            <a:off x="608075" y="266375"/>
            <a:ext cx="1305900" cy="960050"/>
            <a:chOff x="608075" y="266375"/>
            <a:chExt cx="1305900" cy="960050"/>
          </a:xfrm>
        </p:grpSpPr>
        <p:sp>
          <p:nvSpPr>
            <p:cNvPr id="117" name="Google Shape;117;g3be75d59444_0_12"/>
            <p:cNvSpPr/>
            <p:nvPr/>
          </p:nvSpPr>
          <p:spPr>
            <a:xfrm>
              <a:off x="608075" y="266375"/>
              <a:ext cx="1305900" cy="9600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8" name="Google Shape;118;g3be75d59444_0_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0725" y="292975"/>
              <a:ext cx="1209675" cy="9334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9" name="Google Shape;119;g3be75d59444_0_12" descr="A blue paper with tape on i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5850" y="2138150"/>
            <a:ext cx="5304150" cy="42762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3be75d59444_0_12"/>
          <p:cNvSpPr txBox="1">
            <a:spLocks noGrp="1"/>
          </p:cNvSpPr>
          <p:nvPr>
            <p:ph type="body" idx="2"/>
          </p:nvPr>
        </p:nvSpPr>
        <p:spPr>
          <a:xfrm rot="-240989">
            <a:off x="6273630" y="2492602"/>
            <a:ext cx="4272516" cy="3446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900"/>
              <a:buNone/>
            </a:pPr>
            <a:r>
              <a:rPr lang="en-US" sz="2400" dirty="0">
                <a:solidFill>
                  <a:schemeClr val="lt1"/>
                </a:solidFill>
              </a:rPr>
              <a:t>Do you know where to go if you have questions about your degree plan? </a:t>
            </a:r>
            <a:endParaRPr sz="2400" dirty="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900"/>
              <a:buNone/>
            </a:pPr>
            <a:r>
              <a:rPr lang="en-US" sz="2400" dirty="0">
                <a:solidFill>
                  <a:schemeClr val="lt1"/>
                </a:solidFill>
              </a:rPr>
              <a:t>How about a missed class?</a:t>
            </a:r>
            <a:endParaRPr sz="2400" dirty="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3900"/>
              <a:buNone/>
            </a:pPr>
            <a:r>
              <a:rPr lang="en-US" sz="2400" dirty="0">
                <a:solidFill>
                  <a:schemeClr val="lt1"/>
                </a:solidFill>
              </a:rPr>
              <a:t> What if you have or require accommodations? </a:t>
            </a:r>
            <a:endParaRPr sz="24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1112520" y="273686"/>
            <a:ext cx="10515600" cy="86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Resources are Available? </a:t>
            </a:r>
            <a:endParaRPr/>
          </a:p>
        </p:txBody>
      </p:sp>
      <p:sp>
        <p:nvSpPr>
          <p:cNvPr id="126" name="Google Shape;126;p7"/>
          <p:cNvSpPr txBox="1">
            <a:spLocks noGrp="1"/>
          </p:cNvSpPr>
          <p:nvPr>
            <p:ph type="body" idx="1"/>
          </p:nvPr>
        </p:nvSpPr>
        <p:spPr>
          <a:xfrm>
            <a:off x="1112525" y="1535375"/>
            <a:ext cx="8759400" cy="3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A9CC"/>
              </a:buClr>
              <a:buSzPts val="2800"/>
              <a:buNone/>
            </a:pPr>
            <a:r>
              <a:rPr lang="en-US" dirty="0"/>
              <a:t>Take all your “</a:t>
            </a:r>
            <a:r>
              <a:rPr lang="en-US" b="1" dirty="0">
                <a:solidFill>
                  <a:srgbClr val="ED2E95"/>
                </a:solidFill>
              </a:rPr>
              <a:t>problems</a:t>
            </a:r>
            <a:r>
              <a:rPr lang="en-US" dirty="0"/>
              <a:t>” and find the “</a:t>
            </a:r>
            <a:r>
              <a:rPr lang="en-US" b="1" dirty="0">
                <a:solidFill>
                  <a:srgbClr val="ED2E95"/>
                </a:solidFill>
              </a:rPr>
              <a:t>solution</a:t>
            </a:r>
            <a:r>
              <a:rPr lang="en-US" b="1" dirty="0">
                <a:solidFill>
                  <a:schemeClr val="tx1"/>
                </a:solidFill>
              </a:rPr>
              <a:t>!</a:t>
            </a:r>
            <a:r>
              <a:rPr lang="en-US" dirty="0"/>
              <a:t>”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A9CC"/>
              </a:buClr>
              <a:buSzPts val="2800"/>
              <a:buNone/>
            </a:pP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Use your list of “want to know” and find an Information Poster related to your needs. 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endParaRPr lang="en-US"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Turn your handout over and use the provided table to take note of at least 3 new Academic Resources you want to try. </a:t>
            </a:r>
            <a:endParaRPr dirty="0"/>
          </a:p>
        </p:txBody>
      </p:sp>
      <p:pic>
        <p:nvPicPr>
          <p:cNvPr id="127" name="Google Shape;127;p7"/>
          <p:cNvPicPr preferRelativeResize="0"/>
          <p:nvPr/>
        </p:nvPicPr>
        <p:blipFill rotWithShape="1">
          <a:blip r:embed="rId3">
            <a:alphaModFix/>
          </a:blip>
          <a:srcRect t="30915"/>
          <a:stretch/>
        </p:blipFill>
        <p:spPr>
          <a:xfrm>
            <a:off x="9217050" y="332750"/>
            <a:ext cx="2596225" cy="86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be75d59444_0_2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/>
              <a:t>My Academic Support</a:t>
            </a:r>
            <a:endParaRPr/>
          </a:p>
        </p:txBody>
      </p:sp>
      <p:sp>
        <p:nvSpPr>
          <p:cNvPr id="133" name="Google Shape;133;g3be75d59444_0_24"/>
          <p:cNvSpPr txBox="1">
            <a:spLocks noGrp="1"/>
          </p:cNvSpPr>
          <p:nvPr>
            <p:ph type="body" idx="1"/>
          </p:nvPr>
        </p:nvSpPr>
        <p:spPr>
          <a:xfrm>
            <a:off x="1091825" y="1961875"/>
            <a:ext cx="4638600" cy="43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handout to fill in the section about what you have </a:t>
            </a:r>
            <a:r>
              <a:rPr lang="en-US" sz="2600" b="1" i="1">
                <a:solidFill>
                  <a:srgbClr val="ED2E95"/>
                </a:solidFill>
                <a:latin typeface="Calibri"/>
                <a:ea typeface="Calibri"/>
                <a:cs typeface="Calibri"/>
                <a:sym typeface="Calibri"/>
              </a:rPr>
              <a:t>learned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Academic Resources.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692150" marR="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A9CC"/>
              </a:buClr>
              <a:buSzPts val="2800"/>
              <a:buFont typeface="Arial"/>
              <a:buNone/>
            </a:pP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2150" marR="0" lvl="6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A9CC"/>
              </a:buClr>
              <a:buSzPts val="2800"/>
              <a:buFont typeface="Arial"/>
              <a:buNone/>
            </a:pP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g3be75d59444_0_24"/>
          <p:cNvGrpSpPr/>
          <p:nvPr/>
        </p:nvGrpSpPr>
        <p:grpSpPr>
          <a:xfrm>
            <a:off x="608075" y="266375"/>
            <a:ext cx="1305900" cy="960050"/>
            <a:chOff x="608075" y="266375"/>
            <a:chExt cx="1305900" cy="960050"/>
          </a:xfrm>
        </p:grpSpPr>
        <p:sp>
          <p:nvSpPr>
            <p:cNvPr id="135" name="Google Shape;135;g3be75d59444_0_24"/>
            <p:cNvSpPr/>
            <p:nvPr/>
          </p:nvSpPr>
          <p:spPr>
            <a:xfrm>
              <a:off x="608075" y="266375"/>
              <a:ext cx="1305900" cy="9600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6" name="Google Shape;136;g3be75d59444_0_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0725" y="292975"/>
              <a:ext cx="1209675" cy="9334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7" name="Google Shape;137;g3be75d59444_0_24" descr="A blue paper with tape on i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5850" y="2138150"/>
            <a:ext cx="5304150" cy="4276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3be75d59444_0_24"/>
          <p:cNvSpPr txBox="1">
            <a:spLocks noGrp="1"/>
          </p:cNvSpPr>
          <p:nvPr>
            <p:ph type="body" idx="2"/>
          </p:nvPr>
        </p:nvSpPr>
        <p:spPr>
          <a:xfrm rot="-240989">
            <a:off x="6319214" y="2502565"/>
            <a:ext cx="3897573" cy="3446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23900"/>
              <a:buNone/>
            </a:pPr>
            <a:r>
              <a:rPr lang="en-US" sz="2700">
                <a:solidFill>
                  <a:schemeClr val="lt1"/>
                </a:solidFill>
              </a:rPr>
              <a:t>What is your next step? </a:t>
            </a:r>
            <a:endParaRPr sz="2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HRIVE on Campus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448</Words>
  <Application>Microsoft Office PowerPoint</Application>
  <PresentationFormat>Widescreen</PresentationFormat>
  <Paragraphs>56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THRIVE on Campus</vt:lpstr>
      <vt:lpstr>PowerPoint Presentation</vt:lpstr>
      <vt:lpstr>Why are academic resources important? </vt:lpstr>
      <vt:lpstr>My Academic Support</vt:lpstr>
      <vt:lpstr>My Academic Support</vt:lpstr>
      <vt:lpstr>What Resources are Available? </vt:lpstr>
      <vt:lpstr>My Academic Support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Kim, Charlie H.</dc:creator>
  <cp:lastModifiedBy>McLeod Porter, Delma</cp:lastModifiedBy>
  <cp:revision>2</cp:revision>
  <dcterms:created xsi:type="dcterms:W3CDTF">2025-12-18T14:19:22Z</dcterms:created>
  <dcterms:modified xsi:type="dcterms:W3CDTF">2026-02-17T16:46:10Z</dcterms:modified>
</cp:coreProperties>
</file>