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iBUqiOS//ikogPIchP5VBtBfhl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55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5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ba96809d4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3ba96809d4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5w cube.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https://learn.k20center.ou.edu/strategy/81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86" name="Google Shape;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b58b51a30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g3b58b51a30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b58b51a30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3b58b51a30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Gallery Walk.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https://learn.k20center.ou.edu/strategy/118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b58b51a30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b58b51a305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b58b51a30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3b58b51a30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What? So What? Now What?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https://learn.k20center.ou.edu/strategy/95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b58b51a30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3b58b51a30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hank You Slide_1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g3ba96809d48_1_6"/>
          <p:cNvSpPr txBox="1"/>
          <p:nvPr/>
        </p:nvSpPr>
        <p:spPr>
          <a:xfrm>
            <a:off x="1239714" y="5024801"/>
            <a:ext cx="9785700" cy="10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2E95"/>
              </a:buClr>
              <a:buSzPts val="4800"/>
              <a:buFont typeface="Calibri"/>
              <a:buNone/>
            </a:pPr>
            <a:r>
              <a:rPr lang="en-US" sz="7200" b="1" i="0" u="none" strike="noStrike" cap="none">
                <a:solidFill>
                  <a:srgbClr val="ED2E95"/>
                </a:solidFill>
                <a:latin typeface="Calibri"/>
                <a:ea typeface="Calibri"/>
                <a:cs typeface="Calibri"/>
                <a:sym typeface="Calibri"/>
              </a:rPr>
              <a:t>Community Engagement</a:t>
            </a:r>
            <a:endParaRPr sz="7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8;g3ba96809d48_1_6" descr="A blue sign with white tex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0637" y="590404"/>
            <a:ext cx="7490726" cy="4359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unch Slide">
  <p:cSld name="Lunch Slid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13659" y="995796"/>
            <a:ext cx="8364682" cy="486640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 rot="-211046">
            <a:off x="1755647" y="1702192"/>
            <a:ext cx="8680705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800"/>
              <a:buFont typeface="Arial"/>
              <a:buNone/>
            </a:pPr>
            <a:r>
              <a:rPr lang="en-US" sz="13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LUNCH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" name="Google Shape;72;p13"/>
          <p:cNvCxnSpPr/>
          <p:nvPr/>
        </p:nvCxnSpPr>
        <p:spPr>
          <a:xfrm rot="10800000" flipH="1">
            <a:off x="3609242" y="3486150"/>
            <a:ext cx="5183066" cy="290146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Google Shape;7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4777" y="4892996"/>
            <a:ext cx="1648557" cy="16517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373594">
            <a:off x="402246" y="4162096"/>
            <a:ext cx="1608929" cy="238066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75" name="Google Shape;7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96856" y="351779"/>
            <a:ext cx="1867724" cy="202735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76" name="Google Shape;7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9763" y="406241"/>
            <a:ext cx="1820900" cy="184411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77" name="Google Shape;77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86395" y="2977735"/>
            <a:ext cx="984605" cy="135543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78" name="Google Shape;78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32086" y="2686273"/>
            <a:ext cx="1169218" cy="120019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 rot="-207518">
            <a:off x="3604704" y="3981662"/>
            <a:ext cx="5268789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>
  <p:cSld name="Content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7" descr="A colorful logo with a book and gear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5479" y="5645043"/>
            <a:ext cx="1220546" cy="8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306"/>
            <a:ext cx="12192000" cy="160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"/>
            <a:ext cx="12192000" cy="160459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body" idx="1"/>
          </p:nvPr>
        </p:nvSpPr>
        <p:spPr>
          <a:xfrm>
            <a:off x="838200" y="1824038"/>
            <a:ext cx="10515600" cy="369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A9C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A9C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A9CC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A9C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A9C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CC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AA9C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body" idx="1"/>
          </p:nvPr>
        </p:nvSpPr>
        <p:spPr>
          <a:xfrm>
            <a:off x="838200" y="1468315"/>
            <a:ext cx="10515600" cy="4391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A9C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A9C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A9CC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A9C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AA9C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14" descr="A colorful logo with a book and gear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5479" y="5645043"/>
            <a:ext cx="1220546" cy="86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R Slide">
  <p:cSld name="QR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6" descr="A white paper with tape on i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51737">
            <a:off x="618012" y="2229395"/>
            <a:ext cx="3560190" cy="319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6" descr="A white paper with tape on i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51737">
            <a:off x="4315906" y="2229393"/>
            <a:ext cx="3560190" cy="319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6" descr="A white paper with tape on i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51737">
            <a:off x="8013797" y="2229395"/>
            <a:ext cx="3560190" cy="319939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6"/>
          <p:cNvSpPr txBox="1"/>
          <p:nvPr/>
        </p:nvSpPr>
        <p:spPr>
          <a:xfrm>
            <a:off x="1400181" y="3627498"/>
            <a:ext cx="1995854" cy="37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QR Code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6"/>
          <p:cNvSpPr txBox="1"/>
          <p:nvPr/>
        </p:nvSpPr>
        <p:spPr>
          <a:xfrm>
            <a:off x="5098073" y="3627497"/>
            <a:ext cx="1995854" cy="37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QR Code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6"/>
          <p:cNvSpPr txBox="1"/>
          <p:nvPr/>
        </p:nvSpPr>
        <p:spPr>
          <a:xfrm>
            <a:off x="8795965" y="3627497"/>
            <a:ext cx="1995854" cy="37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QR Code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16" descr="A colorful logo with a book and gear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5479" y="5645043"/>
            <a:ext cx="1220546" cy="8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669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0"/>
            <a:ext cx="12192000" cy="163536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/>
          <p:nvPr/>
        </p:nvSpPr>
        <p:spPr>
          <a:xfrm>
            <a:off x="1239714" y="5024801"/>
            <a:ext cx="978583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rgbClr val="ED2E95"/>
                </a:solidFill>
                <a:latin typeface="Calibri"/>
                <a:ea typeface="Calibri"/>
                <a:cs typeface="Calibri"/>
                <a:sym typeface="Calibri"/>
              </a:rPr>
              <a:t>Thank You for Attending!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15" descr="A blue sign with white tex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0637" y="590404"/>
            <a:ext cx="7490726" cy="4359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9" descr="A blue sign with white text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470" y="948241"/>
            <a:ext cx="4728207" cy="2751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0371" y="5607305"/>
            <a:ext cx="2100403" cy="84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9" descr="A white paper with tape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51737">
            <a:off x="5426919" y="765100"/>
            <a:ext cx="6690088" cy="542655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26023" y="3792298"/>
            <a:ext cx="5676900" cy="163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2E95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ED2E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/>
          <p:nvPr/>
        </p:nvSpPr>
        <p:spPr>
          <a:xfrm>
            <a:off x="7806104" y="3419889"/>
            <a:ext cx="199585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Campus Logo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">
  <p:cSld name="Chapter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 descr="A colorful logo with a book and gear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5479" y="5645043"/>
            <a:ext cx="1220546" cy="8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0" descr="A blue paper with tape on i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304" y="959142"/>
            <a:ext cx="5922253" cy="477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64445">
            <a:off x="503149" y="4283236"/>
            <a:ext cx="996572" cy="233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496264">
            <a:off x="10678946" y="88936"/>
            <a:ext cx="933612" cy="2314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15089" y="5755669"/>
            <a:ext cx="136207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7933958" y="350273"/>
            <a:ext cx="1362075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5816956" y="1860672"/>
            <a:ext cx="6061312" cy="2971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2E95"/>
              </a:buClr>
              <a:buSzPts val="5400"/>
              <a:buFont typeface="Calibri"/>
              <a:buNone/>
              <a:defRPr sz="5400" b="1" i="0" u="none" strike="noStrike" cap="none">
                <a:solidFill>
                  <a:srgbClr val="ED2E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 rot="-241212">
            <a:off x="1659955" y="1866583"/>
            <a:ext cx="3363232" cy="3068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900"/>
              <a:buFont typeface="Arial"/>
              <a:buNone/>
              <a:defRPr sz="23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olarship Slide">
  <p:cSld name="Scholarship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 descr="A colorful logo with a book and gear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5479" y="5645043"/>
            <a:ext cx="1220546" cy="8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669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63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1" descr="A white paper with tape on it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51737">
            <a:off x="7836497" y="2132680"/>
            <a:ext cx="3560190" cy="319939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/>
          <p:nvPr/>
        </p:nvSpPr>
        <p:spPr>
          <a:xfrm>
            <a:off x="3156022" y="4136781"/>
            <a:ext cx="2457536" cy="460267"/>
          </a:xfrm>
          <a:prstGeom prst="ellipse">
            <a:avLst/>
          </a:prstGeom>
          <a:solidFill>
            <a:srgbClr val="0AA9CC">
              <a:alpha val="1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927254" y="2500433"/>
            <a:ext cx="2457536" cy="174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43571" y="2877169"/>
            <a:ext cx="1478895" cy="1367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 descr="A cartoon of a piggy bank with a graduation cap&#10;&#10;AI-generated content may be incorrect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56022" y="2318513"/>
            <a:ext cx="2457537" cy="2220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 descr="A qr code with blue squares&#10;&#10;AI-generated content may be incorrect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66834" y="2700757"/>
            <a:ext cx="2220058" cy="222005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838200" y="4803629"/>
            <a:ext cx="6929445" cy="142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2E95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ED2E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FSA Slide">
  <p:cSld name="FAFSA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2" descr="A colorful logo with a book and gear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35479" y="5645043"/>
            <a:ext cx="1220546" cy="86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669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63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2" descr="A white paper with tape on it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51737">
            <a:off x="7836497" y="2132680"/>
            <a:ext cx="3560190" cy="319939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838200" y="4803629"/>
            <a:ext cx="6929445" cy="142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7" name="Google Shape;67;p12" descr="A qr code with blue squares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06563" y="2700757"/>
            <a:ext cx="2220058" cy="2220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85868" y="2019300"/>
            <a:ext cx="6276975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CC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Match Your Why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9" name="Google Shape;89;p6"/>
          <p:cNvSpPr txBox="1">
            <a:spLocks noGrp="1"/>
          </p:cNvSpPr>
          <p:nvPr>
            <p:ph type="body" idx="1"/>
          </p:nvPr>
        </p:nvSpPr>
        <p:spPr>
          <a:xfrm>
            <a:off x="1103575" y="1931275"/>
            <a:ext cx="7189500" cy="46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Roll the Why Cube and answer the prompt that lands face up.</a:t>
            </a:r>
            <a:endParaRPr dirty="0"/>
          </a:p>
          <a:p>
            <a:pPr marL="9715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+mj-lt"/>
              <a:buAutoNum type="arabicPeriod"/>
            </a:pP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Remember to answer the prompt in relation to a community engagement opportunity.</a:t>
            </a:r>
            <a:endParaRPr dirty="0"/>
          </a:p>
          <a:p>
            <a:pPr marL="9715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+mj-lt"/>
              <a:buAutoNum type="arabicPeriod"/>
            </a:pP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Pass the cube to someone new and let them answer a question. </a:t>
            </a:r>
            <a:endParaRPr dirty="0"/>
          </a:p>
          <a:p>
            <a:pPr marL="9715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+mj-lt"/>
              <a:buAutoNum type="arabicPeriod"/>
            </a:pP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Continue until everyone has shared something. </a:t>
            </a:r>
            <a:endParaRPr dirty="0"/>
          </a:p>
          <a:p>
            <a:pPr marL="9715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+mj-lt"/>
              <a:buAutoNum type="arabicPeriod"/>
            </a:pP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+mj-lt"/>
              <a:buAutoNum type="arabicPeriod"/>
            </a:pPr>
            <a:endParaRPr dirty="0"/>
          </a:p>
        </p:txBody>
      </p:sp>
      <p:pic>
        <p:nvPicPr>
          <p:cNvPr id="90" name="Google Shape;90;p6" title="5W_stratcard_fin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3200" y="1931275"/>
            <a:ext cx="3590100" cy="35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b58b51a305_0_3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A9CC"/>
              </a:buClr>
              <a:buSzPts val="4400"/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Match Your Why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6" name="Google Shape;96;g3b58b51a305_0_31"/>
          <p:cNvSpPr txBox="1">
            <a:spLocks noGrp="1"/>
          </p:cNvSpPr>
          <p:nvPr>
            <p:ph type="body" idx="1"/>
          </p:nvPr>
        </p:nvSpPr>
        <p:spPr>
          <a:xfrm>
            <a:off x="1103575" y="1922962"/>
            <a:ext cx="6201000" cy="3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What did you learn about your “why”?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Use the front side of your Notecatcher handout to write down some ideas. </a:t>
            </a:r>
            <a:endParaRPr dirty="0"/>
          </a:p>
        </p:txBody>
      </p:sp>
      <p:pic>
        <p:nvPicPr>
          <p:cNvPr id="97" name="Google Shape;97;g3b58b51a305_0_31" title="5W_stratcard_fin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3700" y="1931275"/>
            <a:ext cx="3590100" cy="35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3b58b51a305_0_2" title="Gallery Walk Carousel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7125" y="3407775"/>
            <a:ext cx="2959801" cy="18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3b58b51a305_0_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>
                <a:solidFill>
                  <a:schemeClr val="dk1"/>
                </a:solidFill>
              </a:rPr>
              <a:t>Gallery Walk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" name="Google Shape;104;g3b58b51a305_0_2"/>
          <p:cNvSpPr txBox="1">
            <a:spLocks noGrp="1"/>
          </p:cNvSpPr>
          <p:nvPr>
            <p:ph type="body" idx="1"/>
          </p:nvPr>
        </p:nvSpPr>
        <p:spPr>
          <a:xfrm>
            <a:off x="1103575" y="1760208"/>
            <a:ext cx="10694700" cy="47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Rotate to each Community Engagement card. 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Review each of the following types of community engagement opportunities: </a:t>
            </a:r>
            <a:endParaRPr dirty="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800" dirty="0"/>
              <a:t>Professional &amp; Academic Organizations</a:t>
            </a:r>
            <a:endParaRPr sz="2800" dirty="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800" dirty="0"/>
              <a:t>Background Groups</a:t>
            </a:r>
            <a:endParaRPr sz="2800" dirty="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800" dirty="0"/>
              <a:t>Hobby/Interest Clubs</a:t>
            </a:r>
            <a:endParaRPr sz="2800" dirty="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800" dirty="0"/>
              <a:t>Faith-Based Communities</a:t>
            </a:r>
            <a:endParaRPr sz="2800" dirty="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800" dirty="0"/>
              <a:t>Service or Leadership Opportunities</a:t>
            </a:r>
            <a:endParaRPr sz="2800" dirty="0"/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800" dirty="0"/>
              <a:t>Sports &amp; Recreation </a:t>
            </a:r>
            <a:endParaRPr sz="2800"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Fill out the right side of your Notecatcher.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b58b51a305_0_37"/>
          <p:cNvSpPr txBox="1">
            <a:spLocks noGrp="1"/>
          </p:cNvSpPr>
          <p:nvPr>
            <p:ph type="title"/>
          </p:nvPr>
        </p:nvSpPr>
        <p:spPr>
          <a:xfrm>
            <a:off x="1090500" y="260025"/>
            <a:ext cx="102633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chemeClr val="dk1"/>
                </a:solidFill>
              </a:rPr>
              <a:t>What Does Research Say?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0" name="Google Shape;110;g3b58b51a305_0_37"/>
          <p:cNvSpPr txBox="1">
            <a:spLocks noGrp="1"/>
          </p:cNvSpPr>
          <p:nvPr>
            <p:ph type="body" idx="1"/>
          </p:nvPr>
        </p:nvSpPr>
        <p:spPr>
          <a:xfrm>
            <a:off x="1090500" y="1021572"/>
            <a:ext cx="9720600" cy="42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Participation in volunteering or service-learning is associated with long-term prosocial development and overall well-being in adulthood (Bowman et al., 2010). Similarly, participation in first-year service learning is positively associated with higher GPAs, retention rates, and graduation rates (Do et al., 2024).</a:t>
            </a:r>
            <a:endParaRPr dirty="0"/>
          </a:p>
        </p:txBody>
      </p:sp>
      <p:pic>
        <p:nvPicPr>
          <p:cNvPr id="111" name="Google Shape;111;g3b58b51a305_0_37" title="Research Post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3888" y="3100550"/>
            <a:ext cx="5344224" cy="37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b58b51a305_0_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>
                <a:solidFill>
                  <a:schemeClr val="dk1"/>
                </a:solidFill>
              </a:rPr>
              <a:t>What? So What? Now What?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7" name="Google Shape;117;g3b58b51a305_0_7"/>
          <p:cNvSpPr txBox="1">
            <a:spLocks noGrp="1"/>
          </p:cNvSpPr>
          <p:nvPr>
            <p:ph type="body" idx="1"/>
          </p:nvPr>
        </p:nvSpPr>
        <p:spPr>
          <a:xfrm>
            <a:off x="1090500" y="1705472"/>
            <a:ext cx="10263300" cy="3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On your handout reflect on the following: </a:t>
            </a:r>
            <a:endParaRPr dirty="0"/>
          </a:p>
          <a:p>
            <a:pPr marL="45720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Char char="•"/>
            </a:pPr>
            <a:r>
              <a:rPr lang="en-US" sz="2700" dirty="0"/>
              <a:t>What community or campus activity/club did you participate in/join?</a:t>
            </a:r>
            <a:endParaRPr sz="2700" dirty="0"/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 dirty="0"/>
              <a:t>Why did you choose to participate in this activity/club?</a:t>
            </a:r>
            <a:endParaRPr sz="2700" dirty="0"/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 dirty="0"/>
              <a:t>What do you hope to gain from joining this club/participating in this activity long term?</a:t>
            </a:r>
            <a:endParaRPr sz="27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pic>
        <p:nvPicPr>
          <p:cNvPr id="118" name="Google Shape;118;g3b58b51a305_0_7" title="What So What Now What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2825" y="0"/>
            <a:ext cx="1366300" cy="13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b58b51a305_0_1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>
                <a:solidFill>
                  <a:schemeClr val="dk1"/>
                </a:solidFill>
              </a:rPr>
              <a:t>Summer Action Plan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4" name="Google Shape;124;g3b58b51a305_0_12"/>
          <p:cNvSpPr txBox="1">
            <a:spLocks noGrp="1"/>
          </p:cNvSpPr>
          <p:nvPr>
            <p:ph type="body" idx="1"/>
          </p:nvPr>
        </p:nvSpPr>
        <p:spPr>
          <a:xfrm>
            <a:off x="1116725" y="2137754"/>
            <a:ext cx="10237200" cy="3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Flip your Note Catcher over to the Action Plan table.</a:t>
            </a:r>
            <a:endParaRPr dirty="0"/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Think about potential ways you can stay engaged with your community in the areas of: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dirty="0"/>
              <a:t>Career and Skills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dirty="0"/>
              <a:t>Serving your community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dirty="0"/>
              <a:t>Staying connected with peers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Remember your “why” as you brainstorm ideas. 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US" dirty="0"/>
              <a:t>Write some ideas down! 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HRIVE on Campus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376</Words>
  <Application>Microsoft Office PowerPoint</Application>
  <PresentationFormat>Widescreen</PresentationFormat>
  <Paragraphs>40</Paragraphs>
  <Slides>8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THRIVE on Campus</vt:lpstr>
      <vt:lpstr>PowerPoint Presentation</vt:lpstr>
      <vt:lpstr>Match Your Why</vt:lpstr>
      <vt:lpstr>Match Your Why</vt:lpstr>
      <vt:lpstr>Gallery Walk</vt:lpstr>
      <vt:lpstr>What Does Research Say?</vt:lpstr>
      <vt:lpstr>What? So What? Now What?</vt:lpstr>
      <vt:lpstr>Summer Action Plan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Kim, Charlie H.</dc:creator>
  <cp:lastModifiedBy>Kim, Charlie H.</cp:lastModifiedBy>
  <cp:revision>6</cp:revision>
  <dcterms:created xsi:type="dcterms:W3CDTF">2025-12-18T14:19:22Z</dcterms:created>
  <dcterms:modified xsi:type="dcterms:W3CDTF">2026-01-23T19:02:03Z</dcterms:modified>
</cp:coreProperties>
</file>