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W0dgRXb22hw8dG7PNcpFYAGBN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c8ce6f56b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3c8ce6f56b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89fa346587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89fa346587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8c907f310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8c907f310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c907f310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38c907f310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8c907f310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38c907f310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8c907f310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8c907f310c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e2403a0c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e2403a0c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e2403a0c6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2403a0c6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a:extLst>
            <a:ext uri="{FF2B5EF4-FFF2-40B4-BE49-F238E27FC236}">
              <a16:creationId xmlns:a16="http://schemas.microsoft.com/office/drawing/2014/main" id="{7B6A8B0D-D18A-0CA8-272F-4CF6EE1BCF72}"/>
            </a:ext>
          </a:extLst>
        </p:cNvPr>
        <p:cNvGrpSpPr/>
        <p:nvPr/>
      </p:nvGrpSpPr>
      <p:grpSpPr>
        <a:xfrm>
          <a:off x="0" y="0"/>
          <a:ext cx="0" cy="0"/>
          <a:chOff x="0" y="0"/>
          <a:chExt cx="0" cy="0"/>
        </a:xfrm>
      </p:grpSpPr>
      <p:sp>
        <p:nvSpPr>
          <p:cNvPr id="211" name="Google Shape;211;g3e2403a0c6e_0_7:notes">
            <a:extLst>
              <a:ext uri="{FF2B5EF4-FFF2-40B4-BE49-F238E27FC236}">
                <a16:creationId xmlns:a16="http://schemas.microsoft.com/office/drawing/2014/main" id="{598C591E-D3ED-034B-7B33-2045AB95AC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e2403a0c6e_0_7:notes">
            <a:extLst>
              <a:ext uri="{FF2B5EF4-FFF2-40B4-BE49-F238E27FC236}">
                <a16:creationId xmlns:a16="http://schemas.microsoft.com/office/drawing/2014/main" id="{CE415D5E-9B5B-A7FD-931F-6E104F691D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487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4d369f9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3d4d369f9c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ba115ebc1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3ba115ebc1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89fa34658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89fa346587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b831daab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3b831daab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ba115ebc1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3ba115ebc16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9460de80c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39460de80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a15e48403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a15e484038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1800" b="0" i="0" u="none" strike="noStrike">
                <a:solidFill>
                  <a:srgbClr val="000000"/>
                </a:solidFill>
                <a:latin typeface="Calibri"/>
                <a:ea typeface="Calibri"/>
                <a:cs typeface="Calibri"/>
                <a:sym typeface="Calibri"/>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89fa346587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389fa346587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p:cSld name="Cover Slide">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 1 Column">
  <p:cSld name="Content - 1 Column">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g3ba115ebc16_0_10"/>
          <p:cNvSpPr txBox="1">
            <a:spLocks noGrp="1"/>
          </p:cNvSpPr>
          <p:nvPr>
            <p:ph type="title"/>
          </p:nvPr>
        </p:nvSpPr>
        <p:spPr>
          <a:xfrm>
            <a:off x="1215190" y="274638"/>
            <a:ext cx="74835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g3ba115ebc16_0_10"/>
          <p:cNvSpPr txBox="1">
            <a:spLocks noGrp="1"/>
          </p:cNvSpPr>
          <p:nvPr>
            <p:ph type="body" idx="1"/>
          </p:nvPr>
        </p:nvSpPr>
        <p:spPr>
          <a:xfrm>
            <a:off x="1215189" y="1370013"/>
            <a:ext cx="74835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Font typeface="Calibri"/>
              <a:buAutoNum type="arabicPeriod"/>
              <a:defRPr/>
            </a:lvl1pPr>
            <a:lvl2pPr marL="914400" lvl="1" indent="-393700" algn="l">
              <a:lnSpc>
                <a:spcPct val="100000"/>
              </a:lnSpc>
              <a:spcBef>
                <a:spcPts val="400"/>
              </a:spcBef>
              <a:spcAft>
                <a:spcPts val="0"/>
              </a:spcAft>
              <a:buClr>
                <a:schemeClr val="accent2"/>
              </a:buClr>
              <a:buSzPts val="2600"/>
              <a:buFont typeface="Calibri"/>
              <a:buAutoNum type="alphaLcPeriod"/>
              <a:defRPr/>
            </a:lvl2pPr>
            <a:lvl3pPr marL="1371600" lvl="2" indent="-393700" algn="l">
              <a:lnSpc>
                <a:spcPct val="100000"/>
              </a:lnSpc>
              <a:spcBef>
                <a:spcPts val="340"/>
              </a:spcBef>
              <a:spcAft>
                <a:spcPts val="0"/>
              </a:spcAft>
              <a:buClr>
                <a:schemeClr val="dk2"/>
              </a:buClr>
              <a:buSzPts val="2600"/>
              <a:buFont typeface="Calibri"/>
              <a:buAutoNum type="romanLcPeriod"/>
              <a:defRPr/>
            </a:lvl3pPr>
            <a:lvl4pPr marL="1828800" lvl="3" indent="-393700" algn="l">
              <a:lnSpc>
                <a:spcPct val="100000"/>
              </a:lnSpc>
              <a:spcBef>
                <a:spcPts val="300"/>
              </a:spcBef>
              <a:spcAft>
                <a:spcPts val="0"/>
              </a:spcAft>
              <a:buClr>
                <a:schemeClr val="accent2"/>
              </a:buClr>
              <a:buSzPts val="2600"/>
              <a:buFont typeface="Arial"/>
              <a:buChar char="•"/>
              <a:defRPr/>
            </a:lvl4pPr>
            <a:lvl5pPr marL="2286000" lvl="4" indent="-360680" algn="l">
              <a:lnSpc>
                <a:spcPct val="100000"/>
              </a:lnSpc>
              <a:spcBef>
                <a:spcPts val="270"/>
              </a:spcBef>
              <a:spcAft>
                <a:spcPts val="0"/>
              </a:spcAft>
              <a:buClr>
                <a:schemeClr val="dk2"/>
              </a:buClr>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tructional Strategy">
  <p:cSld name="Instructional Strategy">
    <p:spTree>
      <p:nvGrpSpPr>
        <p:cNvPr id="1" name="Shape 38"/>
        <p:cNvGrpSpPr/>
        <p:nvPr/>
      </p:nvGrpSpPr>
      <p:grpSpPr>
        <a:xfrm>
          <a:off x="0" y="0"/>
          <a:ext cx="0" cy="0"/>
          <a:chOff x="0" y="0"/>
          <a:chExt cx="0" cy="0"/>
        </a:xfrm>
      </p:grpSpPr>
      <p:pic>
        <p:nvPicPr>
          <p:cNvPr id="39" name="Google Shape;39;g3ba115ebc16_0_13"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40" name="Google Shape;40;g3ba115ebc16_0_13"/>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g3ba115ebc16_0_13"/>
          <p:cNvSpPr txBox="1">
            <a:spLocks noGrp="1"/>
          </p:cNvSpPr>
          <p:nvPr>
            <p:ph type="body" idx="1"/>
          </p:nvPr>
        </p:nvSpPr>
        <p:spPr>
          <a:xfrm>
            <a:off x="628650" y="1370013"/>
            <a:ext cx="38673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2 column" type="twoObj">
  <p:cSld name="TWO_OBJECTS">
    <p:spTree>
      <p:nvGrpSpPr>
        <p:cNvPr id="1" name="Shape 42"/>
        <p:cNvGrpSpPr/>
        <p:nvPr/>
      </p:nvGrpSpPr>
      <p:grpSpPr>
        <a:xfrm>
          <a:off x="0" y="0"/>
          <a:ext cx="0" cy="0"/>
          <a:chOff x="0" y="0"/>
          <a:chExt cx="0" cy="0"/>
        </a:xfrm>
      </p:grpSpPr>
      <p:pic>
        <p:nvPicPr>
          <p:cNvPr id="43" name="Google Shape;43;g3ba115ebc16_0_17"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44" name="Google Shape;44;g3ba115ebc16_0_17"/>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g3ba115ebc16_0_17"/>
          <p:cNvSpPr txBox="1">
            <a:spLocks noGrp="1"/>
          </p:cNvSpPr>
          <p:nvPr>
            <p:ph type="body" idx="1"/>
          </p:nvPr>
        </p:nvSpPr>
        <p:spPr>
          <a:xfrm>
            <a:off x="628650" y="1370013"/>
            <a:ext cx="38673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g3ba115ebc16_0_17"/>
          <p:cNvSpPr txBox="1">
            <a:spLocks noGrp="1"/>
          </p:cNvSpPr>
          <p:nvPr>
            <p:ph type="body" idx="2"/>
          </p:nvPr>
        </p:nvSpPr>
        <p:spPr>
          <a:xfrm>
            <a:off x="4648200" y="1370013"/>
            <a:ext cx="38673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Font typeface="Calibri"/>
              <a:buAutoNum type="arabicPeriod"/>
              <a:defRPr/>
            </a:lvl1pPr>
            <a:lvl2pPr marL="914400" lvl="1" indent="-393700" algn="l">
              <a:lnSpc>
                <a:spcPct val="100000"/>
              </a:lnSpc>
              <a:spcBef>
                <a:spcPts val="400"/>
              </a:spcBef>
              <a:spcAft>
                <a:spcPts val="0"/>
              </a:spcAft>
              <a:buClr>
                <a:schemeClr val="accent2"/>
              </a:buClr>
              <a:buSzPts val="2600"/>
              <a:buFont typeface="Calibri"/>
              <a:buAutoNum type="alphaLcPeriod"/>
              <a:defRPr/>
            </a:lvl2pPr>
            <a:lvl3pPr marL="1371600" lvl="2" indent="-393700" algn="l">
              <a:lnSpc>
                <a:spcPct val="100000"/>
              </a:lnSpc>
              <a:spcBef>
                <a:spcPts val="340"/>
              </a:spcBef>
              <a:spcAft>
                <a:spcPts val="0"/>
              </a:spcAft>
              <a:buClr>
                <a:schemeClr val="dk2"/>
              </a:buClr>
              <a:buSzPts val="2600"/>
              <a:buFont typeface="Calibri"/>
              <a:buAutoNum type="romanLcPeriod"/>
              <a:defRPr/>
            </a:lvl3pPr>
            <a:lvl4pPr marL="1828800" lvl="3" indent="-393700" algn="l">
              <a:lnSpc>
                <a:spcPct val="100000"/>
              </a:lnSpc>
              <a:spcBef>
                <a:spcPts val="300"/>
              </a:spcBef>
              <a:spcAft>
                <a:spcPts val="0"/>
              </a:spcAft>
              <a:buClr>
                <a:schemeClr val="accent2"/>
              </a:buClr>
              <a:buSzPts val="2600"/>
              <a:buFont typeface="Arial"/>
              <a:buChar char="•"/>
              <a:defRPr/>
            </a:lvl4pPr>
            <a:lvl5pPr marL="2286000" lvl="4" indent="-360680" algn="l">
              <a:lnSpc>
                <a:spcPct val="100000"/>
              </a:lnSpc>
              <a:spcBef>
                <a:spcPts val="270"/>
              </a:spcBef>
              <a:spcAft>
                <a:spcPts val="0"/>
              </a:spcAft>
              <a:buClr>
                <a:schemeClr val="dk2"/>
              </a:buClr>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7"/>
        <p:cNvGrpSpPr/>
        <p:nvPr/>
      </p:nvGrpSpPr>
      <p:grpSpPr>
        <a:xfrm>
          <a:off x="0" y="0"/>
          <a:ext cx="0" cy="0"/>
          <a:chOff x="0" y="0"/>
          <a:chExt cx="0" cy="0"/>
        </a:xfrm>
      </p:grpSpPr>
      <p:pic>
        <p:nvPicPr>
          <p:cNvPr id="48" name="Google Shape;48;g3ba115ebc16_0_22"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49" name="Google Shape;49;g3ba115ebc16_0_22"/>
          <p:cNvSpPr txBox="1">
            <a:spLocks noGrp="1"/>
          </p:cNvSpPr>
          <p:nvPr>
            <p:ph type="title"/>
          </p:nvPr>
        </p:nvSpPr>
        <p:spPr>
          <a:xfrm>
            <a:off x="630238" y="274638"/>
            <a:ext cx="78867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g3ba115ebc16_0_22"/>
          <p:cNvSpPr txBox="1">
            <a:spLocks noGrp="1"/>
          </p:cNvSpPr>
          <p:nvPr>
            <p:ph type="body" idx="1"/>
          </p:nvPr>
        </p:nvSpPr>
        <p:spPr>
          <a:xfrm>
            <a:off x="630238" y="1260475"/>
            <a:ext cx="3868800" cy="6192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20"/>
              </a:spcBef>
              <a:spcAft>
                <a:spcPts val="0"/>
              </a:spcAft>
              <a:buSzPts val="2600"/>
              <a:buNone/>
              <a:defRPr sz="2600" b="1">
                <a:solidFill>
                  <a:schemeClr val="accent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g3ba115ebc16_0_22"/>
          <p:cNvSpPr txBox="1">
            <a:spLocks noGrp="1"/>
          </p:cNvSpPr>
          <p:nvPr>
            <p:ph type="body" idx="2"/>
          </p:nvPr>
        </p:nvSpPr>
        <p:spPr>
          <a:xfrm>
            <a:off x="4629150" y="1260475"/>
            <a:ext cx="3887700" cy="6192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20"/>
              </a:spcBef>
              <a:spcAft>
                <a:spcPts val="0"/>
              </a:spcAft>
              <a:buSzPts val="2600"/>
              <a:buNone/>
              <a:defRPr sz="2600" b="1">
                <a:solidFill>
                  <a:schemeClr val="accent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40"/>
              </a:spcBef>
              <a:spcAft>
                <a:spcPts val="0"/>
              </a:spcAft>
              <a:buSzPts val="1800"/>
              <a:buNone/>
              <a:defRPr sz="1800" b="1"/>
            </a:lvl3pPr>
            <a:lvl4pPr marL="1828800" lvl="3" indent="-228600" algn="l">
              <a:lnSpc>
                <a:spcPct val="90000"/>
              </a:lnSpc>
              <a:spcBef>
                <a:spcPts val="300"/>
              </a:spcBef>
              <a:spcAft>
                <a:spcPts val="0"/>
              </a:spcAft>
              <a:buSzPts val="1600"/>
              <a:buNone/>
              <a:defRPr sz="1600" b="1"/>
            </a:lvl4pPr>
            <a:lvl5pPr marL="2286000" lvl="4" indent="-228600" algn="l">
              <a:lnSpc>
                <a:spcPct val="90000"/>
              </a:lnSpc>
              <a:spcBef>
                <a:spcPts val="270"/>
              </a:spcBef>
              <a:spcAft>
                <a:spcPts val="0"/>
              </a:spcAft>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g3ba115ebc16_0_22"/>
          <p:cNvSpPr txBox="1">
            <a:spLocks noGrp="1"/>
          </p:cNvSpPr>
          <p:nvPr>
            <p:ph type="body" idx="3"/>
          </p:nvPr>
        </p:nvSpPr>
        <p:spPr>
          <a:xfrm>
            <a:off x="630238" y="1881188"/>
            <a:ext cx="3867300" cy="27027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g3ba115ebc16_0_22"/>
          <p:cNvSpPr txBox="1">
            <a:spLocks noGrp="1"/>
          </p:cNvSpPr>
          <p:nvPr>
            <p:ph type="body" idx="4"/>
          </p:nvPr>
        </p:nvSpPr>
        <p:spPr>
          <a:xfrm>
            <a:off x="4572000" y="1912479"/>
            <a:ext cx="3941700" cy="27027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type="secHead">
  <p:cSld name="SECTION_HEADER">
    <p:bg>
      <p:bgPr>
        <a:solidFill>
          <a:schemeClr val="lt1"/>
        </a:solidFill>
        <a:effectLst/>
      </p:bgPr>
    </p:bg>
    <p:spTree>
      <p:nvGrpSpPr>
        <p:cNvPr id="1" name="Shape 54"/>
        <p:cNvGrpSpPr/>
        <p:nvPr/>
      </p:nvGrpSpPr>
      <p:grpSpPr>
        <a:xfrm>
          <a:off x="0" y="0"/>
          <a:ext cx="0" cy="0"/>
          <a:chOff x="0" y="0"/>
          <a:chExt cx="0" cy="0"/>
        </a:xfrm>
      </p:grpSpPr>
      <p:pic>
        <p:nvPicPr>
          <p:cNvPr id="55" name="Google Shape;55;g3ba115ebc16_0_32" title="k20center-logo-variations_K20 Bug - White.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56" name="Google Shape;56;g3ba115ebc16_0_32"/>
          <p:cNvSpPr txBox="1">
            <a:spLocks noGrp="1"/>
          </p:cNvSpPr>
          <p:nvPr>
            <p:ph type="title"/>
          </p:nvPr>
        </p:nvSpPr>
        <p:spPr>
          <a:xfrm>
            <a:off x="623888" y="559689"/>
            <a:ext cx="78867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g3ba115ebc16_0_32"/>
          <p:cNvSpPr txBox="1">
            <a:spLocks noGrp="1"/>
          </p:cNvSpPr>
          <p:nvPr>
            <p:ph type="body" idx="1"/>
          </p:nvPr>
        </p:nvSpPr>
        <p:spPr>
          <a:xfrm>
            <a:off x="623888" y="2718689"/>
            <a:ext cx="7886700" cy="1125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20"/>
              </a:spcBef>
              <a:spcAft>
                <a:spcPts val="0"/>
              </a:spcAft>
              <a:buSzPts val="2600"/>
              <a:buNone/>
              <a:defRPr sz="2600">
                <a:solidFill>
                  <a:schemeClr val="dk1"/>
                </a:solidFill>
              </a:defRPr>
            </a:lvl1pPr>
            <a:lvl2pPr marL="914400" lvl="1" indent="-228600" algn="l">
              <a:lnSpc>
                <a:spcPct val="100000"/>
              </a:lnSpc>
              <a:spcBef>
                <a:spcPts val="400"/>
              </a:spcBef>
              <a:spcAft>
                <a:spcPts val="0"/>
              </a:spcAft>
              <a:buSzPts val="2000"/>
              <a:buNone/>
              <a:defRPr sz="2000">
                <a:solidFill>
                  <a:srgbClr val="757575"/>
                </a:solidFill>
              </a:defRPr>
            </a:lvl2pPr>
            <a:lvl3pPr marL="1371600" lvl="2" indent="-228600" algn="l">
              <a:lnSpc>
                <a:spcPct val="100000"/>
              </a:lnSpc>
              <a:spcBef>
                <a:spcPts val="340"/>
              </a:spcBef>
              <a:spcAft>
                <a:spcPts val="0"/>
              </a:spcAft>
              <a:buSzPts val="1800"/>
              <a:buNone/>
              <a:defRPr sz="1800">
                <a:solidFill>
                  <a:srgbClr val="757575"/>
                </a:solidFill>
              </a:defRPr>
            </a:lvl3pPr>
            <a:lvl4pPr marL="1828800" lvl="3" indent="-228600" algn="l">
              <a:lnSpc>
                <a:spcPct val="90000"/>
              </a:lnSpc>
              <a:spcBef>
                <a:spcPts val="300"/>
              </a:spcBef>
              <a:spcAft>
                <a:spcPts val="0"/>
              </a:spcAft>
              <a:buSzPts val="1600"/>
              <a:buNone/>
              <a:defRPr sz="1600">
                <a:solidFill>
                  <a:srgbClr val="757575"/>
                </a:solidFill>
              </a:defRPr>
            </a:lvl4pPr>
            <a:lvl5pPr marL="2286000" lvl="4" indent="-228600" algn="l">
              <a:lnSpc>
                <a:spcPct val="90000"/>
              </a:lnSpc>
              <a:spcBef>
                <a:spcPts val="270"/>
              </a:spcBef>
              <a:spcAft>
                <a:spcPts val="0"/>
              </a:spcAft>
              <a:buSzPts val="128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pic>
        <p:nvPicPr>
          <p:cNvPr id="58" name="Google Shape;58;g3ba115ebc16_0_32" title="k20center-logo-variations_K20 - Bug Color.png"/>
          <p:cNvPicPr preferRelativeResize="0"/>
          <p:nvPr/>
        </p:nvPicPr>
        <p:blipFill rotWithShape="1">
          <a:blip r:embed="rId3">
            <a:alphaModFix/>
          </a:blip>
          <a:srcRect/>
          <a:stretch/>
        </p:blipFill>
        <p:spPr>
          <a:xfrm>
            <a:off x="8580438" y="4603750"/>
            <a:ext cx="511175" cy="50958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Content - 1 Column">
  <p:cSld name="4_Content - 1 Column">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g3ba115ebc16_0_47"/>
          <p:cNvSpPr txBox="1">
            <a:spLocks noGrp="1"/>
          </p:cNvSpPr>
          <p:nvPr>
            <p:ph type="title"/>
          </p:nvPr>
        </p:nvSpPr>
        <p:spPr>
          <a:xfrm>
            <a:off x="1215190" y="274638"/>
            <a:ext cx="74835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g3ba115ebc16_0_47"/>
          <p:cNvSpPr txBox="1">
            <a:spLocks noGrp="1"/>
          </p:cNvSpPr>
          <p:nvPr>
            <p:ph type="body" idx="1"/>
          </p:nvPr>
        </p:nvSpPr>
        <p:spPr>
          <a:xfrm>
            <a:off x="1215189" y="1370013"/>
            <a:ext cx="35949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pic>
        <p:nvPicPr>
          <p:cNvPr id="63" name="Google Shape;63;g3ba115ebc16_0_54"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64" name="Google Shape;64;g3ba115ebc16_0_54"/>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Quote">
  <p:cSld name="2_Quote">
    <p:bg>
      <p:bgPr>
        <a:solidFill>
          <a:srgbClr val="FFFFFF"/>
        </a:solidFill>
        <a:effectLst/>
      </p:bgPr>
    </p:bg>
    <p:spTree>
      <p:nvGrpSpPr>
        <p:cNvPr id="1" name="Shape 65"/>
        <p:cNvGrpSpPr/>
        <p:nvPr/>
      </p:nvGrpSpPr>
      <p:grpSpPr>
        <a:xfrm>
          <a:off x="0" y="0"/>
          <a:ext cx="0" cy="0"/>
          <a:chOff x="0" y="0"/>
          <a:chExt cx="0" cy="0"/>
        </a:xfrm>
      </p:grpSpPr>
      <p:sp>
        <p:nvSpPr>
          <p:cNvPr id="66" name="Google Shape;66;g3ba115ebc16_0_60"/>
          <p:cNvSpPr txBox="1">
            <a:spLocks noGrp="1"/>
          </p:cNvSpPr>
          <p:nvPr>
            <p:ph type="title"/>
          </p:nvPr>
        </p:nvSpPr>
        <p:spPr>
          <a:xfrm>
            <a:off x="623888" y="559689"/>
            <a:ext cx="78867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g3ba115ebc16_0_60"/>
          <p:cNvSpPr txBox="1">
            <a:spLocks noGrp="1"/>
          </p:cNvSpPr>
          <p:nvPr>
            <p:ph type="body" idx="1"/>
          </p:nvPr>
        </p:nvSpPr>
        <p:spPr>
          <a:xfrm>
            <a:off x="623888" y="2718689"/>
            <a:ext cx="7886700" cy="1125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400"/>
              </a:spcBef>
              <a:spcAft>
                <a:spcPts val="0"/>
              </a:spcAft>
              <a:buSzPts val="2000"/>
              <a:buNone/>
              <a:defRPr sz="2000">
                <a:solidFill>
                  <a:srgbClr val="757575"/>
                </a:solidFill>
              </a:defRPr>
            </a:lvl2pPr>
            <a:lvl3pPr marL="1371600" lvl="2" indent="-228600" algn="l">
              <a:lnSpc>
                <a:spcPct val="100000"/>
              </a:lnSpc>
              <a:spcBef>
                <a:spcPts val="340"/>
              </a:spcBef>
              <a:spcAft>
                <a:spcPts val="0"/>
              </a:spcAft>
              <a:buSzPts val="1800"/>
              <a:buNone/>
              <a:defRPr sz="1800">
                <a:solidFill>
                  <a:srgbClr val="757575"/>
                </a:solidFill>
              </a:defRPr>
            </a:lvl3pPr>
            <a:lvl4pPr marL="1828800" lvl="3" indent="-228600" algn="l">
              <a:lnSpc>
                <a:spcPct val="90000"/>
              </a:lnSpc>
              <a:spcBef>
                <a:spcPts val="300"/>
              </a:spcBef>
              <a:spcAft>
                <a:spcPts val="0"/>
              </a:spcAft>
              <a:buSzPts val="1600"/>
              <a:buNone/>
              <a:defRPr sz="1600">
                <a:solidFill>
                  <a:srgbClr val="757575"/>
                </a:solidFill>
              </a:defRPr>
            </a:lvl4pPr>
            <a:lvl5pPr marL="2286000" lvl="4" indent="-228600" algn="l">
              <a:lnSpc>
                <a:spcPct val="90000"/>
              </a:lnSpc>
              <a:spcBef>
                <a:spcPts val="270"/>
              </a:spcBef>
              <a:spcAft>
                <a:spcPts val="0"/>
              </a:spcAft>
              <a:buSzPts val="128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 Blue Background">
  <p:cSld name="Content - Blue Background">
    <p:spTree>
      <p:nvGrpSpPr>
        <p:cNvPr id="1" name="Shape 68"/>
        <p:cNvGrpSpPr/>
        <p:nvPr/>
      </p:nvGrpSpPr>
      <p:grpSpPr>
        <a:xfrm>
          <a:off x="0" y="0"/>
          <a:ext cx="0" cy="0"/>
          <a:chOff x="0" y="0"/>
          <a:chExt cx="0" cy="0"/>
        </a:xfrm>
      </p:grpSpPr>
      <p:pic>
        <p:nvPicPr>
          <p:cNvPr id="69" name="Google Shape;69;g3ba115ebc16_0_63"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70" name="Google Shape;70;g3ba115ebc16_0_63"/>
          <p:cNvSpPr/>
          <p:nvPr/>
        </p:nvSpPr>
        <p:spPr>
          <a:xfrm>
            <a:off x="4572000" y="0"/>
            <a:ext cx="4572000" cy="5143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g3ba115ebc16_0_63"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72" name="Google Shape;72;g3ba115ebc16_0_63"/>
          <p:cNvSpPr txBox="1">
            <a:spLocks noGrp="1"/>
          </p:cNvSpPr>
          <p:nvPr>
            <p:ph type="body" idx="1"/>
          </p:nvPr>
        </p:nvSpPr>
        <p:spPr>
          <a:xfrm>
            <a:off x="351496" y="521401"/>
            <a:ext cx="3867300" cy="4100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520"/>
              </a:spcBef>
              <a:spcAft>
                <a:spcPts val="0"/>
              </a:spcAft>
              <a:buSzPts val="1800"/>
              <a:buChar char="●"/>
              <a:defRPr/>
            </a:lvl1pPr>
            <a:lvl2pPr marL="914400" lvl="1" indent="-342900" algn="l">
              <a:lnSpc>
                <a:spcPct val="100000"/>
              </a:lnSpc>
              <a:spcBef>
                <a:spcPts val="400"/>
              </a:spcBef>
              <a:spcAft>
                <a:spcPts val="0"/>
              </a:spcAft>
              <a:buSzPts val="1800"/>
              <a:buChar char="o"/>
              <a:defRPr/>
            </a:lvl2pPr>
            <a:lvl3pPr marL="1371600" lvl="2" indent="-342900" algn="l">
              <a:lnSpc>
                <a:spcPct val="100000"/>
              </a:lnSpc>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 Red Background">
  <p:cSld name="Content - Red Background">
    <p:spTree>
      <p:nvGrpSpPr>
        <p:cNvPr id="1" name="Shape 73"/>
        <p:cNvGrpSpPr/>
        <p:nvPr/>
      </p:nvGrpSpPr>
      <p:grpSpPr>
        <a:xfrm>
          <a:off x="0" y="0"/>
          <a:ext cx="0" cy="0"/>
          <a:chOff x="0" y="0"/>
          <a:chExt cx="0" cy="0"/>
        </a:xfrm>
      </p:grpSpPr>
      <p:pic>
        <p:nvPicPr>
          <p:cNvPr id="74" name="Google Shape;74;g3ba115ebc16_0_68"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75" name="Google Shape;75;g3ba115ebc16_0_68"/>
          <p:cNvSpPr/>
          <p:nvPr/>
        </p:nvSpPr>
        <p:spPr>
          <a:xfrm>
            <a:off x="457200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6" name="Google Shape;76;g3ba115ebc16_0_68" title="k20center-logo-variations_K20 Bug - White.png"/>
          <p:cNvPicPr preferRelativeResize="0"/>
          <p:nvPr/>
        </p:nvPicPr>
        <p:blipFill rotWithShape="1">
          <a:blip r:embed="rId3">
            <a:alphaModFix/>
          </a:blip>
          <a:srcRect/>
          <a:stretch/>
        </p:blipFill>
        <p:spPr>
          <a:xfrm>
            <a:off x="8428038" y="4451350"/>
            <a:ext cx="511175" cy="509588"/>
          </a:xfrm>
          <a:prstGeom prst="rect">
            <a:avLst/>
          </a:prstGeom>
          <a:noFill/>
          <a:ln>
            <a:noFill/>
          </a:ln>
        </p:spPr>
      </p:pic>
      <p:sp>
        <p:nvSpPr>
          <p:cNvPr id="77" name="Google Shape;77;g3ba115ebc16_0_68"/>
          <p:cNvSpPr txBox="1">
            <a:spLocks noGrp="1"/>
          </p:cNvSpPr>
          <p:nvPr>
            <p:ph type="body" idx="1"/>
          </p:nvPr>
        </p:nvSpPr>
        <p:spPr>
          <a:xfrm>
            <a:off x="351496" y="521401"/>
            <a:ext cx="3867300" cy="41007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520"/>
              </a:spcBef>
              <a:spcAft>
                <a:spcPts val="0"/>
              </a:spcAft>
              <a:buSzPts val="1800"/>
              <a:buChar char="●"/>
              <a:defRPr/>
            </a:lvl1pPr>
            <a:lvl2pPr marL="914400" lvl="1" indent="-342900" algn="l">
              <a:lnSpc>
                <a:spcPct val="100000"/>
              </a:lnSpc>
              <a:spcBef>
                <a:spcPts val="400"/>
              </a:spcBef>
              <a:spcAft>
                <a:spcPts val="0"/>
              </a:spcAft>
              <a:buSzPts val="1800"/>
              <a:buChar char="o"/>
              <a:defRPr/>
            </a:lvl2pPr>
            <a:lvl3pPr marL="1371600" lvl="2" indent="-342900" algn="l">
              <a:lnSpc>
                <a:spcPct val="100000"/>
              </a:lnSpc>
              <a:spcBef>
                <a:spcPts val="34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20040" algn="l">
              <a:lnSpc>
                <a:spcPct val="90000"/>
              </a:lnSpc>
              <a:spcBef>
                <a:spcPts val="270"/>
              </a:spcBef>
              <a:spcAft>
                <a:spcPts val="0"/>
              </a:spcAft>
              <a:buSzPts val="144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ontent - 1 Column">
  <p:cSld name="2_Content - 1 Column">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3ba115ebc16_0_40"/>
          <p:cNvSpPr txBox="1">
            <a:spLocks noGrp="1"/>
          </p:cNvSpPr>
          <p:nvPr>
            <p:ph type="title"/>
          </p:nvPr>
        </p:nvSpPr>
        <p:spPr>
          <a:xfrm>
            <a:off x="1215190" y="274638"/>
            <a:ext cx="74835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 name="Google Shape;11;g3ba115ebc16_0_40"/>
          <p:cNvSpPr txBox="1">
            <a:spLocks noGrp="1"/>
          </p:cNvSpPr>
          <p:nvPr>
            <p:ph type="body" idx="1"/>
          </p:nvPr>
        </p:nvSpPr>
        <p:spPr>
          <a:xfrm>
            <a:off x="1202829" y="1395065"/>
            <a:ext cx="74961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pic>
        <p:nvPicPr>
          <p:cNvPr id="79" name="Google Shape;79;g3ba115ebc16_0_73"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FFFFFF"/>
        </a:solid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3ba115ebc16_0_76"/>
          <p:cNvSpPr txBox="1">
            <a:spLocks noGrp="1"/>
          </p:cNvSpPr>
          <p:nvPr>
            <p:ph type="title"/>
          </p:nvPr>
        </p:nvSpPr>
        <p:spPr>
          <a:xfrm>
            <a:off x="1275350" y="445025"/>
            <a:ext cx="75570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sp>
        <p:nvSpPr>
          <p:cNvPr id="83" name="Google Shape;83;g3ba115ebc16_0_76"/>
          <p:cNvSpPr txBox="1">
            <a:spLocks noGrp="1"/>
          </p:cNvSpPr>
          <p:nvPr>
            <p:ph type="body" idx="1"/>
          </p:nvPr>
        </p:nvSpPr>
        <p:spPr>
          <a:xfrm>
            <a:off x="1275350" y="1152475"/>
            <a:ext cx="40185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sp>
        <p:nvSpPr>
          <p:cNvPr id="84" name="Google Shape;84;g3ba115ebc16_0_76"/>
          <p:cNvSpPr txBox="1">
            <a:spLocks noGrp="1"/>
          </p:cNvSpPr>
          <p:nvPr>
            <p:ph type="body" idx="2"/>
          </p:nvPr>
        </p:nvSpPr>
        <p:spPr>
          <a:xfrm>
            <a:off x="4977075" y="1152475"/>
            <a:ext cx="40185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85" name="Google Shape;85;g3ba115ebc16_0_76"/>
          <p:cNvPicPr preferRelativeResize="0"/>
          <p:nvPr/>
        </p:nvPicPr>
        <p:blipFill rotWithShape="1">
          <a:blip r:embed="rId3">
            <a:alphaModFix/>
          </a:blip>
          <a:srcRect/>
          <a:stretch/>
        </p:blipFill>
        <p:spPr>
          <a:xfrm>
            <a:off x="8439699" y="4511850"/>
            <a:ext cx="602348" cy="50942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g3ba115ebc16_0_81"/>
          <p:cNvSpPr txBox="1">
            <a:spLocks noGrp="1"/>
          </p:cNvSpPr>
          <p:nvPr>
            <p:ph type="title"/>
          </p:nvPr>
        </p:nvSpPr>
        <p:spPr>
          <a:xfrm>
            <a:off x="1275350" y="445025"/>
            <a:ext cx="75570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sp>
        <p:nvSpPr>
          <p:cNvPr id="88" name="Google Shape;88;g3ba115ebc16_0_81"/>
          <p:cNvSpPr txBox="1">
            <a:spLocks noGrp="1"/>
          </p:cNvSpPr>
          <p:nvPr>
            <p:ph type="body" idx="1"/>
          </p:nvPr>
        </p:nvSpPr>
        <p:spPr>
          <a:xfrm>
            <a:off x="1275350" y="1152475"/>
            <a:ext cx="75570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89" name="Google Shape;89;g3ba115ebc16_0_81"/>
          <p:cNvPicPr preferRelativeResize="0"/>
          <p:nvPr/>
        </p:nvPicPr>
        <p:blipFill rotWithShape="1">
          <a:blip r:embed="rId3">
            <a:alphaModFix/>
          </a:blip>
          <a:srcRect/>
          <a:stretch/>
        </p:blipFill>
        <p:spPr>
          <a:xfrm>
            <a:off x="8439699" y="4511850"/>
            <a:ext cx="602348" cy="5094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_ONLY_1">
    <p:bg>
      <p:bgPr>
        <a:blipFill>
          <a:blip r:embed="rId2">
            <a:alphaModFix/>
          </a:blip>
          <a:stretch>
            <a:fillRect/>
          </a:stretch>
        </a:blipFill>
        <a:effectLst/>
      </p:bgPr>
    </p:bg>
    <p:spTree>
      <p:nvGrpSpPr>
        <p:cNvPr id="1" name="Shape 90"/>
        <p:cNvGrpSpPr/>
        <p:nvPr/>
      </p:nvGrpSpPr>
      <p:grpSpPr>
        <a:xfrm>
          <a:off x="0" y="0"/>
          <a:ext cx="0" cy="0"/>
          <a:chOff x="0" y="0"/>
          <a:chExt cx="0" cy="0"/>
        </a:xfrm>
      </p:grpSpPr>
      <p:pic>
        <p:nvPicPr>
          <p:cNvPr id="91" name="Google Shape;91;g3ba115ebc16_0_85"/>
          <p:cNvPicPr preferRelativeResize="0"/>
          <p:nvPr/>
        </p:nvPicPr>
        <p:blipFill rotWithShape="1">
          <a:blip r:embed="rId3">
            <a:alphaModFix/>
          </a:blip>
          <a:srcRect/>
          <a:stretch/>
        </p:blipFill>
        <p:spPr>
          <a:xfrm>
            <a:off x="8459775" y="4554101"/>
            <a:ext cx="602348" cy="5091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ontent - 1 Column">
  <p:cSld name="3_Content - 1 Column">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g3ba115ebc16_0_43"/>
          <p:cNvSpPr txBox="1">
            <a:spLocks noGrp="1"/>
          </p:cNvSpPr>
          <p:nvPr>
            <p:ph type="title"/>
          </p:nvPr>
        </p:nvSpPr>
        <p:spPr>
          <a:xfrm>
            <a:off x="1215190" y="274638"/>
            <a:ext cx="74835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 name="Google Shape;14;g3ba115ebc16_0_43"/>
          <p:cNvSpPr txBox="1">
            <a:spLocks noGrp="1"/>
          </p:cNvSpPr>
          <p:nvPr>
            <p:ph type="body" idx="1"/>
          </p:nvPr>
        </p:nvSpPr>
        <p:spPr>
          <a:xfrm>
            <a:off x="1215189" y="1370013"/>
            <a:ext cx="35949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g3ba115ebc16_0_43"/>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Font typeface="Calibri"/>
              <a:buAutoNum type="arabicPeriod"/>
              <a:defRPr/>
            </a:lvl1pPr>
            <a:lvl2pPr marL="914400" lvl="1" indent="-393700" algn="l">
              <a:lnSpc>
                <a:spcPct val="100000"/>
              </a:lnSpc>
              <a:spcBef>
                <a:spcPts val="400"/>
              </a:spcBef>
              <a:spcAft>
                <a:spcPts val="0"/>
              </a:spcAft>
              <a:buClr>
                <a:schemeClr val="accent2"/>
              </a:buClr>
              <a:buSzPts val="2600"/>
              <a:buFont typeface="Calibri"/>
              <a:buAutoNum type="alphaLcPeriod"/>
              <a:defRPr/>
            </a:lvl2pPr>
            <a:lvl3pPr marL="1371600" lvl="2" indent="-393700" algn="l">
              <a:lnSpc>
                <a:spcPct val="100000"/>
              </a:lnSpc>
              <a:spcBef>
                <a:spcPts val="340"/>
              </a:spcBef>
              <a:spcAft>
                <a:spcPts val="0"/>
              </a:spcAft>
              <a:buClr>
                <a:schemeClr val="dk2"/>
              </a:buClr>
              <a:buSzPts val="2600"/>
              <a:buFont typeface="Calibri"/>
              <a:buAutoNum type="romanLcPeriod"/>
              <a:defRPr/>
            </a:lvl3pPr>
            <a:lvl4pPr marL="1828800" lvl="3" indent="-393700" algn="l">
              <a:lnSpc>
                <a:spcPct val="100000"/>
              </a:lnSpc>
              <a:spcBef>
                <a:spcPts val="300"/>
              </a:spcBef>
              <a:spcAft>
                <a:spcPts val="0"/>
              </a:spcAft>
              <a:buClr>
                <a:schemeClr val="accent2"/>
              </a:buClr>
              <a:buSzPts val="2600"/>
              <a:buFont typeface="Arial"/>
              <a:buChar char="•"/>
              <a:defRPr/>
            </a:lvl4pPr>
            <a:lvl5pPr marL="2286000" lvl="4" indent="-360680" algn="l">
              <a:lnSpc>
                <a:spcPct val="100000"/>
              </a:lnSpc>
              <a:spcBef>
                <a:spcPts val="270"/>
              </a:spcBef>
              <a:spcAft>
                <a:spcPts val="0"/>
              </a:spcAft>
              <a:buClr>
                <a:schemeClr val="dk2"/>
              </a:buClr>
              <a:buSzPts val="2080"/>
              <a:buFont typeface="Courier New"/>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Quote">
  <p:cSld name="1_Quote">
    <p:bg>
      <p:bgPr>
        <a:solidFill>
          <a:srgbClr val="FFFFFF"/>
        </a:solidFill>
        <a:effectLst/>
      </p:bgPr>
    </p:bg>
    <p:spTree>
      <p:nvGrpSpPr>
        <p:cNvPr id="1" name="Shape 16"/>
        <p:cNvGrpSpPr/>
        <p:nvPr/>
      </p:nvGrpSpPr>
      <p:grpSpPr>
        <a:xfrm>
          <a:off x="0" y="0"/>
          <a:ext cx="0" cy="0"/>
          <a:chOff x="0" y="0"/>
          <a:chExt cx="0" cy="0"/>
        </a:xfrm>
      </p:grpSpPr>
      <p:sp>
        <p:nvSpPr>
          <p:cNvPr id="17" name="Google Shape;17;g3ba115ebc16_0_57"/>
          <p:cNvSpPr txBox="1">
            <a:spLocks noGrp="1"/>
          </p:cNvSpPr>
          <p:nvPr>
            <p:ph type="title"/>
          </p:nvPr>
        </p:nvSpPr>
        <p:spPr>
          <a:xfrm>
            <a:off x="623888" y="559689"/>
            <a:ext cx="78867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g3ba115ebc16_0_57"/>
          <p:cNvSpPr txBox="1">
            <a:spLocks noGrp="1"/>
          </p:cNvSpPr>
          <p:nvPr>
            <p:ph type="body" idx="1"/>
          </p:nvPr>
        </p:nvSpPr>
        <p:spPr>
          <a:xfrm>
            <a:off x="623888" y="2718689"/>
            <a:ext cx="7886700" cy="1125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400"/>
              </a:spcBef>
              <a:spcAft>
                <a:spcPts val="0"/>
              </a:spcAft>
              <a:buSzPts val="2000"/>
              <a:buNone/>
              <a:defRPr sz="2000">
                <a:solidFill>
                  <a:srgbClr val="757575"/>
                </a:solidFill>
              </a:defRPr>
            </a:lvl2pPr>
            <a:lvl3pPr marL="1371600" lvl="2" indent="-228600" algn="l">
              <a:lnSpc>
                <a:spcPct val="100000"/>
              </a:lnSpc>
              <a:spcBef>
                <a:spcPts val="340"/>
              </a:spcBef>
              <a:spcAft>
                <a:spcPts val="0"/>
              </a:spcAft>
              <a:buSzPts val="1800"/>
              <a:buNone/>
              <a:defRPr sz="1800">
                <a:solidFill>
                  <a:srgbClr val="757575"/>
                </a:solidFill>
              </a:defRPr>
            </a:lvl3pPr>
            <a:lvl4pPr marL="1828800" lvl="3" indent="-228600" algn="l">
              <a:lnSpc>
                <a:spcPct val="90000"/>
              </a:lnSpc>
              <a:spcBef>
                <a:spcPts val="300"/>
              </a:spcBef>
              <a:spcAft>
                <a:spcPts val="0"/>
              </a:spcAft>
              <a:buSzPts val="1600"/>
              <a:buNone/>
              <a:defRPr sz="1600">
                <a:solidFill>
                  <a:srgbClr val="757575"/>
                </a:solidFill>
              </a:defRPr>
            </a:lvl4pPr>
            <a:lvl5pPr marL="2286000" lvl="4" indent="-228600" algn="l">
              <a:lnSpc>
                <a:spcPct val="90000"/>
              </a:lnSpc>
              <a:spcBef>
                <a:spcPts val="270"/>
              </a:spcBef>
              <a:spcAft>
                <a:spcPts val="0"/>
              </a:spcAft>
              <a:buSzPts val="128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ntent - 1 Column" type="obj">
  <p:cSld name="OBJECT">
    <p:spTree>
      <p:nvGrpSpPr>
        <p:cNvPr id="1" name="Shape 19"/>
        <p:cNvGrpSpPr/>
        <p:nvPr/>
      </p:nvGrpSpPr>
      <p:grpSpPr>
        <a:xfrm>
          <a:off x="0" y="0"/>
          <a:ext cx="0" cy="0"/>
          <a:chOff x="0" y="0"/>
          <a:chExt cx="0" cy="0"/>
        </a:xfrm>
      </p:grpSpPr>
      <p:pic>
        <p:nvPicPr>
          <p:cNvPr id="20" name="Google Shape;20;g3ba115ebc16_0_50"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1" name="Google Shape;21;g3ba115ebc16_0_50"/>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g3ba115ebc16_0_50"/>
          <p:cNvSpPr txBox="1">
            <a:spLocks noGrp="1"/>
          </p:cNvSpPr>
          <p:nvPr>
            <p:ph type="body" idx="1"/>
          </p:nvPr>
        </p:nvSpPr>
        <p:spPr>
          <a:xfrm>
            <a:off x="628650" y="1370013"/>
            <a:ext cx="7886700" cy="32622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dk2"/>
              </a:buClr>
              <a:buSzPts val="2600"/>
              <a:buChar char="●"/>
              <a:defRPr/>
            </a:lvl1pPr>
            <a:lvl2pPr marL="914400" lvl="1" indent="-393700" algn="l">
              <a:lnSpc>
                <a:spcPct val="100000"/>
              </a:lnSpc>
              <a:spcBef>
                <a:spcPts val="400"/>
              </a:spcBef>
              <a:spcAft>
                <a:spcPts val="0"/>
              </a:spcAft>
              <a:buClr>
                <a:schemeClr val="accent2"/>
              </a:buClr>
              <a:buSzPts val="2600"/>
              <a:buChar char="o"/>
              <a:defRPr/>
            </a:lvl2pPr>
            <a:lvl3pPr marL="1371600" lvl="2" indent="-393700" algn="l">
              <a:lnSpc>
                <a:spcPct val="100000"/>
              </a:lnSpc>
              <a:spcBef>
                <a:spcPts val="340"/>
              </a:spcBef>
              <a:spcAft>
                <a:spcPts val="0"/>
              </a:spcAft>
              <a:buClr>
                <a:schemeClr val="dk2"/>
              </a:buClr>
              <a:buSzPts val="2600"/>
              <a:buChar char="▪"/>
              <a:defRPr/>
            </a:lvl3pPr>
            <a:lvl4pPr marL="1828800" lvl="3" indent="-393700" algn="l">
              <a:lnSpc>
                <a:spcPct val="90000"/>
              </a:lnSpc>
              <a:spcBef>
                <a:spcPts val="300"/>
              </a:spcBef>
              <a:spcAft>
                <a:spcPts val="0"/>
              </a:spcAft>
              <a:buClr>
                <a:schemeClr val="accent2"/>
              </a:buClr>
              <a:buSzPts val="2600"/>
              <a:buChar char="•"/>
              <a:defRPr/>
            </a:lvl4pPr>
            <a:lvl5pPr marL="2286000" lvl="4" indent="-360680" algn="l">
              <a:lnSpc>
                <a:spcPct val="90000"/>
              </a:lnSpc>
              <a:spcBef>
                <a:spcPts val="270"/>
              </a:spcBef>
              <a:spcAft>
                <a:spcPts val="0"/>
              </a:spcAft>
              <a:buClr>
                <a:schemeClr val="dk2"/>
              </a:buClr>
              <a:buSzPts val="2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Objective(s)">
  <p:cSld name="1_Objective(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3ba115ebc16_0_37"/>
          <p:cNvSpPr txBox="1">
            <a:spLocks noGrp="1"/>
          </p:cNvSpPr>
          <p:nvPr>
            <p:ph type="title"/>
          </p:nvPr>
        </p:nvSpPr>
        <p:spPr>
          <a:xfrm>
            <a:off x="623888" y="559689"/>
            <a:ext cx="78867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g3ba115ebc16_0_37"/>
          <p:cNvSpPr txBox="1">
            <a:spLocks noGrp="1"/>
          </p:cNvSpPr>
          <p:nvPr>
            <p:ph type="body" idx="1"/>
          </p:nvPr>
        </p:nvSpPr>
        <p:spPr>
          <a:xfrm>
            <a:off x="623888" y="2807732"/>
            <a:ext cx="7885200" cy="13971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lt1"/>
              </a:buClr>
              <a:buSzPts val="2600"/>
              <a:buChar char="●"/>
              <a:defRPr>
                <a:solidFill>
                  <a:schemeClr val="lt1"/>
                </a:solidFill>
              </a:defRPr>
            </a:lvl1pPr>
            <a:lvl2pPr marL="914400" lvl="1" indent="-393700" algn="l">
              <a:lnSpc>
                <a:spcPct val="100000"/>
              </a:lnSpc>
              <a:spcBef>
                <a:spcPts val="400"/>
              </a:spcBef>
              <a:spcAft>
                <a:spcPts val="0"/>
              </a:spcAft>
              <a:buClr>
                <a:schemeClr val="lt1"/>
              </a:buClr>
              <a:buSzPts val="2600"/>
              <a:buChar char="o"/>
              <a:defRPr>
                <a:solidFill>
                  <a:schemeClr val="lt1"/>
                </a:solidFill>
              </a:defRPr>
            </a:lvl2pPr>
            <a:lvl3pPr marL="1371600" lvl="2" indent="-393700" algn="l">
              <a:lnSpc>
                <a:spcPct val="100000"/>
              </a:lnSpc>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80"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6"/>
        <p:cNvGrpSpPr/>
        <p:nvPr/>
      </p:nvGrpSpPr>
      <p:grpSpPr>
        <a:xfrm>
          <a:off x="0" y="0"/>
          <a:ext cx="0" cy="0"/>
          <a:chOff x="0" y="0"/>
          <a:chExt cx="0" cy="0"/>
        </a:xfrm>
      </p:grpSpPr>
      <p:pic>
        <p:nvPicPr>
          <p:cNvPr id="27" name="Google Shape;27;g3ba115ebc16_0_29" title="k20center-logo-variations_K20 - Bug Color.png"/>
          <p:cNvPicPr preferRelativeResize="0"/>
          <p:nvPr/>
        </p:nvPicPr>
        <p:blipFill rotWithShape="1">
          <a:blip r:embed="rId2">
            <a:alphaModFix/>
          </a:blip>
          <a:srcRect/>
          <a:stretch/>
        </p:blipFill>
        <p:spPr>
          <a:xfrm>
            <a:off x="8428038" y="4451350"/>
            <a:ext cx="511175" cy="509588"/>
          </a:xfrm>
          <a:prstGeom prst="rect">
            <a:avLst/>
          </a:prstGeom>
          <a:noFill/>
          <a:ln>
            <a:noFill/>
          </a:ln>
        </p:spPr>
      </p:pic>
      <p:sp>
        <p:nvSpPr>
          <p:cNvPr id="28" name="Google Shape;28;g3ba115ebc16_0_2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50000"/>
              </a:lnSpc>
              <a:spcBef>
                <a:spcPts val="0"/>
              </a:spcBef>
              <a:spcAft>
                <a:spcPts val="0"/>
              </a:spcAft>
              <a:buClr>
                <a:srgbClr val="275781"/>
              </a:buClr>
              <a:buSzPts val="1800"/>
              <a:buFont typeface="Calibri"/>
              <a:buNone/>
              <a:defRPr sz="1800">
                <a:solidFill>
                  <a:schemeClr val="dk2"/>
                </a:solidFill>
                <a:latin typeface="Calibri"/>
                <a:ea typeface="Calibri"/>
                <a:cs typeface="Calibri"/>
                <a:sym typeface="Calibri"/>
              </a:defRPr>
            </a:lvl1pPr>
            <a:lvl2pPr lvl="1"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2pPr>
            <a:lvl3pPr lvl="2"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3pPr>
            <a:lvl4pPr lvl="3"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4pPr>
            <a:lvl5pPr lvl="4"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5pPr>
            <a:lvl6pPr lvl="5"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6pPr>
            <a:lvl7pPr lvl="6"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7pPr>
            <a:lvl8pPr lvl="7"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8pPr>
            <a:lvl9pPr lvl="8" algn="l">
              <a:lnSpc>
                <a:spcPct val="90000"/>
              </a:lnSpc>
              <a:spcBef>
                <a:spcPts val="0"/>
              </a:spcBef>
              <a:spcAft>
                <a:spcPts val="0"/>
              </a:spcAft>
              <a:buClr>
                <a:schemeClr val="dk1"/>
              </a:buClr>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cSld name="Titl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g3ba115ebc16_0_4"/>
          <p:cNvSpPr txBox="1">
            <a:spLocks noGrp="1"/>
          </p:cNvSpPr>
          <p:nvPr>
            <p:ph type="title"/>
          </p:nvPr>
        </p:nvSpPr>
        <p:spPr>
          <a:xfrm>
            <a:off x="3945466" y="559689"/>
            <a:ext cx="45651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g3ba115ebc16_0_4"/>
          <p:cNvSpPr txBox="1">
            <a:spLocks noGrp="1"/>
          </p:cNvSpPr>
          <p:nvPr>
            <p:ph type="body" idx="1"/>
          </p:nvPr>
        </p:nvSpPr>
        <p:spPr>
          <a:xfrm>
            <a:off x="3944799" y="2807732"/>
            <a:ext cx="4564200" cy="1397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20"/>
              </a:spcBef>
              <a:spcAft>
                <a:spcPts val="0"/>
              </a:spcAft>
              <a:buClr>
                <a:schemeClr val="lt1"/>
              </a:buClr>
              <a:buSzPts val="2600"/>
              <a:buNone/>
              <a:defRPr>
                <a:solidFill>
                  <a:schemeClr val="lt1"/>
                </a:solidFill>
              </a:defRPr>
            </a:lvl1pPr>
            <a:lvl2pPr marL="914400" lvl="1" indent="-228600" algn="l">
              <a:lnSpc>
                <a:spcPct val="100000"/>
              </a:lnSpc>
              <a:spcBef>
                <a:spcPts val="400"/>
              </a:spcBef>
              <a:spcAft>
                <a:spcPts val="0"/>
              </a:spcAft>
              <a:buClr>
                <a:schemeClr val="lt1"/>
              </a:buClr>
              <a:buSzPts val="2600"/>
              <a:buNone/>
              <a:defRPr>
                <a:solidFill>
                  <a:schemeClr val="lt1"/>
                </a:solidFill>
              </a:defRPr>
            </a:lvl2pPr>
            <a:lvl3pPr marL="1371600" lvl="2" indent="-228600" algn="l">
              <a:lnSpc>
                <a:spcPct val="100000"/>
              </a:lnSpc>
              <a:spcBef>
                <a:spcPts val="340"/>
              </a:spcBef>
              <a:spcAft>
                <a:spcPts val="0"/>
              </a:spcAft>
              <a:buClr>
                <a:schemeClr val="lt1"/>
              </a:buClr>
              <a:buSzPts val="2600"/>
              <a:buNone/>
              <a:defRPr>
                <a:solidFill>
                  <a:schemeClr val="lt1"/>
                </a:solidFill>
              </a:defRPr>
            </a:lvl3pPr>
            <a:lvl4pPr marL="1828800" lvl="3" indent="-228600" algn="l">
              <a:lnSpc>
                <a:spcPct val="90000"/>
              </a:lnSpc>
              <a:spcBef>
                <a:spcPts val="300"/>
              </a:spcBef>
              <a:spcAft>
                <a:spcPts val="0"/>
              </a:spcAft>
              <a:buClr>
                <a:schemeClr val="lt1"/>
              </a:buClr>
              <a:buSzPts val="2600"/>
              <a:buNone/>
              <a:defRPr>
                <a:solidFill>
                  <a:schemeClr val="lt1"/>
                </a:solidFill>
              </a:defRPr>
            </a:lvl4pPr>
            <a:lvl5pPr marL="2286000" lvl="4" indent="-228600" algn="l">
              <a:lnSpc>
                <a:spcPct val="90000"/>
              </a:lnSpc>
              <a:spcBef>
                <a:spcPts val="270"/>
              </a:spcBef>
              <a:spcAft>
                <a:spcPts val="0"/>
              </a:spcAft>
              <a:buClr>
                <a:schemeClr val="lt1"/>
              </a:buClr>
              <a:buSzPts val="208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jective(s)">
  <p:cSld name="Objective(s)">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g3ba115ebc16_0_7"/>
          <p:cNvSpPr txBox="1">
            <a:spLocks noGrp="1"/>
          </p:cNvSpPr>
          <p:nvPr>
            <p:ph type="title"/>
          </p:nvPr>
        </p:nvSpPr>
        <p:spPr>
          <a:xfrm>
            <a:off x="623888" y="559689"/>
            <a:ext cx="7886700" cy="2139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50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g3ba115ebc16_0_7"/>
          <p:cNvSpPr txBox="1">
            <a:spLocks noGrp="1"/>
          </p:cNvSpPr>
          <p:nvPr>
            <p:ph type="body" idx="1"/>
          </p:nvPr>
        </p:nvSpPr>
        <p:spPr>
          <a:xfrm>
            <a:off x="623888" y="2807732"/>
            <a:ext cx="7885200" cy="13971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lt1"/>
              </a:buClr>
              <a:buSzPts val="2600"/>
              <a:buChar char="●"/>
              <a:defRPr>
                <a:solidFill>
                  <a:schemeClr val="lt1"/>
                </a:solidFill>
              </a:defRPr>
            </a:lvl1pPr>
            <a:lvl2pPr marL="914400" lvl="1" indent="-393700" algn="l">
              <a:lnSpc>
                <a:spcPct val="100000"/>
              </a:lnSpc>
              <a:spcBef>
                <a:spcPts val="400"/>
              </a:spcBef>
              <a:spcAft>
                <a:spcPts val="0"/>
              </a:spcAft>
              <a:buClr>
                <a:schemeClr val="lt1"/>
              </a:buClr>
              <a:buSzPts val="2600"/>
              <a:buChar char="o"/>
              <a:defRPr>
                <a:solidFill>
                  <a:schemeClr val="lt1"/>
                </a:solidFill>
              </a:defRPr>
            </a:lvl2pPr>
            <a:lvl3pPr marL="1371600" lvl="2" indent="-393700" algn="l">
              <a:lnSpc>
                <a:spcPct val="100000"/>
              </a:lnSpc>
              <a:spcBef>
                <a:spcPts val="340"/>
              </a:spcBef>
              <a:spcAft>
                <a:spcPts val="0"/>
              </a:spcAft>
              <a:buClr>
                <a:schemeClr val="lt1"/>
              </a:buClr>
              <a:buSzPts val="2600"/>
              <a:buChar char="▪"/>
              <a:defRPr>
                <a:solidFill>
                  <a:schemeClr val="lt1"/>
                </a:solidFill>
              </a:defRPr>
            </a:lvl3pPr>
            <a:lvl4pPr marL="1828800" lvl="3" indent="-393700" algn="l">
              <a:lnSpc>
                <a:spcPct val="90000"/>
              </a:lnSpc>
              <a:spcBef>
                <a:spcPts val="300"/>
              </a:spcBef>
              <a:spcAft>
                <a:spcPts val="0"/>
              </a:spcAft>
              <a:buClr>
                <a:schemeClr val="lt1"/>
              </a:buClr>
              <a:buSzPts val="2600"/>
              <a:buChar char="•"/>
              <a:defRPr>
                <a:solidFill>
                  <a:schemeClr val="lt1"/>
                </a:solidFill>
              </a:defRPr>
            </a:lvl4pPr>
            <a:lvl5pPr marL="2286000" lvl="4" indent="-360680" algn="l">
              <a:lnSpc>
                <a:spcPct val="90000"/>
              </a:lnSpc>
              <a:spcBef>
                <a:spcPts val="270"/>
              </a:spcBef>
              <a:spcAft>
                <a:spcPts val="0"/>
              </a:spcAft>
              <a:buClr>
                <a:schemeClr val="lt1"/>
              </a:buClr>
              <a:buSzPts val="2080"/>
              <a:buChar char="o"/>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3ba115ebc16_0_0"/>
          <p:cNvSpPr txBox="1">
            <a:spLocks noGrp="1"/>
          </p:cNvSpPr>
          <p:nvPr>
            <p:ph type="title"/>
          </p:nvPr>
        </p:nvSpPr>
        <p:spPr>
          <a:xfrm>
            <a:off x="628650" y="274638"/>
            <a:ext cx="7886700" cy="993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7" name="Google Shape;7;g3ba115ebc16_0_0"/>
          <p:cNvSpPr txBox="1">
            <a:spLocks noGrp="1"/>
          </p:cNvSpPr>
          <p:nvPr>
            <p:ph type="body" idx="1"/>
          </p:nvPr>
        </p:nvSpPr>
        <p:spPr>
          <a:xfrm>
            <a:off x="628650" y="1370013"/>
            <a:ext cx="7886700" cy="32622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dk2"/>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00000"/>
              </a:lnSpc>
              <a:spcBef>
                <a:spcPts val="40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00000"/>
              </a:lnSpc>
              <a:spcBef>
                <a:spcPts val="340"/>
              </a:spcBef>
              <a:spcAft>
                <a:spcPts val="0"/>
              </a:spcAft>
              <a:buClr>
                <a:schemeClr val="dk2"/>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90000"/>
              </a:lnSpc>
              <a:spcBef>
                <a:spcPts val="300"/>
              </a:spcBef>
              <a:spcAft>
                <a:spcPts val="0"/>
              </a:spcAft>
              <a:buClr>
                <a:schemeClr val="accent2"/>
              </a:buClr>
              <a:buSzPts val="2600"/>
              <a:buFont typeface="Arial"/>
              <a:buChar char="•"/>
              <a:defRPr sz="2600" b="0" i="0" u="none" strike="noStrike" cap="none">
                <a:solidFill>
                  <a:schemeClr val="dk1"/>
                </a:solidFill>
                <a:latin typeface="Calibri"/>
                <a:ea typeface="Calibri"/>
                <a:cs typeface="Calibri"/>
                <a:sym typeface="Calibri"/>
              </a:defRPr>
            </a:lvl4pPr>
            <a:lvl5pPr marL="2286000" marR="0" lvl="4" indent="-360680" algn="l" rtl="0">
              <a:lnSpc>
                <a:spcPct val="90000"/>
              </a:lnSpc>
              <a:spcBef>
                <a:spcPts val="270"/>
              </a:spcBef>
              <a:spcAft>
                <a:spcPts val="0"/>
              </a:spcAft>
              <a:buClr>
                <a:schemeClr val="dk2"/>
              </a:buClr>
              <a:buSzPts val="2080"/>
              <a:buFont typeface="Courier New"/>
              <a:buChar char="o"/>
              <a:defRPr sz="2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bjcwzinQlEE"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youtube.com/watch?v=6ilD555O_RE" TargetMode="Externa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youtube.com/watch?v=6ilD555O_RE"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Y5J_T7HCWB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89fa346587_1_40"/>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Two-Year Community/Junior Colleges </a:t>
            </a:r>
            <a:endParaRPr/>
          </a:p>
        </p:txBody>
      </p:sp>
      <p:sp>
        <p:nvSpPr>
          <p:cNvPr id="175" name="Google Shape;175;g389fa346587_1_40"/>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20"/>
              </a:spcBef>
              <a:spcAft>
                <a:spcPts val="0"/>
              </a:spcAft>
              <a:buSzPts val="1800"/>
              <a:buChar char="●"/>
            </a:pPr>
            <a:r>
              <a:rPr lang="en-US" sz="1800"/>
              <a:t>Colleges that offer general courses and two-year degree programs such as nursing and cybersecurity.</a:t>
            </a:r>
            <a:endParaRPr sz="1800"/>
          </a:p>
          <a:p>
            <a:pPr marL="457200" lvl="0" indent="-342900" algn="l" rtl="0">
              <a:lnSpc>
                <a:spcPct val="100000"/>
              </a:lnSpc>
              <a:spcBef>
                <a:spcPts val="0"/>
              </a:spcBef>
              <a:spcAft>
                <a:spcPts val="0"/>
              </a:spcAft>
              <a:buSzPts val="1800"/>
              <a:buChar char="●"/>
            </a:pPr>
            <a:r>
              <a:rPr lang="en-US" sz="1800"/>
              <a:t>Some two-year colleges offer dorms on campus, but many students live at home.</a:t>
            </a:r>
            <a:endParaRPr sz="1800"/>
          </a:p>
          <a:p>
            <a:pPr marL="457200" lvl="0" indent="-342900" algn="l" rtl="0">
              <a:lnSpc>
                <a:spcPct val="100000"/>
              </a:lnSpc>
              <a:spcBef>
                <a:spcPts val="0"/>
              </a:spcBef>
              <a:spcAft>
                <a:spcPts val="0"/>
              </a:spcAft>
              <a:buSzPts val="1800"/>
              <a:buChar char="●"/>
            </a:pPr>
            <a:r>
              <a:rPr lang="en-US" sz="1800"/>
              <a:t>Admission requirements allow almost any student to be admitted.</a:t>
            </a:r>
            <a:endParaRPr sz="1800"/>
          </a:p>
        </p:txBody>
      </p:sp>
      <p:sp>
        <p:nvSpPr>
          <p:cNvPr id="176" name="Google Shape;176;g389fa346587_1_40"/>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20"/>
              </a:spcBef>
              <a:spcAft>
                <a:spcPts val="0"/>
              </a:spcAft>
              <a:buSzPts val="1800"/>
              <a:buChar char="●"/>
            </a:pPr>
            <a:r>
              <a:rPr lang="en-US" sz="1800"/>
              <a:t>Universidades que ofrecen cursos generales y programas de dos años, como enfermería y ciberseguridad.</a:t>
            </a:r>
            <a:endParaRPr sz="1800"/>
          </a:p>
          <a:p>
            <a:pPr marL="457200" lvl="0" indent="-342900" algn="l" rtl="0">
              <a:lnSpc>
                <a:spcPct val="100000"/>
              </a:lnSpc>
              <a:spcBef>
                <a:spcPts val="0"/>
              </a:spcBef>
              <a:spcAft>
                <a:spcPts val="0"/>
              </a:spcAft>
              <a:buSzPts val="1800"/>
              <a:buChar char="●"/>
            </a:pPr>
            <a:r>
              <a:rPr lang="en-US" sz="1800"/>
              <a:t>Algunas universidades de dos años ofrecen residencias en el campus, pero muchos estudiantes viven en casa.</a:t>
            </a:r>
            <a:endParaRPr sz="1800"/>
          </a:p>
          <a:p>
            <a:pPr marL="457200" lvl="0" indent="-342900" algn="l" rtl="0">
              <a:lnSpc>
                <a:spcPct val="100000"/>
              </a:lnSpc>
              <a:spcBef>
                <a:spcPts val="0"/>
              </a:spcBef>
              <a:spcAft>
                <a:spcPts val="0"/>
              </a:spcAft>
              <a:buSzPts val="1800"/>
              <a:buChar char="●"/>
            </a:pPr>
            <a:r>
              <a:rPr lang="en-US" sz="1800"/>
              <a:t>Los requisitos de admisión permiten que casi cualquier estudiante sea admitido.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8c907f310c_0_5"/>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Four-Year Colleges/Universities</a:t>
            </a:r>
            <a:endParaRPr/>
          </a:p>
        </p:txBody>
      </p:sp>
      <p:sp>
        <p:nvSpPr>
          <p:cNvPr id="182" name="Google Shape;182;g38c907f310c_0_5"/>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520"/>
              </a:spcBef>
              <a:spcAft>
                <a:spcPts val="0"/>
              </a:spcAft>
              <a:buSzPts val="1600"/>
              <a:buChar char="●"/>
            </a:pPr>
            <a:r>
              <a:rPr lang="en-US" sz="1600"/>
              <a:t>Four‑year colleges offer a wide range of general education courses and bachelor’s degree programs in a variety of fields.</a:t>
            </a:r>
            <a:endParaRPr sz="1600"/>
          </a:p>
          <a:p>
            <a:pPr marL="457200" lvl="0" indent="-330200" algn="l" rtl="0">
              <a:lnSpc>
                <a:spcPct val="100000"/>
              </a:lnSpc>
              <a:spcBef>
                <a:spcPts val="0"/>
              </a:spcBef>
              <a:spcAft>
                <a:spcPts val="0"/>
              </a:spcAft>
              <a:buSzPts val="1600"/>
              <a:buChar char="●"/>
            </a:pPr>
            <a:r>
              <a:rPr lang="en-US" sz="1600"/>
              <a:t>Most four‑year colleges provide on‑campus housing, and many students choose to live in dorms for part of their college experience.</a:t>
            </a:r>
            <a:endParaRPr sz="1600"/>
          </a:p>
          <a:p>
            <a:pPr marL="457200" lvl="0" indent="-330200" algn="l" rtl="0">
              <a:lnSpc>
                <a:spcPct val="100000"/>
              </a:lnSpc>
              <a:spcBef>
                <a:spcPts val="0"/>
              </a:spcBef>
              <a:spcAft>
                <a:spcPts val="0"/>
              </a:spcAft>
              <a:buSzPts val="1600"/>
              <a:buChar char="●"/>
            </a:pPr>
            <a:r>
              <a:rPr lang="en-US" sz="1600"/>
              <a:t>Admission requirements are typically more selective, and students are evaluated based on factors such as GPA, test scores, and extracurricular involvement.</a:t>
            </a:r>
            <a:endParaRPr sz="1600"/>
          </a:p>
          <a:p>
            <a:pPr marL="0" lvl="0" indent="0" algn="l" rtl="0">
              <a:lnSpc>
                <a:spcPct val="100000"/>
              </a:lnSpc>
              <a:spcBef>
                <a:spcPts val="1200"/>
              </a:spcBef>
              <a:spcAft>
                <a:spcPts val="1200"/>
              </a:spcAft>
              <a:buSzPts val="2600"/>
              <a:buNone/>
            </a:pPr>
            <a:endParaRPr sz="1500"/>
          </a:p>
        </p:txBody>
      </p:sp>
      <p:sp>
        <p:nvSpPr>
          <p:cNvPr id="183" name="Google Shape;183;g38c907f310c_0_5"/>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520"/>
              </a:spcBef>
              <a:spcAft>
                <a:spcPts val="0"/>
              </a:spcAft>
              <a:buSzPts val="1600"/>
              <a:buChar char="●"/>
            </a:pPr>
            <a:r>
              <a:rPr lang="en-US" sz="1600"/>
              <a:t>Ofrecen una variedad de cursos de educación general y programas de licenciatura en diversos campos.</a:t>
            </a:r>
            <a:endParaRPr sz="1600"/>
          </a:p>
          <a:p>
            <a:pPr marL="457200" lvl="0" indent="-330200" algn="l" rtl="0">
              <a:lnSpc>
                <a:spcPct val="100000"/>
              </a:lnSpc>
              <a:spcBef>
                <a:spcPts val="0"/>
              </a:spcBef>
              <a:spcAft>
                <a:spcPts val="0"/>
              </a:spcAft>
              <a:buSzPts val="1600"/>
              <a:buChar char="●"/>
            </a:pPr>
            <a:r>
              <a:rPr lang="en-US" sz="1600"/>
              <a:t>La mayoría ofrecen alojamiento en el campus y muchos estudiantes optan por vivir en residencias universitarias durante parte de su experiencia universitaria.</a:t>
            </a:r>
            <a:endParaRPr sz="1600"/>
          </a:p>
          <a:p>
            <a:pPr marL="457200" lvl="0" indent="-330200" algn="l" rtl="0">
              <a:lnSpc>
                <a:spcPct val="100000"/>
              </a:lnSpc>
              <a:spcBef>
                <a:spcPts val="0"/>
              </a:spcBef>
              <a:spcAft>
                <a:spcPts val="0"/>
              </a:spcAft>
              <a:buSzPts val="1600"/>
              <a:buChar char="●"/>
            </a:pPr>
            <a:r>
              <a:rPr lang="en-US" sz="1600"/>
              <a:t>Los requisitos de admisión suelen ser más selectivos y estudiantes son evaluados usando factores como calificaciones, resultados de pruebas y actividades extracurriculares.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8c907f310c_0_15"/>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ts val="4000"/>
              <a:buNone/>
            </a:pPr>
            <a:r>
              <a:rPr lang="en-US"/>
              <a:t>Differences Between Public and Private </a:t>
            </a:r>
            <a:endParaRPr/>
          </a:p>
        </p:txBody>
      </p:sp>
      <p:sp>
        <p:nvSpPr>
          <p:cNvPr id="189" name="Google Shape;189;g38c907f310c_0_15"/>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20"/>
              </a:spcBef>
              <a:spcAft>
                <a:spcPts val="0"/>
              </a:spcAft>
              <a:buSzPts val="1800"/>
              <a:buChar char="●"/>
            </a:pPr>
            <a:r>
              <a:rPr lang="en-US" sz="1800"/>
              <a:t>Public universities receive funding from the government which lowers the cost of attendance. </a:t>
            </a:r>
            <a:endParaRPr sz="1800"/>
          </a:p>
          <a:p>
            <a:pPr marL="457200" lvl="0" indent="-342900" algn="l" rtl="0">
              <a:lnSpc>
                <a:spcPct val="100000"/>
              </a:lnSpc>
              <a:spcBef>
                <a:spcPts val="0"/>
              </a:spcBef>
              <a:spcAft>
                <a:spcPts val="0"/>
              </a:spcAft>
              <a:buSzPts val="1800"/>
              <a:buChar char="●"/>
            </a:pPr>
            <a:r>
              <a:rPr lang="en-US" sz="1800"/>
              <a:t>Private universities do not receive government funding and typically cost more to attend. </a:t>
            </a:r>
            <a:endParaRPr sz="1800"/>
          </a:p>
          <a:p>
            <a:pPr marL="914400" lvl="1" indent="-342900" algn="l" rtl="0">
              <a:lnSpc>
                <a:spcPct val="100000"/>
              </a:lnSpc>
              <a:spcBef>
                <a:spcPts val="0"/>
              </a:spcBef>
              <a:spcAft>
                <a:spcPts val="0"/>
              </a:spcAft>
              <a:buSzPts val="1800"/>
              <a:buChar char="o"/>
            </a:pPr>
            <a:r>
              <a:rPr lang="en-US" sz="1800"/>
              <a:t>These schools also often have a religious affiliation. </a:t>
            </a:r>
            <a:endParaRPr sz="1800"/>
          </a:p>
          <a:p>
            <a:pPr marL="0" lvl="0" indent="0" algn="l" rtl="0">
              <a:lnSpc>
                <a:spcPct val="100000"/>
              </a:lnSpc>
              <a:spcBef>
                <a:spcPts val="1200"/>
              </a:spcBef>
              <a:spcAft>
                <a:spcPts val="1200"/>
              </a:spcAft>
              <a:buSzPts val="2600"/>
              <a:buNone/>
            </a:pPr>
            <a:endParaRPr/>
          </a:p>
        </p:txBody>
      </p:sp>
      <p:sp>
        <p:nvSpPr>
          <p:cNvPr id="190" name="Google Shape;190;g38c907f310c_0_15"/>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20"/>
              </a:spcBef>
              <a:spcAft>
                <a:spcPts val="0"/>
              </a:spcAft>
              <a:buSzPts val="1800"/>
              <a:buChar char="●"/>
            </a:pPr>
            <a:r>
              <a:rPr lang="en-US" sz="1800"/>
              <a:t>Las universidades públicas reciben financiación del gobierno, lo que reduce la matrícula.</a:t>
            </a:r>
            <a:endParaRPr sz="1800"/>
          </a:p>
          <a:p>
            <a:pPr marL="457200" lvl="0" indent="-342900" algn="l" rtl="0">
              <a:lnSpc>
                <a:spcPct val="100000"/>
              </a:lnSpc>
              <a:spcBef>
                <a:spcPts val="0"/>
              </a:spcBef>
              <a:spcAft>
                <a:spcPts val="0"/>
              </a:spcAft>
              <a:buSzPts val="1800"/>
              <a:buChar char="●"/>
            </a:pPr>
            <a:r>
              <a:rPr lang="en-US" sz="1800"/>
              <a:t>Las universidades privadas no reciben financiación del gobierno y suelen costar más.</a:t>
            </a:r>
            <a:endParaRPr sz="1800"/>
          </a:p>
          <a:p>
            <a:pPr marL="914400" lvl="1" indent="-342900" algn="l" rtl="0">
              <a:lnSpc>
                <a:spcPct val="100000"/>
              </a:lnSpc>
              <a:spcBef>
                <a:spcPts val="0"/>
              </a:spcBef>
              <a:spcAft>
                <a:spcPts val="0"/>
              </a:spcAft>
              <a:buSzPts val="1800"/>
              <a:buChar char="○"/>
            </a:pPr>
            <a:r>
              <a:rPr lang="en-US" sz="1800"/>
              <a:t>Estas escuelas también suelen tener afiliación religiosa.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8c907f310c_0_20"/>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In-State vs. Out-of-State</a:t>
            </a:r>
            <a:endParaRPr/>
          </a:p>
        </p:txBody>
      </p:sp>
      <p:sp>
        <p:nvSpPr>
          <p:cNvPr id="196" name="Google Shape;196;g38c907f310c_0_20"/>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520"/>
              </a:spcBef>
              <a:spcAft>
                <a:spcPts val="0"/>
              </a:spcAft>
              <a:buSzPts val="1800"/>
              <a:buChar char="●"/>
            </a:pPr>
            <a:r>
              <a:rPr lang="en-US" sz="1800"/>
              <a:t>“In-State” means you attend college in the state you reside in.</a:t>
            </a:r>
            <a:endParaRPr sz="1800"/>
          </a:p>
          <a:p>
            <a:pPr marL="457200" lvl="0" indent="-342900" algn="l" rtl="0">
              <a:lnSpc>
                <a:spcPct val="100000"/>
              </a:lnSpc>
              <a:spcBef>
                <a:spcPts val="0"/>
              </a:spcBef>
              <a:spcAft>
                <a:spcPts val="0"/>
              </a:spcAft>
              <a:buSzPts val="1800"/>
              <a:buChar char="●"/>
            </a:pPr>
            <a:r>
              <a:rPr lang="en-US" sz="1800"/>
              <a:t>“Out-of-State” means you attend a college in a different state than the one you live in. </a:t>
            </a:r>
            <a:endParaRPr sz="1800"/>
          </a:p>
          <a:p>
            <a:pPr marL="457200" lvl="0" indent="-342900" algn="l" rtl="0">
              <a:lnSpc>
                <a:spcPct val="100000"/>
              </a:lnSpc>
              <a:spcBef>
                <a:spcPts val="0"/>
              </a:spcBef>
              <a:spcAft>
                <a:spcPts val="0"/>
              </a:spcAft>
              <a:buSzPts val="1800"/>
              <a:buChar char="●"/>
            </a:pPr>
            <a:r>
              <a:rPr lang="en-US" sz="1800"/>
              <a:t>The cost to attend an in-state public college is less expensive because out-of-state students pay a higher rate of tuition. </a:t>
            </a:r>
            <a:endParaRPr sz="1800"/>
          </a:p>
          <a:p>
            <a:pPr marL="0" lvl="0" indent="0" algn="l" rtl="0">
              <a:lnSpc>
                <a:spcPct val="100000"/>
              </a:lnSpc>
              <a:spcBef>
                <a:spcPts val="1200"/>
              </a:spcBef>
              <a:spcAft>
                <a:spcPts val="1200"/>
              </a:spcAft>
              <a:buSzPts val="2600"/>
              <a:buNone/>
            </a:pPr>
            <a:endParaRPr sz="2000"/>
          </a:p>
        </p:txBody>
      </p:sp>
      <p:sp>
        <p:nvSpPr>
          <p:cNvPr id="197" name="Google Shape;197;g38c907f310c_0_20"/>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520"/>
              </a:spcBef>
              <a:spcAft>
                <a:spcPts val="0"/>
              </a:spcAft>
              <a:buSzPts val="1800"/>
              <a:buChar char="●"/>
            </a:pPr>
            <a:r>
              <a:rPr lang="en-US" sz="1800"/>
              <a:t>“Dentro del estado” significa que asistes a la universidad en el estado en el que resides.</a:t>
            </a:r>
            <a:endParaRPr sz="1800"/>
          </a:p>
          <a:p>
            <a:pPr marL="457200" lvl="0" indent="-342900" algn="l" rtl="0">
              <a:lnSpc>
                <a:spcPct val="100000"/>
              </a:lnSpc>
              <a:spcBef>
                <a:spcPts val="0"/>
              </a:spcBef>
              <a:spcAft>
                <a:spcPts val="0"/>
              </a:spcAft>
              <a:buSzPts val="1800"/>
              <a:buChar char="●"/>
            </a:pPr>
            <a:r>
              <a:rPr lang="en-US" sz="1800"/>
              <a:t>“Fuera del estado” significa que asistes a una universidad en un estado diferente al que vives. </a:t>
            </a:r>
            <a:endParaRPr sz="1800"/>
          </a:p>
          <a:p>
            <a:pPr marL="457200" lvl="0" indent="-342900" algn="l" rtl="0">
              <a:lnSpc>
                <a:spcPct val="100000"/>
              </a:lnSpc>
              <a:spcBef>
                <a:spcPts val="0"/>
              </a:spcBef>
              <a:spcAft>
                <a:spcPts val="0"/>
              </a:spcAft>
              <a:buSzPts val="1800"/>
              <a:buChar char="●"/>
            </a:pPr>
            <a:r>
              <a:rPr lang="en-US" sz="1800"/>
              <a:t>El costo de asistir a una universidad pública dentro del estado es más económico porque los estudiantes de fuera del estado pagan una matrícula más alta.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8c907f310c_0_40"/>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Next Steps </a:t>
            </a:r>
            <a:endParaRPr/>
          </a:p>
        </p:txBody>
      </p:sp>
      <p:sp>
        <p:nvSpPr>
          <p:cNvPr id="203" name="Google Shape;203;g38c907f310c_0_40"/>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520"/>
              </a:spcBef>
              <a:spcAft>
                <a:spcPts val="0"/>
              </a:spcAft>
              <a:buSzPts val="2400"/>
              <a:buChar char="●"/>
            </a:pPr>
            <a:r>
              <a:rPr lang="en-US" sz="2400"/>
              <a:t>Take time to review the Oklahoma’s Promise application. </a:t>
            </a:r>
            <a:endParaRPr sz="2400"/>
          </a:p>
          <a:p>
            <a:pPr marL="457200" lvl="0" indent="-381000" algn="l" rtl="0">
              <a:lnSpc>
                <a:spcPct val="100000"/>
              </a:lnSpc>
              <a:spcBef>
                <a:spcPts val="0"/>
              </a:spcBef>
              <a:spcAft>
                <a:spcPts val="0"/>
              </a:spcAft>
              <a:buSzPts val="2400"/>
              <a:buChar char="●"/>
            </a:pPr>
            <a:r>
              <a:rPr lang="en-US" sz="2400"/>
              <a:t>With the support provided, begin filling out the application. </a:t>
            </a:r>
            <a:endParaRPr sz="2400"/>
          </a:p>
          <a:p>
            <a:pPr marL="0" lvl="0" indent="0" algn="l" rtl="0">
              <a:lnSpc>
                <a:spcPct val="100000"/>
              </a:lnSpc>
              <a:spcBef>
                <a:spcPts val="1200"/>
              </a:spcBef>
              <a:spcAft>
                <a:spcPts val="1200"/>
              </a:spcAft>
              <a:buSzPts val="2600"/>
              <a:buNone/>
            </a:pPr>
            <a:endParaRPr sz="2400"/>
          </a:p>
        </p:txBody>
      </p:sp>
      <p:sp>
        <p:nvSpPr>
          <p:cNvPr id="204" name="Google Shape;204;g38c907f310c_0_40"/>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520"/>
              </a:spcBef>
              <a:spcAft>
                <a:spcPts val="0"/>
              </a:spcAft>
              <a:buSzPts val="2400"/>
              <a:buChar char="●"/>
            </a:pPr>
            <a:r>
              <a:rPr lang="en-US" sz="2400"/>
              <a:t>Tome tiempo para revisar la solicitud de Oklahoma's Promise.</a:t>
            </a:r>
            <a:endParaRPr sz="2400"/>
          </a:p>
          <a:p>
            <a:pPr marL="457200" lvl="0" indent="-381000" algn="l" rtl="0">
              <a:lnSpc>
                <a:spcPct val="100000"/>
              </a:lnSpc>
              <a:spcBef>
                <a:spcPts val="0"/>
              </a:spcBef>
              <a:spcAft>
                <a:spcPts val="0"/>
              </a:spcAft>
              <a:buSzPts val="2400"/>
              <a:buChar char="●"/>
            </a:pPr>
            <a:r>
              <a:rPr lang="en-US" sz="2400"/>
              <a:t>Con el apoyo disponible, comience a rellenar la solicitud.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g3e2403a0c6e_0_0" title="K20 Center 20 minute timer">
            <a:hlinkClick r:id="rId3"/>
          </p:cNvPr>
          <p:cNvPicPr preferRelativeResize="0"/>
          <p:nvPr/>
        </p:nvPicPr>
        <p:blipFill>
          <a:blip r:embed="rId4">
            <a:alphaModFix/>
          </a:blip>
          <a:stretch>
            <a:fillRect/>
          </a:stretch>
        </p:blipFill>
        <p:spPr>
          <a:xfrm>
            <a:off x="1859275" y="1259225"/>
            <a:ext cx="5425450" cy="3051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e2403a0c6e_0_7"/>
          <p:cNvSpPr txBox="1">
            <a:spLocks noGrp="1"/>
          </p:cNvSpPr>
          <p:nvPr>
            <p:ph type="title"/>
          </p:nvPr>
        </p:nvSpPr>
        <p:spPr>
          <a:xfrm>
            <a:off x="1215190" y="274638"/>
            <a:ext cx="7483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Muddiest Point</a:t>
            </a:r>
            <a:endParaRPr/>
          </a:p>
        </p:txBody>
      </p:sp>
      <p:sp>
        <p:nvSpPr>
          <p:cNvPr id="215" name="Google Shape;215;g3e2403a0c6e_0_7"/>
          <p:cNvSpPr txBox="1">
            <a:spLocks noGrp="1"/>
          </p:cNvSpPr>
          <p:nvPr>
            <p:ph type="body" idx="1"/>
          </p:nvPr>
        </p:nvSpPr>
        <p:spPr>
          <a:xfrm>
            <a:off x="1215189" y="1370013"/>
            <a:ext cx="35949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What was the muddiest (most confusing, least clear) point of today’s session? </a:t>
            </a:r>
            <a:endParaRPr/>
          </a:p>
        </p:txBody>
      </p:sp>
      <p:sp>
        <p:nvSpPr>
          <p:cNvPr id="216" name="Google Shape;216;g3e2403a0c6e_0_7"/>
          <p:cNvSpPr txBox="1">
            <a:spLocks noGrp="1"/>
          </p:cNvSpPr>
          <p:nvPr>
            <p:ph type="body" idx="2"/>
          </p:nvPr>
        </p:nvSpPr>
        <p:spPr>
          <a:xfrm>
            <a:off x="5104029" y="1370013"/>
            <a:ext cx="35949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17" name="Google Shape;217;g3e2403a0c6e_0_7" title="Muddiest Point.png"/>
          <p:cNvPicPr preferRelativeResize="0"/>
          <p:nvPr/>
        </p:nvPicPr>
        <p:blipFill>
          <a:blip r:embed="rId3">
            <a:alphaModFix/>
          </a:blip>
          <a:stretch>
            <a:fillRect/>
          </a:stretch>
        </p:blipFill>
        <p:spPr>
          <a:xfrm>
            <a:off x="7426596" y="135434"/>
            <a:ext cx="1272325" cy="1272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a:extLst>
            <a:ext uri="{FF2B5EF4-FFF2-40B4-BE49-F238E27FC236}">
              <a16:creationId xmlns:a16="http://schemas.microsoft.com/office/drawing/2014/main" id="{238AABF5-7164-7780-50C7-D55CB8C27731}"/>
            </a:ext>
          </a:extLst>
        </p:cNvPr>
        <p:cNvGrpSpPr/>
        <p:nvPr/>
      </p:nvGrpSpPr>
      <p:grpSpPr>
        <a:xfrm>
          <a:off x="0" y="0"/>
          <a:ext cx="0" cy="0"/>
          <a:chOff x="0" y="0"/>
          <a:chExt cx="0" cy="0"/>
        </a:xfrm>
      </p:grpSpPr>
      <p:sp>
        <p:nvSpPr>
          <p:cNvPr id="214" name="Google Shape;214;g3e2403a0c6e_0_7">
            <a:extLst>
              <a:ext uri="{FF2B5EF4-FFF2-40B4-BE49-F238E27FC236}">
                <a16:creationId xmlns:a16="http://schemas.microsoft.com/office/drawing/2014/main" id="{509E1447-366C-BCC3-F0E5-C2C920FBA241}"/>
              </a:ext>
            </a:extLst>
          </p:cNvPr>
          <p:cNvSpPr txBox="1">
            <a:spLocks noGrp="1"/>
          </p:cNvSpPr>
          <p:nvPr>
            <p:ph type="title"/>
          </p:nvPr>
        </p:nvSpPr>
        <p:spPr>
          <a:xfrm>
            <a:off x="1215190" y="274638"/>
            <a:ext cx="7483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Punto Más </a:t>
            </a:r>
            <a:r>
              <a:rPr lang="en-US" dirty="0" err="1"/>
              <a:t>Confuso</a:t>
            </a:r>
            <a:endParaRPr dirty="0"/>
          </a:p>
        </p:txBody>
      </p:sp>
      <p:sp>
        <p:nvSpPr>
          <p:cNvPr id="215" name="Google Shape;215;g3e2403a0c6e_0_7">
            <a:extLst>
              <a:ext uri="{FF2B5EF4-FFF2-40B4-BE49-F238E27FC236}">
                <a16:creationId xmlns:a16="http://schemas.microsoft.com/office/drawing/2014/main" id="{1715F61D-9377-FE2A-E103-5BAF067C99BF}"/>
              </a:ext>
            </a:extLst>
          </p:cNvPr>
          <p:cNvSpPr txBox="1">
            <a:spLocks noGrp="1"/>
          </p:cNvSpPr>
          <p:nvPr>
            <p:ph type="body" idx="1"/>
          </p:nvPr>
        </p:nvSpPr>
        <p:spPr>
          <a:xfrm>
            <a:off x="1215189" y="1370013"/>
            <a:ext cx="3594900" cy="3262200"/>
          </a:xfrm>
          <a:prstGeom prst="rect">
            <a:avLst/>
          </a:prstGeom>
        </p:spPr>
        <p:txBody>
          <a:bodyPr spcFirstLastPara="1" wrap="square" lIns="91425" tIns="45700" rIns="91425" bIns="45700" anchor="t" anchorCtr="0">
            <a:noAutofit/>
          </a:bodyPr>
          <a:lstStyle/>
          <a:p>
            <a:pPr marL="0" lvl="0" indent="0">
              <a:buNone/>
            </a:pPr>
            <a:r>
              <a:rPr lang="en-US" dirty="0"/>
              <a:t>¿</a:t>
            </a:r>
            <a:r>
              <a:rPr lang="en-US" dirty="0" err="1"/>
              <a:t>Cuál</a:t>
            </a:r>
            <a:r>
              <a:rPr lang="en-US" dirty="0"/>
              <a:t> </a:t>
            </a:r>
            <a:r>
              <a:rPr lang="en-US" dirty="0" err="1"/>
              <a:t>fue</a:t>
            </a:r>
            <a:r>
              <a:rPr lang="en-US" dirty="0"/>
              <a:t> </a:t>
            </a:r>
            <a:r>
              <a:rPr lang="en-US" dirty="0" err="1"/>
              <a:t>el</a:t>
            </a:r>
            <a:r>
              <a:rPr lang="en-US" dirty="0"/>
              <a:t> punto </a:t>
            </a:r>
            <a:r>
              <a:rPr lang="en-US" dirty="0" err="1"/>
              <a:t>más</a:t>
            </a:r>
            <a:r>
              <a:rPr lang="en-US" dirty="0"/>
              <a:t> </a:t>
            </a:r>
            <a:r>
              <a:rPr lang="en-US" dirty="0" err="1"/>
              <a:t>confuso</a:t>
            </a:r>
            <a:r>
              <a:rPr lang="en-US" dirty="0"/>
              <a:t> (o </a:t>
            </a:r>
            <a:r>
              <a:rPr lang="en-US" dirty="0" err="1"/>
              <a:t>el</a:t>
            </a:r>
            <a:r>
              <a:rPr lang="en-US" dirty="0"/>
              <a:t> </a:t>
            </a:r>
            <a:r>
              <a:rPr lang="en-US" dirty="0" err="1"/>
              <a:t>menos</a:t>
            </a:r>
            <a:r>
              <a:rPr lang="en-US" dirty="0"/>
              <a:t> claro) de la </a:t>
            </a:r>
            <a:r>
              <a:rPr lang="en-US" dirty="0" err="1"/>
              <a:t>sesión</a:t>
            </a:r>
            <a:r>
              <a:rPr lang="en-US" dirty="0"/>
              <a:t> de hoy?</a:t>
            </a:r>
            <a:endParaRPr dirty="0"/>
          </a:p>
        </p:txBody>
      </p:sp>
      <p:sp>
        <p:nvSpPr>
          <p:cNvPr id="216" name="Google Shape;216;g3e2403a0c6e_0_7">
            <a:extLst>
              <a:ext uri="{FF2B5EF4-FFF2-40B4-BE49-F238E27FC236}">
                <a16:creationId xmlns:a16="http://schemas.microsoft.com/office/drawing/2014/main" id="{C4EFFCED-4459-65F3-71D5-ED08604D6F17}"/>
              </a:ext>
            </a:extLst>
          </p:cNvPr>
          <p:cNvSpPr txBox="1">
            <a:spLocks noGrp="1"/>
          </p:cNvSpPr>
          <p:nvPr>
            <p:ph type="body" idx="2"/>
          </p:nvPr>
        </p:nvSpPr>
        <p:spPr>
          <a:xfrm>
            <a:off x="5104029" y="1370013"/>
            <a:ext cx="3594900" cy="32622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17" name="Google Shape;217;g3e2403a0c6e_0_7" title="Muddiest Point.png">
            <a:extLst>
              <a:ext uri="{FF2B5EF4-FFF2-40B4-BE49-F238E27FC236}">
                <a16:creationId xmlns:a16="http://schemas.microsoft.com/office/drawing/2014/main" id="{C7F750E7-38B1-71C2-F07C-1E7C74CBD983}"/>
              </a:ext>
            </a:extLst>
          </p:cNvPr>
          <p:cNvPicPr preferRelativeResize="0"/>
          <p:nvPr/>
        </p:nvPicPr>
        <p:blipFill>
          <a:blip r:embed="rId3">
            <a:alphaModFix/>
          </a:blip>
          <a:stretch>
            <a:fillRect/>
          </a:stretch>
        </p:blipFill>
        <p:spPr>
          <a:xfrm>
            <a:off x="7426596" y="135434"/>
            <a:ext cx="1272325" cy="1272325"/>
          </a:xfrm>
          <a:prstGeom prst="rect">
            <a:avLst/>
          </a:prstGeom>
          <a:noFill/>
          <a:ln>
            <a:noFill/>
          </a:ln>
        </p:spPr>
      </p:pic>
    </p:spTree>
    <p:extLst>
      <p:ext uri="{BB962C8B-B14F-4D97-AF65-F5344CB8AC3E}">
        <p14:creationId xmlns:p14="http://schemas.microsoft.com/office/powerpoint/2010/main" val="215104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d4d369f9cd_0_0"/>
          <p:cNvSpPr txBox="1">
            <a:spLocks noGrp="1"/>
          </p:cNvSpPr>
          <p:nvPr>
            <p:ph type="title"/>
          </p:nvPr>
        </p:nvSpPr>
        <p:spPr>
          <a:xfrm>
            <a:off x="623138" y="1501789"/>
            <a:ext cx="7886700" cy="21399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000"/>
              <a:buNone/>
            </a:pPr>
            <a:r>
              <a:rPr lang="en-US"/>
              <a:t>Thank You</a:t>
            </a:r>
            <a:endParaRPr/>
          </a:p>
          <a:p>
            <a:pPr marL="0" lvl="0" indent="0" algn="ctr" rtl="0">
              <a:lnSpc>
                <a:spcPct val="100000"/>
              </a:lnSpc>
              <a:spcBef>
                <a:spcPts val="0"/>
              </a:spcBef>
              <a:spcAft>
                <a:spcPts val="0"/>
              </a:spcAft>
              <a:buClr>
                <a:schemeClr val="dk1"/>
              </a:buClr>
              <a:buSzPts val="4000"/>
              <a:buFont typeface="Arial"/>
              <a:buNone/>
            </a:pPr>
            <a:r>
              <a:rPr lang="en-US"/>
              <a:t>Gracias</a:t>
            </a:r>
            <a:endParaRPr/>
          </a:p>
        </p:txBody>
      </p:sp>
      <p:sp>
        <p:nvSpPr>
          <p:cNvPr id="223" name="Google Shape;223;g3d4d369f9cd_0_0"/>
          <p:cNvSpPr txBox="1">
            <a:spLocks noGrp="1"/>
          </p:cNvSpPr>
          <p:nvPr>
            <p:ph type="body" idx="1"/>
          </p:nvPr>
        </p:nvSpPr>
        <p:spPr>
          <a:xfrm>
            <a:off x="623888" y="2807732"/>
            <a:ext cx="7885200" cy="139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SzPts val="2600"/>
              <a:buNone/>
            </a:pPr>
            <a:endParaRPr sz="2400"/>
          </a:p>
          <a:p>
            <a:pPr marL="228600" marR="228600" lvl="0" indent="0" algn="l" rtl="0">
              <a:lnSpc>
                <a:spcPct val="115000"/>
              </a:lnSpc>
              <a:spcBef>
                <a:spcPts val="1200"/>
              </a:spcBef>
              <a:spcAft>
                <a:spcPts val="0"/>
              </a:spcAft>
              <a:buClr>
                <a:schemeClr val="dk1"/>
              </a:buClr>
              <a:buSzPts val="1100"/>
              <a:buFont typeface="Arial"/>
              <a:buNone/>
            </a:pPr>
            <a:endParaRPr sz="1200" b="1">
              <a:solidFill>
                <a:srgbClr val="565973"/>
              </a:solidFill>
              <a:latin typeface="Courier New"/>
              <a:ea typeface="Courier New"/>
              <a:cs typeface="Courier New"/>
              <a:sym typeface="Courier New"/>
            </a:endParaRPr>
          </a:p>
          <a:p>
            <a:pPr marL="0" lvl="0" indent="0" algn="l" rtl="0">
              <a:lnSpc>
                <a:spcPct val="100000"/>
              </a:lnSpc>
              <a:spcBef>
                <a:spcPts val="520"/>
              </a:spcBef>
              <a:spcAft>
                <a:spcPts val="0"/>
              </a:spcAft>
              <a:buSzPts val="2600"/>
              <a:buNone/>
            </a:pPr>
            <a:endParaRPr sz="2400"/>
          </a:p>
          <a:p>
            <a:pPr marL="0" lvl="0" indent="0" algn="l" rtl="0">
              <a:lnSpc>
                <a:spcPct val="100000"/>
              </a:lnSpc>
              <a:spcBef>
                <a:spcPts val="1200"/>
              </a:spcBef>
              <a:spcAft>
                <a:spcPts val="0"/>
              </a:spcAft>
              <a:buSzPts val="2600"/>
              <a:buNone/>
            </a:pPr>
            <a:endParaRPr sz="2400"/>
          </a:p>
          <a:p>
            <a:pPr marL="0" lvl="0" indent="0" algn="l" rtl="0">
              <a:lnSpc>
                <a:spcPct val="100000"/>
              </a:lnSpc>
              <a:spcBef>
                <a:spcPts val="1200"/>
              </a:spcBef>
              <a:spcAft>
                <a:spcPts val="0"/>
              </a:spcAft>
              <a:buSzPts val="2600"/>
              <a:buNone/>
            </a:pPr>
            <a:endParaRPr sz="2400"/>
          </a:p>
          <a:p>
            <a:pPr marL="0" lvl="0" indent="0" algn="l" rtl="0">
              <a:lnSpc>
                <a:spcPct val="100000"/>
              </a:lnSpc>
              <a:spcBef>
                <a:spcPts val="1200"/>
              </a:spcBef>
              <a:spcAft>
                <a:spcPts val="1200"/>
              </a:spcAft>
              <a:buSzPts val="2600"/>
              <a:buNone/>
            </a:pP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What’s the Price? </a:t>
            </a:r>
            <a:endParaRPr/>
          </a:p>
        </p:txBody>
      </p:sp>
      <p:sp>
        <p:nvSpPr>
          <p:cNvPr id="101" name="Google Shape;101;p14"/>
          <p:cNvSpPr txBox="1">
            <a:spLocks noGrp="1"/>
          </p:cNvSpPr>
          <p:nvPr>
            <p:ph type="body" idx="1"/>
          </p:nvPr>
        </p:nvSpPr>
        <p:spPr>
          <a:xfrm>
            <a:off x="1202825" y="1395075"/>
            <a:ext cx="7496100" cy="52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600"/>
              <a:buNone/>
            </a:pPr>
            <a:r>
              <a:rPr lang="en-US"/>
              <a:t>Write down your best estimate for each item. </a:t>
            </a:r>
            <a:endParaRPr b="1"/>
          </a:p>
          <a:p>
            <a:pPr marL="0" lvl="0" indent="0" algn="l" rtl="0">
              <a:lnSpc>
                <a:spcPct val="115000"/>
              </a:lnSpc>
              <a:spcBef>
                <a:spcPts val="1200"/>
              </a:spcBef>
              <a:spcAft>
                <a:spcPts val="1200"/>
              </a:spcAft>
              <a:buSzPts val="2600"/>
              <a:buNone/>
            </a:pPr>
            <a:endParaRPr/>
          </a:p>
        </p:txBody>
      </p:sp>
      <p:sp>
        <p:nvSpPr>
          <p:cNvPr id="102" name="Google Shape;102;p14"/>
          <p:cNvSpPr txBox="1"/>
          <p:nvPr/>
        </p:nvSpPr>
        <p:spPr>
          <a:xfrm>
            <a:off x="1270587" y="3415143"/>
            <a:ext cx="1658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DELL LAPTOP</a:t>
            </a:r>
            <a:endParaRPr sz="1800" b="1" i="0" u="none" strike="noStrike" cap="none">
              <a:solidFill>
                <a:schemeClr val="dk1"/>
              </a:solidFill>
              <a:latin typeface="Calibri"/>
              <a:ea typeface="Calibri"/>
              <a:cs typeface="Calibri"/>
              <a:sym typeface="Calibri"/>
            </a:endParaRPr>
          </a:p>
        </p:txBody>
      </p:sp>
      <p:sp>
        <p:nvSpPr>
          <p:cNvPr id="103" name="Google Shape;103;p14"/>
          <p:cNvSpPr txBox="1"/>
          <p:nvPr/>
        </p:nvSpPr>
        <p:spPr>
          <a:xfrm>
            <a:off x="3115350" y="4127700"/>
            <a:ext cx="1658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ROOM AND BOARD AT OU </a:t>
            </a:r>
            <a:r>
              <a:rPr lang="en-US" sz="1800" b="0" i="0" u="none" strike="noStrike" cap="none">
                <a:solidFill>
                  <a:schemeClr val="dk1"/>
                </a:solidFill>
                <a:latin typeface="Calibri"/>
                <a:ea typeface="Calibri"/>
                <a:cs typeface="Calibri"/>
                <a:sym typeface="Calibri"/>
              </a:rPr>
              <a:t>(per year)</a:t>
            </a:r>
            <a:endParaRPr sz="1800" b="0" i="0" u="none" strike="noStrike" cap="none">
              <a:solidFill>
                <a:schemeClr val="dk1"/>
              </a:solidFill>
              <a:latin typeface="Calibri"/>
              <a:ea typeface="Calibri"/>
              <a:cs typeface="Calibri"/>
              <a:sym typeface="Calibri"/>
            </a:endParaRPr>
          </a:p>
        </p:txBody>
      </p:sp>
      <p:sp>
        <p:nvSpPr>
          <p:cNvPr id="104" name="Google Shape;104;p14"/>
          <p:cNvSpPr txBox="1"/>
          <p:nvPr/>
        </p:nvSpPr>
        <p:spPr>
          <a:xfrm>
            <a:off x="5772975" y="4303275"/>
            <a:ext cx="1658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BOOKS FOR ONE YEAR</a:t>
            </a:r>
            <a:endParaRPr sz="1800" b="1" i="0" u="none" strike="noStrike" cap="none">
              <a:solidFill>
                <a:schemeClr val="dk1"/>
              </a:solidFill>
              <a:latin typeface="Calibri"/>
              <a:ea typeface="Calibri"/>
              <a:cs typeface="Calibri"/>
              <a:sym typeface="Calibri"/>
            </a:endParaRPr>
          </a:p>
        </p:txBody>
      </p:sp>
      <p:pic>
        <p:nvPicPr>
          <p:cNvPr id="105" name="Google Shape;105;p14" title="K20 Center 1 minute timer">
            <a:hlinkClick r:id="rId3"/>
          </p:cNvPr>
          <p:cNvPicPr preferRelativeResize="0"/>
          <p:nvPr/>
        </p:nvPicPr>
        <p:blipFill rotWithShape="1">
          <a:blip r:embed="rId4">
            <a:alphaModFix/>
          </a:blip>
          <a:srcRect/>
          <a:stretch/>
        </p:blipFill>
        <p:spPr>
          <a:xfrm>
            <a:off x="7088592" y="143050"/>
            <a:ext cx="1805858" cy="1015800"/>
          </a:xfrm>
          <a:prstGeom prst="rect">
            <a:avLst/>
          </a:prstGeom>
          <a:noFill/>
          <a:ln>
            <a:noFill/>
          </a:ln>
        </p:spPr>
      </p:pic>
      <p:pic>
        <p:nvPicPr>
          <p:cNvPr id="106" name="Google Shape;106;p14" title="Guess the Cost icons_laptop.png"/>
          <p:cNvPicPr preferRelativeResize="0"/>
          <p:nvPr/>
        </p:nvPicPr>
        <p:blipFill rotWithShape="1">
          <a:blip r:embed="rId5">
            <a:alphaModFix/>
          </a:blip>
          <a:srcRect/>
          <a:stretch/>
        </p:blipFill>
        <p:spPr>
          <a:xfrm>
            <a:off x="1258938" y="1998100"/>
            <a:ext cx="1681699" cy="1558599"/>
          </a:xfrm>
          <a:prstGeom prst="rect">
            <a:avLst/>
          </a:prstGeom>
          <a:noFill/>
          <a:ln>
            <a:noFill/>
          </a:ln>
        </p:spPr>
      </p:pic>
      <p:pic>
        <p:nvPicPr>
          <p:cNvPr id="107" name="Google Shape;107;p14" title="Guess the Cost icons_tuition.png"/>
          <p:cNvPicPr preferRelativeResize="0"/>
          <p:nvPr/>
        </p:nvPicPr>
        <p:blipFill rotWithShape="1">
          <a:blip r:embed="rId6">
            <a:alphaModFix/>
          </a:blip>
          <a:srcRect/>
          <a:stretch/>
        </p:blipFill>
        <p:spPr>
          <a:xfrm>
            <a:off x="4834450" y="2049266"/>
            <a:ext cx="1658400" cy="947928"/>
          </a:xfrm>
          <a:prstGeom prst="rect">
            <a:avLst/>
          </a:prstGeom>
          <a:noFill/>
          <a:ln>
            <a:noFill/>
          </a:ln>
        </p:spPr>
      </p:pic>
      <p:pic>
        <p:nvPicPr>
          <p:cNvPr id="108" name="Google Shape;108;p14" title="Guess the Cost icons_room and board.png"/>
          <p:cNvPicPr preferRelativeResize="0"/>
          <p:nvPr/>
        </p:nvPicPr>
        <p:blipFill rotWithShape="1">
          <a:blip r:embed="rId7">
            <a:alphaModFix/>
          </a:blip>
          <a:srcRect/>
          <a:stretch/>
        </p:blipFill>
        <p:spPr>
          <a:xfrm>
            <a:off x="3213300" y="2382050"/>
            <a:ext cx="1462500" cy="1796274"/>
          </a:xfrm>
          <a:prstGeom prst="rect">
            <a:avLst/>
          </a:prstGeom>
          <a:noFill/>
          <a:ln>
            <a:noFill/>
          </a:ln>
        </p:spPr>
      </p:pic>
      <p:pic>
        <p:nvPicPr>
          <p:cNvPr id="109" name="Google Shape;109;p14" title="Guess the Cost icons_textbooks.png"/>
          <p:cNvPicPr preferRelativeResize="0"/>
          <p:nvPr/>
        </p:nvPicPr>
        <p:blipFill rotWithShape="1">
          <a:blip r:embed="rId8">
            <a:alphaModFix/>
          </a:blip>
          <a:srcRect/>
          <a:stretch/>
        </p:blipFill>
        <p:spPr>
          <a:xfrm>
            <a:off x="5729063" y="3174525"/>
            <a:ext cx="1746223" cy="1128751"/>
          </a:xfrm>
          <a:prstGeom prst="rect">
            <a:avLst/>
          </a:prstGeom>
          <a:noFill/>
          <a:ln>
            <a:noFill/>
          </a:ln>
        </p:spPr>
      </p:pic>
      <p:sp>
        <p:nvSpPr>
          <p:cNvPr id="110" name="Google Shape;110;p14"/>
          <p:cNvSpPr txBox="1"/>
          <p:nvPr/>
        </p:nvSpPr>
        <p:spPr>
          <a:xfrm>
            <a:off x="6492850" y="2110650"/>
            <a:ext cx="21126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YEARLY TUITION AND FEES AT OU</a:t>
            </a:r>
            <a:endParaRPr sz="2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ba115ebc16_0_97"/>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¿Cuánto cuesta?</a:t>
            </a:r>
            <a:endParaRPr/>
          </a:p>
        </p:txBody>
      </p:sp>
      <p:sp>
        <p:nvSpPr>
          <p:cNvPr id="116" name="Google Shape;116;g3ba115ebc16_0_97"/>
          <p:cNvSpPr txBox="1">
            <a:spLocks noGrp="1"/>
          </p:cNvSpPr>
          <p:nvPr>
            <p:ph type="body" idx="1"/>
          </p:nvPr>
        </p:nvSpPr>
        <p:spPr>
          <a:xfrm>
            <a:off x="1202825" y="1395075"/>
            <a:ext cx="7496100" cy="52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600"/>
              <a:buFont typeface="Arial"/>
              <a:buNone/>
            </a:pPr>
            <a:r>
              <a:rPr lang="en-US"/>
              <a:t>Anote su mejor estimación para cada elemento.</a:t>
            </a:r>
            <a:endParaRPr b="1"/>
          </a:p>
          <a:p>
            <a:pPr marL="0" lvl="0" indent="0" algn="ctr" rtl="0">
              <a:lnSpc>
                <a:spcPct val="100000"/>
              </a:lnSpc>
              <a:spcBef>
                <a:spcPts val="0"/>
              </a:spcBef>
              <a:spcAft>
                <a:spcPts val="0"/>
              </a:spcAft>
              <a:buClr>
                <a:schemeClr val="dk1"/>
              </a:buClr>
              <a:buSzPts val="1100"/>
              <a:buFont typeface="Arial"/>
              <a:buNone/>
            </a:pPr>
            <a:endParaRPr/>
          </a:p>
          <a:p>
            <a:pPr marL="0" lvl="0" indent="0" algn="l" rtl="0">
              <a:lnSpc>
                <a:spcPct val="115000"/>
              </a:lnSpc>
              <a:spcBef>
                <a:spcPts val="1200"/>
              </a:spcBef>
              <a:spcAft>
                <a:spcPts val="1200"/>
              </a:spcAft>
              <a:buSzPts val="2600"/>
              <a:buNone/>
            </a:pPr>
            <a:endParaRPr/>
          </a:p>
        </p:txBody>
      </p:sp>
      <p:sp>
        <p:nvSpPr>
          <p:cNvPr id="117" name="Google Shape;117;g3ba115ebc16_0_97"/>
          <p:cNvSpPr txBox="1"/>
          <p:nvPr/>
        </p:nvSpPr>
        <p:spPr>
          <a:xfrm>
            <a:off x="1270587" y="3415143"/>
            <a:ext cx="1658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LAPTOP DELL</a:t>
            </a:r>
            <a:endParaRPr sz="1800" b="1" i="0" u="none" strike="noStrike" cap="none">
              <a:solidFill>
                <a:schemeClr val="dk1"/>
              </a:solidFill>
              <a:latin typeface="Calibri"/>
              <a:ea typeface="Calibri"/>
              <a:cs typeface="Calibri"/>
              <a:sym typeface="Calibri"/>
            </a:endParaRPr>
          </a:p>
        </p:txBody>
      </p:sp>
      <p:sp>
        <p:nvSpPr>
          <p:cNvPr id="118" name="Google Shape;118;g3ba115ebc16_0_97"/>
          <p:cNvSpPr txBox="1"/>
          <p:nvPr/>
        </p:nvSpPr>
        <p:spPr>
          <a:xfrm>
            <a:off x="2940625" y="4127700"/>
            <a:ext cx="2126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COMIDA Y ALOJAMIENTO EN OU </a:t>
            </a:r>
            <a:r>
              <a:rPr lang="en-US" sz="1800" b="0" i="0" u="none" strike="noStrike" cap="none">
                <a:solidFill>
                  <a:schemeClr val="dk1"/>
                </a:solidFill>
                <a:latin typeface="Calibri"/>
                <a:ea typeface="Calibri"/>
                <a:cs typeface="Calibri"/>
                <a:sym typeface="Calibri"/>
              </a:rPr>
              <a:t>(por año)</a:t>
            </a:r>
            <a:endParaRPr sz="1800" b="0" i="0" u="none" strike="noStrike" cap="none">
              <a:solidFill>
                <a:schemeClr val="dk1"/>
              </a:solidFill>
              <a:latin typeface="Calibri"/>
              <a:ea typeface="Calibri"/>
              <a:cs typeface="Calibri"/>
              <a:sym typeface="Calibri"/>
            </a:endParaRPr>
          </a:p>
        </p:txBody>
      </p:sp>
      <p:sp>
        <p:nvSpPr>
          <p:cNvPr id="119" name="Google Shape;119;g3ba115ebc16_0_97"/>
          <p:cNvSpPr txBox="1"/>
          <p:nvPr/>
        </p:nvSpPr>
        <p:spPr>
          <a:xfrm>
            <a:off x="5772975" y="4303275"/>
            <a:ext cx="16584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LIBROS PARA UN AÑO</a:t>
            </a:r>
            <a:endParaRPr sz="1800" b="1" i="0" u="none" strike="noStrike" cap="none">
              <a:solidFill>
                <a:schemeClr val="dk1"/>
              </a:solidFill>
              <a:latin typeface="Calibri"/>
              <a:ea typeface="Calibri"/>
              <a:cs typeface="Calibri"/>
              <a:sym typeface="Calibri"/>
            </a:endParaRPr>
          </a:p>
        </p:txBody>
      </p:sp>
      <p:pic>
        <p:nvPicPr>
          <p:cNvPr id="120" name="Google Shape;120;g3ba115ebc16_0_97" title="K20 Center 1 minute timer">
            <a:hlinkClick r:id="rId3"/>
          </p:cNvPr>
          <p:cNvPicPr preferRelativeResize="0"/>
          <p:nvPr/>
        </p:nvPicPr>
        <p:blipFill rotWithShape="1">
          <a:blip r:embed="rId4">
            <a:alphaModFix/>
          </a:blip>
          <a:srcRect/>
          <a:stretch/>
        </p:blipFill>
        <p:spPr>
          <a:xfrm>
            <a:off x="7088592" y="143050"/>
            <a:ext cx="1805858" cy="1015800"/>
          </a:xfrm>
          <a:prstGeom prst="rect">
            <a:avLst/>
          </a:prstGeom>
          <a:noFill/>
          <a:ln>
            <a:noFill/>
          </a:ln>
        </p:spPr>
      </p:pic>
      <p:pic>
        <p:nvPicPr>
          <p:cNvPr id="121" name="Google Shape;121;g3ba115ebc16_0_97" title="Guess the Cost icons_laptop.png"/>
          <p:cNvPicPr preferRelativeResize="0"/>
          <p:nvPr/>
        </p:nvPicPr>
        <p:blipFill rotWithShape="1">
          <a:blip r:embed="rId5">
            <a:alphaModFix/>
          </a:blip>
          <a:srcRect/>
          <a:stretch/>
        </p:blipFill>
        <p:spPr>
          <a:xfrm>
            <a:off x="1258938" y="1998100"/>
            <a:ext cx="1681699" cy="1558599"/>
          </a:xfrm>
          <a:prstGeom prst="rect">
            <a:avLst/>
          </a:prstGeom>
          <a:noFill/>
          <a:ln>
            <a:noFill/>
          </a:ln>
        </p:spPr>
      </p:pic>
      <p:pic>
        <p:nvPicPr>
          <p:cNvPr id="122" name="Google Shape;122;g3ba115ebc16_0_97" title="Guess the Cost icons_tuition.png"/>
          <p:cNvPicPr preferRelativeResize="0"/>
          <p:nvPr/>
        </p:nvPicPr>
        <p:blipFill rotWithShape="1">
          <a:blip r:embed="rId6">
            <a:alphaModFix/>
          </a:blip>
          <a:srcRect/>
          <a:stretch/>
        </p:blipFill>
        <p:spPr>
          <a:xfrm>
            <a:off x="4834450" y="2049266"/>
            <a:ext cx="1658400" cy="947928"/>
          </a:xfrm>
          <a:prstGeom prst="rect">
            <a:avLst/>
          </a:prstGeom>
          <a:noFill/>
          <a:ln>
            <a:noFill/>
          </a:ln>
        </p:spPr>
      </p:pic>
      <p:pic>
        <p:nvPicPr>
          <p:cNvPr id="123" name="Google Shape;123;g3ba115ebc16_0_97" title="Guess the Cost icons_room and board.png"/>
          <p:cNvPicPr preferRelativeResize="0"/>
          <p:nvPr/>
        </p:nvPicPr>
        <p:blipFill rotWithShape="1">
          <a:blip r:embed="rId7">
            <a:alphaModFix/>
          </a:blip>
          <a:srcRect/>
          <a:stretch/>
        </p:blipFill>
        <p:spPr>
          <a:xfrm>
            <a:off x="3272575" y="2382050"/>
            <a:ext cx="1462500" cy="1796274"/>
          </a:xfrm>
          <a:prstGeom prst="rect">
            <a:avLst/>
          </a:prstGeom>
          <a:noFill/>
          <a:ln>
            <a:noFill/>
          </a:ln>
        </p:spPr>
      </p:pic>
      <p:pic>
        <p:nvPicPr>
          <p:cNvPr id="124" name="Google Shape;124;g3ba115ebc16_0_97" title="Guess the Cost icons_textbooks.png"/>
          <p:cNvPicPr preferRelativeResize="0"/>
          <p:nvPr/>
        </p:nvPicPr>
        <p:blipFill rotWithShape="1">
          <a:blip r:embed="rId8">
            <a:alphaModFix/>
          </a:blip>
          <a:srcRect/>
          <a:stretch/>
        </p:blipFill>
        <p:spPr>
          <a:xfrm>
            <a:off x="5729063" y="3174525"/>
            <a:ext cx="1746223" cy="1128751"/>
          </a:xfrm>
          <a:prstGeom prst="rect">
            <a:avLst/>
          </a:prstGeom>
          <a:noFill/>
          <a:ln>
            <a:noFill/>
          </a:ln>
        </p:spPr>
      </p:pic>
      <p:sp>
        <p:nvSpPr>
          <p:cNvPr id="125" name="Google Shape;125;g3ba115ebc16_0_97"/>
          <p:cNvSpPr txBox="1"/>
          <p:nvPr/>
        </p:nvSpPr>
        <p:spPr>
          <a:xfrm>
            <a:off x="6592225" y="2063850"/>
            <a:ext cx="23964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800" b="1" i="0" u="none" strike="noStrike" cap="none">
                <a:solidFill>
                  <a:schemeClr val="dk1"/>
                </a:solidFill>
                <a:latin typeface="Calibri"/>
                <a:ea typeface="Calibri"/>
                <a:cs typeface="Calibri"/>
                <a:sym typeface="Calibri"/>
              </a:rPr>
              <a:t>MATRÍCULA Y GASTOS ADMINISTRATIVOS DE OU</a:t>
            </a:r>
            <a:endParaRPr sz="2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89fa346587_1_16"/>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000"/>
              <a:buNone/>
            </a:pPr>
            <a:r>
              <a:rPr lang="en-US"/>
              <a:t>What’s the Price? </a:t>
            </a:r>
            <a:endParaRPr/>
          </a:p>
        </p:txBody>
      </p:sp>
      <p:pic>
        <p:nvPicPr>
          <p:cNvPr id="131" name="Google Shape;131;g389fa346587_1_16" title="Guess the Cost icons_laptop.png"/>
          <p:cNvPicPr preferRelativeResize="0"/>
          <p:nvPr/>
        </p:nvPicPr>
        <p:blipFill rotWithShape="1">
          <a:blip r:embed="rId3">
            <a:alphaModFix/>
          </a:blip>
          <a:srcRect t="-1180" b="1180"/>
          <a:stretch/>
        </p:blipFill>
        <p:spPr>
          <a:xfrm>
            <a:off x="1216925" y="1268550"/>
            <a:ext cx="1681699" cy="1558599"/>
          </a:xfrm>
          <a:prstGeom prst="rect">
            <a:avLst/>
          </a:prstGeom>
          <a:noFill/>
          <a:ln>
            <a:noFill/>
          </a:ln>
        </p:spPr>
      </p:pic>
      <p:pic>
        <p:nvPicPr>
          <p:cNvPr id="132" name="Google Shape;132;g389fa346587_1_16" title="Guess the Cost icons_tuition.png"/>
          <p:cNvPicPr preferRelativeResize="0"/>
          <p:nvPr/>
        </p:nvPicPr>
        <p:blipFill rotWithShape="1">
          <a:blip r:embed="rId4">
            <a:alphaModFix/>
          </a:blip>
          <a:srcRect/>
          <a:stretch/>
        </p:blipFill>
        <p:spPr>
          <a:xfrm>
            <a:off x="4906467" y="1692723"/>
            <a:ext cx="1658400" cy="947928"/>
          </a:xfrm>
          <a:prstGeom prst="rect">
            <a:avLst/>
          </a:prstGeom>
          <a:noFill/>
          <a:ln>
            <a:noFill/>
          </a:ln>
        </p:spPr>
      </p:pic>
      <p:pic>
        <p:nvPicPr>
          <p:cNvPr id="133" name="Google Shape;133;g389fa346587_1_16" title="Guess the Cost icons_room and board.png"/>
          <p:cNvPicPr preferRelativeResize="0"/>
          <p:nvPr/>
        </p:nvPicPr>
        <p:blipFill rotWithShape="1">
          <a:blip r:embed="rId5">
            <a:alphaModFix/>
          </a:blip>
          <a:srcRect/>
          <a:stretch/>
        </p:blipFill>
        <p:spPr>
          <a:xfrm>
            <a:off x="3171308" y="1268562"/>
            <a:ext cx="1462500" cy="1796274"/>
          </a:xfrm>
          <a:prstGeom prst="rect">
            <a:avLst/>
          </a:prstGeom>
          <a:noFill/>
          <a:ln>
            <a:noFill/>
          </a:ln>
        </p:spPr>
      </p:pic>
      <p:pic>
        <p:nvPicPr>
          <p:cNvPr id="134" name="Google Shape;134;g389fa346587_1_16" title="Guess the Cost icons_textbooks.png"/>
          <p:cNvPicPr preferRelativeResize="0"/>
          <p:nvPr/>
        </p:nvPicPr>
        <p:blipFill rotWithShape="1">
          <a:blip r:embed="rId6">
            <a:alphaModFix/>
          </a:blip>
          <a:srcRect/>
          <a:stretch/>
        </p:blipFill>
        <p:spPr>
          <a:xfrm>
            <a:off x="6837538" y="1602322"/>
            <a:ext cx="1746223" cy="1128751"/>
          </a:xfrm>
          <a:prstGeom prst="rect">
            <a:avLst/>
          </a:prstGeom>
          <a:noFill/>
          <a:ln>
            <a:noFill/>
          </a:ln>
        </p:spPr>
      </p:pic>
      <p:sp>
        <p:nvSpPr>
          <p:cNvPr id="135" name="Google Shape;135;g389fa346587_1_16"/>
          <p:cNvSpPr txBox="1"/>
          <p:nvPr/>
        </p:nvSpPr>
        <p:spPr>
          <a:xfrm>
            <a:off x="1449527" y="2825300"/>
            <a:ext cx="12165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779B0"/>
                </a:solidFill>
                <a:highlight>
                  <a:srgbClr val="FFFFFF"/>
                </a:highlight>
                <a:latin typeface="Roboto"/>
                <a:ea typeface="Roboto"/>
                <a:cs typeface="Roboto"/>
                <a:sym typeface="Roboto"/>
              </a:rPr>
              <a:t>$450</a:t>
            </a:r>
            <a:endParaRPr sz="2200" b="0" i="0" u="none" strike="noStrike" cap="none">
              <a:solidFill>
                <a:srgbClr val="3779B0"/>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779B0"/>
                </a:solidFill>
                <a:highlight>
                  <a:srgbClr val="FFFFFF"/>
                </a:highlight>
                <a:latin typeface="Roboto"/>
                <a:ea typeface="Roboto"/>
                <a:cs typeface="Roboto"/>
                <a:sym typeface="Roboto"/>
              </a:rPr>
              <a:t>Dell 15 Laptop Standard Intel Core $449.99</a:t>
            </a:r>
            <a:endParaRPr sz="1200" b="0" i="0" u="none" strike="noStrike" cap="none">
              <a:solidFill>
                <a:srgbClr val="3779B0"/>
              </a:solidFill>
              <a:latin typeface="Calibri"/>
              <a:ea typeface="Calibri"/>
              <a:cs typeface="Calibri"/>
              <a:sym typeface="Calibri"/>
            </a:endParaRPr>
          </a:p>
        </p:txBody>
      </p:sp>
      <p:sp>
        <p:nvSpPr>
          <p:cNvPr id="136" name="Google Shape;136;g389fa346587_1_16"/>
          <p:cNvSpPr txBox="1"/>
          <p:nvPr/>
        </p:nvSpPr>
        <p:spPr>
          <a:xfrm>
            <a:off x="3073350" y="3064825"/>
            <a:ext cx="1658400" cy="163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779B0"/>
                </a:solidFill>
                <a:highlight>
                  <a:srgbClr val="FFFFFF"/>
                </a:highlight>
                <a:latin typeface="Roboto"/>
                <a:ea typeface="Roboto"/>
                <a:cs typeface="Roboto"/>
                <a:sym typeface="Roboto"/>
              </a:rPr>
              <a:t>$15,798</a:t>
            </a:r>
            <a:r>
              <a:rPr lang="en-US" sz="1050" b="0" i="0" u="none" strike="noStrike" cap="none">
                <a:solidFill>
                  <a:srgbClr val="3779B0"/>
                </a:solidFill>
                <a:highlight>
                  <a:srgbClr val="FFFFFF"/>
                </a:highlight>
                <a:latin typeface="Roboto"/>
                <a:ea typeface="Roboto"/>
                <a:cs typeface="Roboto"/>
                <a:sym typeface="Roboto"/>
              </a:rPr>
              <a:t>  </a:t>
            </a:r>
            <a:r>
              <a:rPr lang="en-US" sz="1200" b="0" i="0" u="none" strike="noStrike" cap="none">
                <a:solidFill>
                  <a:srgbClr val="3779B0"/>
                </a:solidFill>
                <a:highlight>
                  <a:srgbClr val="FFFFFF"/>
                </a:highlight>
                <a:latin typeface="Roboto"/>
                <a:ea typeface="Roboto"/>
                <a:cs typeface="Roboto"/>
                <a:sym typeface="Roboto"/>
              </a:rPr>
              <a:t>2024/2025 and 2025/2026 academic year, on-campus undergrad residents; includes housing and meal plan.</a:t>
            </a:r>
            <a:endParaRPr sz="1200" b="0" i="0" u="none" strike="noStrike" cap="none">
              <a:solidFill>
                <a:srgbClr val="3779B0"/>
              </a:solidFill>
              <a:latin typeface="Calibri"/>
              <a:ea typeface="Calibri"/>
              <a:cs typeface="Calibri"/>
              <a:sym typeface="Calibri"/>
            </a:endParaRPr>
          </a:p>
        </p:txBody>
      </p:sp>
      <p:sp>
        <p:nvSpPr>
          <p:cNvPr id="137" name="Google Shape;137;g389fa346587_1_16"/>
          <p:cNvSpPr txBox="1"/>
          <p:nvPr/>
        </p:nvSpPr>
        <p:spPr>
          <a:xfrm>
            <a:off x="5004350" y="2640650"/>
            <a:ext cx="1560600" cy="218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3779B0"/>
                </a:solidFill>
                <a:highlight>
                  <a:srgbClr val="FFFFFF"/>
                </a:highlight>
                <a:latin typeface="Roboto"/>
                <a:ea typeface="Roboto"/>
                <a:cs typeface="Roboto"/>
                <a:sym typeface="Roboto"/>
              </a:rPr>
              <a:t>$15,135</a:t>
            </a:r>
            <a:endParaRPr sz="2200" b="0" i="0" u="none" strike="noStrike" cap="none">
              <a:solidFill>
                <a:srgbClr val="3779B0"/>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779B0"/>
                </a:solidFill>
                <a:highlight>
                  <a:srgbClr val="FFFFFF"/>
                </a:highlight>
                <a:latin typeface="Roboto"/>
                <a:ea typeface="Roboto"/>
                <a:cs typeface="Roboto"/>
                <a:sym typeface="Roboto"/>
              </a:rPr>
              <a:t>2025-2026 academic year, full-time undergrad tuition and mandatory fees. (flat rate of up to 21 hours per semester without paying additional tuition.)</a:t>
            </a:r>
            <a:endParaRPr sz="1200" b="0" i="0" u="none" strike="noStrike" cap="none">
              <a:solidFill>
                <a:srgbClr val="3779B0"/>
              </a:solidFill>
              <a:latin typeface="Calibri"/>
              <a:ea typeface="Calibri"/>
              <a:cs typeface="Calibri"/>
              <a:sym typeface="Calibri"/>
            </a:endParaRPr>
          </a:p>
        </p:txBody>
      </p:sp>
      <p:sp>
        <p:nvSpPr>
          <p:cNvPr id="138" name="Google Shape;138;g389fa346587_1_16"/>
          <p:cNvSpPr txBox="1"/>
          <p:nvPr/>
        </p:nvSpPr>
        <p:spPr>
          <a:xfrm>
            <a:off x="7102400" y="2732900"/>
            <a:ext cx="12165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3779B0"/>
                </a:solidFill>
                <a:latin typeface="Calibri"/>
                <a:ea typeface="Calibri"/>
                <a:cs typeface="Calibri"/>
                <a:sym typeface="Calibri"/>
              </a:rPr>
              <a:t>$800</a:t>
            </a:r>
            <a:endParaRPr sz="2200" b="0" i="0" u="none" strike="noStrike" cap="none">
              <a:solidFill>
                <a:srgbClr val="3779B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3779B0"/>
                </a:solidFill>
                <a:latin typeface="Calibri"/>
                <a:ea typeface="Calibri"/>
                <a:cs typeface="Calibri"/>
                <a:sym typeface="Calibri"/>
              </a:rPr>
              <a:t>price varies upon bookstore, online ordering, renting, etc</a:t>
            </a:r>
            <a:endParaRPr sz="1200" b="0" i="0" u="none" strike="noStrike" cap="none">
              <a:solidFill>
                <a:srgbClr val="3779B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g3b831daab1b_0_0" title="blue slide.png"/>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144" name="Google Shape;144;g3b831daab1b_0_0"/>
          <p:cNvSpPr txBox="1">
            <a:spLocks noGrp="1"/>
          </p:cNvSpPr>
          <p:nvPr>
            <p:ph type="body" idx="1"/>
          </p:nvPr>
        </p:nvSpPr>
        <p:spPr>
          <a:xfrm>
            <a:off x="670325" y="1274098"/>
            <a:ext cx="7885200" cy="259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200"/>
              </a:spcBef>
              <a:spcAft>
                <a:spcPts val="0"/>
              </a:spcAft>
              <a:buClr>
                <a:schemeClr val="dk1"/>
              </a:buClr>
              <a:buSzPts val="1100"/>
              <a:buFont typeface="Arial"/>
              <a:buNone/>
            </a:pPr>
            <a:r>
              <a:rPr lang="en-US" sz="3600" b="1" i="1">
                <a:latin typeface="Calibri"/>
                <a:ea typeface="Calibri"/>
                <a:cs typeface="Calibri"/>
                <a:sym typeface="Calibri"/>
              </a:rPr>
              <a:t>Postsecondary education (PSE) is any education past high school. This could be military, apprenticeship, career tech, two-year, or four-year institutions. </a:t>
            </a:r>
            <a:endParaRPr sz="3600" b="1" i="1">
              <a:latin typeface="Calibri"/>
              <a:ea typeface="Calibri"/>
              <a:cs typeface="Calibri"/>
              <a:sym typeface="Calibri"/>
            </a:endParaRPr>
          </a:p>
          <a:p>
            <a:pPr marL="0" lvl="0" indent="0" algn="l" rtl="0">
              <a:lnSpc>
                <a:spcPct val="100000"/>
              </a:lnSpc>
              <a:spcBef>
                <a:spcPts val="1200"/>
              </a:spcBef>
              <a:spcAft>
                <a:spcPts val="1200"/>
              </a:spcAft>
              <a:buSzPts val="2600"/>
              <a:buNone/>
            </a:pP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3ba115ebc16_0_123" title="blue slide.png"/>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150" name="Google Shape;150;g3ba115ebc16_0_123"/>
          <p:cNvSpPr txBox="1">
            <a:spLocks noGrp="1"/>
          </p:cNvSpPr>
          <p:nvPr>
            <p:ph type="body" idx="1"/>
          </p:nvPr>
        </p:nvSpPr>
        <p:spPr>
          <a:xfrm>
            <a:off x="716400" y="1274098"/>
            <a:ext cx="7885200" cy="259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200"/>
              </a:spcBef>
              <a:spcAft>
                <a:spcPts val="0"/>
              </a:spcAft>
              <a:buSzPts val="1100"/>
              <a:buNone/>
            </a:pPr>
            <a:r>
              <a:rPr lang="en-US" sz="3600" b="1" i="1"/>
              <a:t>La educación postsecundaria (PSE) es cualquier educación después de la preparatoria. Puede ser militar, formación profesional, o universidades de 2 o 4 años. </a:t>
            </a:r>
            <a:endParaRPr/>
          </a:p>
          <a:p>
            <a:pPr marL="0" lvl="0" indent="0" algn="l" rtl="0">
              <a:lnSpc>
                <a:spcPct val="100000"/>
              </a:lnSpc>
              <a:spcBef>
                <a:spcPts val="1200"/>
              </a:spcBef>
              <a:spcAft>
                <a:spcPts val="1200"/>
              </a:spcAft>
              <a:buSzPts val="2600"/>
              <a:buNone/>
            </a:pPr>
            <a:endParaRPr sz="3600"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9460de80c1_0_0"/>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Oklahoma’s Promise</a:t>
            </a:r>
            <a:endParaRPr/>
          </a:p>
        </p:txBody>
      </p:sp>
      <p:sp>
        <p:nvSpPr>
          <p:cNvPr id="156" name="Google Shape;156;g39460de80c1_0_0"/>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en-US" sz="1700"/>
              <a:t>A scholarship program for Oklahoma students</a:t>
            </a:r>
            <a:endParaRPr sz="1700"/>
          </a:p>
          <a:p>
            <a:pPr marL="457200" lvl="0" indent="-336550" algn="l" rtl="0">
              <a:lnSpc>
                <a:spcPct val="115000"/>
              </a:lnSpc>
              <a:spcBef>
                <a:spcPts val="0"/>
              </a:spcBef>
              <a:spcAft>
                <a:spcPts val="0"/>
              </a:spcAft>
              <a:buSzPts val="1700"/>
              <a:buChar char="●"/>
            </a:pPr>
            <a:r>
              <a:rPr lang="en-US"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Covers full tuition at public, in-state colleges</a:t>
            </a:r>
            <a:endParaRPr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457200" lvl="0" indent="-336550" algn="l" rtl="0">
              <a:lnSpc>
                <a:spcPct val="115000"/>
              </a:lnSpc>
              <a:spcBef>
                <a:spcPts val="0"/>
              </a:spcBef>
              <a:spcAft>
                <a:spcPts val="0"/>
              </a:spcAft>
              <a:buSzPts val="1700"/>
              <a:buChar char="●"/>
            </a:pPr>
            <a:r>
              <a:rPr lang="en-US" sz="17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Covers partial tuition at Oklahoma private colleges and career tech centers</a:t>
            </a:r>
            <a:endParaRPr sz="1700"/>
          </a:p>
          <a:p>
            <a:pPr marL="457200" lvl="0" indent="-336550" algn="l" rtl="0">
              <a:lnSpc>
                <a:spcPct val="115000"/>
              </a:lnSpc>
              <a:spcBef>
                <a:spcPts val="0"/>
              </a:spcBef>
              <a:spcAft>
                <a:spcPts val="0"/>
              </a:spcAft>
              <a:buSzPts val="1700"/>
              <a:buChar char="●"/>
            </a:pPr>
            <a:r>
              <a:rPr lang="en-US" sz="1700"/>
              <a:t>Students who are in 8th through 12th grade and who are Oklahoma residents can apply for Oklahoma’s Promise.</a:t>
            </a:r>
            <a:endParaRPr sz="1700"/>
          </a:p>
        </p:txBody>
      </p:sp>
      <p:sp>
        <p:nvSpPr>
          <p:cNvPr id="157" name="Google Shape;157;g39460de80c1_0_0"/>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36550" algn="l" rtl="0">
              <a:lnSpc>
                <a:spcPct val="100000"/>
              </a:lnSpc>
              <a:spcBef>
                <a:spcPts val="520"/>
              </a:spcBef>
              <a:spcAft>
                <a:spcPts val="0"/>
              </a:spcAft>
              <a:buSzPts val="1700"/>
              <a:buChar char="●"/>
            </a:pPr>
            <a:r>
              <a:rPr lang="en-US" sz="1700"/>
              <a:t>Un programa de becas para estudiantes de Oklahoma</a:t>
            </a:r>
            <a:endParaRPr sz="1700"/>
          </a:p>
          <a:p>
            <a:pPr marL="457200" lvl="0" indent="-336550" algn="l" rtl="0">
              <a:lnSpc>
                <a:spcPct val="100000"/>
              </a:lnSpc>
              <a:spcBef>
                <a:spcPts val="0"/>
              </a:spcBef>
              <a:spcAft>
                <a:spcPts val="0"/>
              </a:spcAft>
              <a:buSzPts val="1700"/>
              <a:buChar char="●"/>
            </a:pPr>
            <a:r>
              <a:rPr lang="en-US" sz="1700"/>
              <a:t>Cubre la matrícula completa en universidades públicas del estado</a:t>
            </a:r>
            <a:endParaRPr sz="1700"/>
          </a:p>
          <a:p>
            <a:pPr marL="457200" lvl="0" indent="-336550" algn="l" rtl="0">
              <a:lnSpc>
                <a:spcPct val="100000"/>
              </a:lnSpc>
              <a:spcBef>
                <a:spcPts val="0"/>
              </a:spcBef>
              <a:spcAft>
                <a:spcPts val="0"/>
              </a:spcAft>
              <a:buSzPts val="1700"/>
              <a:buChar char="●"/>
            </a:pPr>
            <a:r>
              <a:rPr lang="en-US" sz="1700"/>
              <a:t>Cubre parte de la matrícula en universidades privadas y centros de carreras técnicas de Oklahoma</a:t>
            </a:r>
            <a:endParaRPr sz="1700"/>
          </a:p>
          <a:p>
            <a:pPr marL="457200" lvl="0" indent="-336550" algn="l" rtl="0">
              <a:lnSpc>
                <a:spcPct val="100000"/>
              </a:lnSpc>
              <a:spcBef>
                <a:spcPts val="0"/>
              </a:spcBef>
              <a:spcAft>
                <a:spcPts val="0"/>
              </a:spcAft>
              <a:buSzPts val="1700"/>
              <a:buChar char="●"/>
            </a:pPr>
            <a:r>
              <a:rPr lang="en-US" sz="1700"/>
              <a:t>Los estudiantes que están entre 8º y 12º grado y que son residentes de Oklahoma pueden solicitar la beca Oklahoma's Promise</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3a15e484038_0_2" descr="Oklahoma's Promise offers qualified Oklahoma students who meet the academic and income requirements a chance to earn free college tuition. Special income provisions may apply to children of certified public classroom teachers. High school seniors must apply by Dec. 31! Learn more at MyOKPromise.org." title="Oklahoma’s Promise Fall 2025: Apply Today!">
            <a:hlinkClick r:id="rId3"/>
          </p:cNvPr>
          <p:cNvPicPr preferRelativeResize="0"/>
          <p:nvPr/>
        </p:nvPicPr>
        <p:blipFill rotWithShape="1">
          <a:blip r:embed="rId4">
            <a:alphaModFix/>
          </a:blip>
          <a:srcRect/>
          <a:stretch/>
        </p:blipFill>
        <p:spPr>
          <a:xfrm>
            <a:off x="1555473" y="902348"/>
            <a:ext cx="6033050" cy="3393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89fa346587_1_35"/>
          <p:cNvSpPr txBox="1">
            <a:spLocks noGrp="1"/>
          </p:cNvSpPr>
          <p:nvPr>
            <p:ph type="title"/>
          </p:nvPr>
        </p:nvSpPr>
        <p:spPr>
          <a:xfrm>
            <a:off x="1215190" y="274638"/>
            <a:ext cx="7483500" cy="993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000"/>
              <a:buNone/>
            </a:pPr>
            <a:r>
              <a:rPr lang="en-US"/>
              <a:t>CareerTech Centers</a:t>
            </a:r>
            <a:endParaRPr/>
          </a:p>
        </p:txBody>
      </p:sp>
      <p:sp>
        <p:nvSpPr>
          <p:cNvPr id="168" name="Google Shape;168;g389fa346587_1_35"/>
          <p:cNvSpPr txBox="1">
            <a:spLocks noGrp="1"/>
          </p:cNvSpPr>
          <p:nvPr>
            <p:ph type="body" idx="1"/>
          </p:nvPr>
        </p:nvSpPr>
        <p:spPr>
          <a:xfrm>
            <a:off x="1215189" y="1370013"/>
            <a:ext cx="3594900" cy="3262200"/>
          </a:xfrm>
          <a:prstGeom prst="rect">
            <a:avLst/>
          </a:prstGeom>
          <a:noFill/>
          <a:ln>
            <a:noFill/>
          </a:ln>
        </p:spPr>
        <p:txBody>
          <a:bodyPr spcFirstLastPara="1" wrap="square" lIns="91425" tIns="91425" rIns="91425" bIns="91425" anchor="t" anchorCtr="0">
            <a:normAutofit lnSpcReduction="10000"/>
          </a:bodyPr>
          <a:lstStyle/>
          <a:p>
            <a:pPr marL="457200" lvl="0" indent="-355600" algn="l" rtl="0">
              <a:lnSpc>
                <a:spcPct val="100000"/>
              </a:lnSpc>
              <a:spcBef>
                <a:spcPts val="520"/>
              </a:spcBef>
              <a:spcAft>
                <a:spcPts val="0"/>
              </a:spcAft>
              <a:buSzPts val="2000"/>
              <a:buChar char="●"/>
            </a:pPr>
            <a:r>
              <a:rPr lang="en-US" sz="2000"/>
              <a:t>Offer certification programs that generally take less than two years to complete </a:t>
            </a:r>
            <a:endParaRPr sz="2000"/>
          </a:p>
          <a:p>
            <a:pPr marL="457200" lvl="0" indent="-355600" algn="l" rtl="0">
              <a:lnSpc>
                <a:spcPct val="100000"/>
              </a:lnSpc>
              <a:spcBef>
                <a:spcPts val="0"/>
              </a:spcBef>
              <a:spcAft>
                <a:spcPts val="0"/>
              </a:spcAft>
              <a:buSzPts val="2000"/>
              <a:buChar char="●"/>
            </a:pPr>
            <a:r>
              <a:rPr lang="en-US" sz="2000"/>
              <a:t>Students attend to learn a specific skill or trade that can be taken to the workforce immediately after completion. </a:t>
            </a:r>
            <a:endParaRPr sz="2000"/>
          </a:p>
          <a:p>
            <a:pPr marL="457200" lvl="0" indent="-355600" algn="l" rtl="0">
              <a:lnSpc>
                <a:spcPct val="100000"/>
              </a:lnSpc>
              <a:spcBef>
                <a:spcPts val="0"/>
              </a:spcBef>
              <a:spcAft>
                <a:spcPts val="0"/>
              </a:spcAft>
              <a:buSzPts val="2000"/>
              <a:buChar char="●"/>
            </a:pPr>
            <a:r>
              <a:rPr lang="en-US" sz="2000"/>
              <a:t>Students do not live on campus. </a:t>
            </a:r>
            <a:endParaRPr sz="2000"/>
          </a:p>
        </p:txBody>
      </p:sp>
      <p:sp>
        <p:nvSpPr>
          <p:cNvPr id="169" name="Google Shape;169;g389fa346587_1_35"/>
          <p:cNvSpPr txBox="1">
            <a:spLocks noGrp="1"/>
          </p:cNvSpPr>
          <p:nvPr>
            <p:ph type="body" idx="2"/>
          </p:nvPr>
        </p:nvSpPr>
        <p:spPr>
          <a:xfrm>
            <a:off x="5104029" y="1370013"/>
            <a:ext cx="3594900" cy="32622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520"/>
              </a:spcBef>
              <a:spcAft>
                <a:spcPts val="0"/>
              </a:spcAft>
              <a:buSzPts val="2000"/>
              <a:buChar char="●"/>
            </a:pPr>
            <a:r>
              <a:rPr lang="en-US" sz="2000"/>
              <a:t>Ofrecen programas de certificación que suelen durar menos de dos años.</a:t>
            </a:r>
            <a:endParaRPr sz="2000"/>
          </a:p>
          <a:p>
            <a:pPr marL="457200" lvl="0" indent="-355600" algn="l" rtl="0">
              <a:lnSpc>
                <a:spcPct val="100000"/>
              </a:lnSpc>
              <a:spcBef>
                <a:spcPts val="0"/>
              </a:spcBef>
              <a:spcAft>
                <a:spcPts val="0"/>
              </a:spcAft>
              <a:buSzPts val="2000"/>
              <a:buChar char="●"/>
            </a:pPr>
            <a:r>
              <a:rPr lang="en-US" sz="2000"/>
              <a:t>Los estudiantes asisten para aprender una habilidad u oficio específico que pueden usar inmediatamente después de completar el programa.</a:t>
            </a:r>
            <a:endParaRPr sz="2000"/>
          </a:p>
          <a:p>
            <a:pPr marL="457200" lvl="0" indent="-355600" algn="l" rtl="0">
              <a:lnSpc>
                <a:spcPct val="100000"/>
              </a:lnSpc>
              <a:spcBef>
                <a:spcPts val="0"/>
              </a:spcBef>
              <a:spcAft>
                <a:spcPts val="0"/>
              </a:spcAft>
              <a:buSzPts val="2000"/>
              <a:buChar char="●"/>
            </a:pPr>
            <a:r>
              <a:rPr lang="en-US" sz="2000"/>
              <a:t>Los estudiantes no viven en el campus. </a:t>
            </a:r>
            <a:endParaRPr sz="2000"/>
          </a:p>
        </p:txBody>
      </p:sp>
    </p:spTree>
  </p:cSld>
  <p:clrMapOvr>
    <a:masterClrMapping/>
  </p:clrMapOvr>
</p:sld>
</file>

<file path=ppt/theme/theme1.xml><?xml version="1.0" encoding="utf-8"?>
<a:theme xmlns:a="http://schemas.openxmlformats.org/drawingml/2006/main" name="Custom Design">
  <a:themeElements>
    <a:clrScheme name="FLA">
      <a:dk1>
        <a:srgbClr val="000000"/>
      </a:dk1>
      <a:lt1>
        <a:srgbClr val="FFFFFF"/>
      </a:lt1>
      <a:dk2>
        <a:srgbClr val="007FAC"/>
      </a:dk2>
      <a:lt2>
        <a:srgbClr val="E8E8E8"/>
      </a:lt2>
      <a:accent1>
        <a:srgbClr val="3ABC63"/>
      </a:accent1>
      <a:accent2>
        <a:srgbClr val="50996D"/>
      </a:accent2>
      <a:accent3>
        <a:srgbClr val="C8E8DE"/>
      </a:accent3>
      <a:accent4>
        <a:srgbClr val="A8C4E4"/>
      </a:accent4>
      <a:accent5>
        <a:srgbClr val="EBECEB"/>
      </a:accent5>
      <a:accent6>
        <a:srgbClr val="CFE5F4"/>
      </a:accent6>
      <a:hlink>
        <a:srgbClr val="107CA8"/>
      </a:hlink>
      <a:folHlink>
        <a:srgbClr val="C330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903</Words>
  <Application>Microsoft Macintosh PowerPoint</Application>
  <PresentationFormat>On-screen Show (16:9)</PresentationFormat>
  <Paragraphs>99</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Courier New</vt:lpstr>
      <vt:lpstr>Roboto</vt:lpstr>
      <vt:lpstr>NTR</vt:lpstr>
      <vt:lpstr>Arial</vt:lpstr>
      <vt:lpstr>Calibri</vt:lpstr>
      <vt:lpstr>Custom Design</vt:lpstr>
      <vt:lpstr>PowerPoint Presentation</vt:lpstr>
      <vt:lpstr>What’s the Price? </vt:lpstr>
      <vt:lpstr>¿Cuánto cuesta?</vt:lpstr>
      <vt:lpstr>What’s the Price? </vt:lpstr>
      <vt:lpstr>PowerPoint Presentation</vt:lpstr>
      <vt:lpstr>PowerPoint Presentation</vt:lpstr>
      <vt:lpstr>Oklahoma’s Promise</vt:lpstr>
      <vt:lpstr>PowerPoint Presentation</vt:lpstr>
      <vt:lpstr>CareerTech Centers</vt:lpstr>
      <vt:lpstr>Two-Year Community/Junior Colleges </vt:lpstr>
      <vt:lpstr>Four-Year Colleges/Universities</vt:lpstr>
      <vt:lpstr>Differences Between Public and Private </vt:lpstr>
      <vt:lpstr>In-State vs. Out-of-State</vt:lpstr>
      <vt:lpstr>Next Steps </vt:lpstr>
      <vt:lpstr>PowerPoint Presentation</vt:lpstr>
      <vt:lpstr>Muddiest Point</vt:lpstr>
      <vt:lpstr>Punto Más Confuso</vt:lpstr>
      <vt:lpstr>Thank You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Newberry, Mindy</dc:creator>
  <cp:lastModifiedBy>Lopez, Araceli</cp:lastModifiedBy>
  <cp:revision>3</cp:revision>
  <dcterms:modified xsi:type="dcterms:W3CDTF">2026-06-09T21:24:05Z</dcterms:modified>
</cp:coreProperties>
</file>