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2"/>
    <p:restoredTop sz="94702"/>
  </p:normalViewPr>
  <p:slideViewPr>
    <p:cSldViewPr snapToGrid="0">
      <p:cViewPr>
        <p:scale>
          <a:sx n="92" d="100"/>
          <a:sy n="92" d="100"/>
        </p:scale>
        <p:origin x="624" y="1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b77e998fd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b77e998fd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Johnson, R. J. (2026). </a:t>
            </a:r>
            <a:r>
              <a:rPr lang="en-US" i="1" dirty="0">
                <a:solidFill>
                  <a:schemeClr val="dk1"/>
                </a:solidFill>
              </a:rPr>
              <a:t>Nature walk</a:t>
            </a:r>
            <a:r>
              <a:rPr lang="en-US" dirty="0">
                <a:solidFill>
                  <a:schemeClr val="dk1"/>
                </a:solidFill>
              </a:rPr>
              <a:t> [Drawing]. K20 Center.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292875e7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292875e7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77e998fd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b77e998fd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Johnson, R. J. (2026). </a:t>
            </a:r>
            <a:r>
              <a:rPr lang="en-US" i="1" dirty="0">
                <a:solidFill>
                  <a:schemeClr val="dk1"/>
                </a:solidFill>
              </a:rPr>
              <a:t>Sounds outside</a:t>
            </a:r>
            <a:r>
              <a:rPr lang="en-US" dirty="0">
                <a:solidFill>
                  <a:schemeClr val="dk1"/>
                </a:solidFill>
              </a:rPr>
              <a:t> [Drawing]. K20 Center.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292875e7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292875e7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77e998fd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77e998fd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Johnson, R. J. (2026). </a:t>
            </a:r>
            <a:r>
              <a:rPr lang="en-US" i="1" dirty="0">
                <a:solidFill>
                  <a:schemeClr val="dk1"/>
                </a:solidFill>
              </a:rPr>
              <a:t>The ants</a:t>
            </a:r>
            <a:r>
              <a:rPr lang="en-US" dirty="0">
                <a:solidFill>
                  <a:schemeClr val="dk1"/>
                </a:solidFill>
              </a:rPr>
              <a:t> [Drawing]. K20 Center.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292875e7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b292875e7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77e998fd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b77e998fd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Johnson, R. J. (2026). </a:t>
            </a:r>
            <a:r>
              <a:rPr lang="en-US" i="1" dirty="0">
                <a:solidFill>
                  <a:schemeClr val="dk1"/>
                </a:solidFill>
              </a:rPr>
              <a:t>Measurements</a:t>
            </a:r>
            <a:r>
              <a:rPr lang="en-US" dirty="0">
                <a:solidFill>
                  <a:schemeClr val="dk1"/>
                </a:solidFill>
              </a:rPr>
              <a:t> [Drawing]. K20 Center.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292875e7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b292875e7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b77e998fd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b77e998fd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Johnson, R. J. (2026). </a:t>
            </a:r>
            <a:r>
              <a:rPr lang="en-US" i="1" dirty="0">
                <a:solidFill>
                  <a:schemeClr val="dk1"/>
                </a:solidFill>
              </a:rPr>
              <a:t>Hibiscus</a:t>
            </a:r>
            <a:r>
              <a:rPr lang="en-US" dirty="0">
                <a:solidFill>
                  <a:schemeClr val="dk1"/>
                </a:solidFill>
              </a:rPr>
              <a:t> [Drawing]. K20 Center.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292875e7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b292875e7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b10ee235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b10ee235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77e998f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b77e998fd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Johnson, R. J. (2026). </a:t>
            </a:r>
            <a:r>
              <a:rPr lang="en-US" i="1" dirty="0">
                <a:solidFill>
                  <a:schemeClr val="dk1"/>
                </a:solidFill>
              </a:rPr>
              <a:t>Duck pond</a:t>
            </a:r>
            <a:r>
              <a:rPr lang="en-US" dirty="0">
                <a:solidFill>
                  <a:schemeClr val="dk1"/>
                </a:solidFill>
              </a:rPr>
              <a:t> [Drawing]. K20 Center.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77e998f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b77e998f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3-2-1. Strategies. https://learn.k20center.ou.edu/strategy/117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b10ee235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b10ee235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b10ee2351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b10ee2351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f6b7314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af6b7314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292875e7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b292875e7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292875e7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b292875e7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b77e998f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b77e998f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Johnson, R. J. (2026). </a:t>
            </a:r>
            <a:r>
              <a:rPr lang="en-US" i="1" dirty="0">
                <a:solidFill>
                  <a:schemeClr val="dk1"/>
                </a:solidFill>
              </a:rPr>
              <a:t>Tarantula</a:t>
            </a:r>
            <a:r>
              <a:rPr lang="en-US" dirty="0">
                <a:solidFill>
                  <a:schemeClr val="dk1"/>
                </a:solidFill>
              </a:rPr>
              <a:t> [Drawing]. K20 Center.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292875e7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b292875e7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 title="PXL_20260112_194259969.jpg"/>
          <p:cNvPicPr preferRelativeResize="0"/>
          <p:nvPr/>
        </p:nvPicPr>
        <p:blipFill rotWithShape="1">
          <a:blip r:embed="rId3">
            <a:alphaModFix/>
          </a:blip>
          <a:srcRect t="4450" b="8953"/>
          <a:stretch/>
        </p:blipFill>
        <p:spPr>
          <a:xfrm rot="5400000">
            <a:off x="2059861" y="933975"/>
            <a:ext cx="5024276" cy="327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Soundscape Map</a:t>
            </a:r>
            <a:endParaRPr dirty="0"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456300" y="1263092"/>
            <a:ext cx="82254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dirty="0"/>
              <a:t>Listen to sounds in the space around you for this nature journal.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Draw yourself in the center of the paper.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Identify the sounds you hear and where they are coming from. 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Find creative ways to show sounds using symbols, diagramming, words, and sketches.</a:t>
            </a:r>
            <a:r>
              <a:rPr lang="en-US" sz="240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 title="PXL_20260112_201904671.jpg"/>
          <p:cNvPicPr preferRelativeResize="0"/>
          <p:nvPr/>
        </p:nvPicPr>
        <p:blipFill rotWithShape="1">
          <a:blip r:embed="rId3">
            <a:alphaModFix/>
          </a:blip>
          <a:srcRect l="1772" t="3218" r="1897" b="13183"/>
          <a:stretch/>
        </p:blipFill>
        <p:spPr>
          <a:xfrm rot="5400000">
            <a:off x="2031663" y="911961"/>
            <a:ext cx="5080673" cy="33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Questioning Questions</a:t>
            </a:r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456300" y="1115775"/>
            <a:ext cx="8225400" cy="3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sz="2200" dirty="0"/>
              <a:t>Find an object or phenomena to focus on for this nature journal. 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sz="2200" dirty="0"/>
              <a:t>Use words, pictures, and numbers to record observations, leaving space between the observations. 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sz="2200" dirty="0"/>
              <a:t>Then, ask questions about the phenomena or object you observed.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sz="2200" dirty="0"/>
              <a:t>Use words like who, what, when, where, how, and why to ask as many questions as possible. Do not worry about answering them. 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2200" dirty="0"/>
              <a:t>If you become curious about something else, you can restart the process focusing on that object or phenomena. </a:t>
            </a:r>
            <a:endParaRPr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 title="1000008375.jpg"/>
          <p:cNvPicPr preferRelativeResize="0"/>
          <p:nvPr/>
        </p:nvPicPr>
        <p:blipFill rotWithShape="1">
          <a:blip r:embed="rId3">
            <a:alphaModFix/>
          </a:blip>
          <a:srcRect l="7702" t="9205" r="7473" b="21374"/>
          <a:stretch/>
        </p:blipFill>
        <p:spPr>
          <a:xfrm rot="5400000">
            <a:off x="2000801" y="984825"/>
            <a:ext cx="5144724" cy="317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Hidden Numbers</a:t>
            </a:r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456300" y="1263093"/>
            <a:ext cx="8225400" cy="32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dirty="0"/>
              <a:t>Count, measure, time, or estimate things around you. Try to find different ways to quantify your observations.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Be creative in the way you quantify your observations. There are no wrong methods. Numbers are only one way to show observations. 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Use your journal to record what you quantify.</a:t>
            </a:r>
            <a:r>
              <a:rPr lang="en-US" sz="240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 title="1000008373.jpg"/>
          <p:cNvPicPr preferRelativeResize="0"/>
          <p:nvPr/>
        </p:nvPicPr>
        <p:blipFill rotWithShape="1">
          <a:blip r:embed="rId3">
            <a:alphaModFix/>
          </a:blip>
          <a:srcRect l="20591" t="11777" r="9104" b="7550"/>
          <a:stretch/>
        </p:blipFill>
        <p:spPr>
          <a:xfrm>
            <a:off x="2884525" y="0"/>
            <a:ext cx="337494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456300" y="1263091"/>
            <a:ext cx="8225400" cy="35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lvl="0" indent="-457200">
              <a:buFont typeface="+mj-lt"/>
              <a:buAutoNum type="arabicPeriod"/>
            </a:pPr>
            <a:r>
              <a:rPr lang="en-US" sz="2400" dirty="0"/>
              <a:t>Find a flower in the peak of its bloom and describe it in the center of the page using words and pictures.</a:t>
            </a:r>
          </a:p>
          <a:p>
            <a:pPr marL="520700" lvl="0" indent="-457200">
              <a:buFont typeface="+mj-lt"/>
              <a:buAutoNum type="arabicPeriod"/>
            </a:pPr>
            <a:r>
              <a:rPr lang="en-US" sz="2400" dirty="0"/>
              <a:t>Find the oldest and youngest versions of this flower and draw one on the left side and one on the right side of the page. </a:t>
            </a:r>
          </a:p>
          <a:p>
            <a:pPr marL="520700" lvl="0" indent="-457200">
              <a:buFont typeface="+mj-lt"/>
              <a:buAutoNum type="arabicPeriod"/>
            </a:pPr>
            <a:r>
              <a:rPr lang="en-US" sz="2400" dirty="0"/>
              <a:t>Find as many intermediate stages as you can and draw them, arranging them sequentially on the page.</a:t>
            </a:r>
          </a:p>
          <a:p>
            <a:pPr marL="520700" indent="-457200">
              <a:buFont typeface="+mj-lt"/>
              <a:buAutoNum type="arabicPeriod"/>
            </a:pPr>
            <a:r>
              <a:rPr lang="en-US" sz="2400" dirty="0"/>
              <a:t>Write notes as you draw and record any questions you have. 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8" title="1000008374.jpg"/>
          <p:cNvPicPr preferRelativeResize="0"/>
          <p:nvPr/>
        </p:nvPicPr>
        <p:blipFill rotWithShape="1">
          <a:blip r:embed="rId3">
            <a:alphaModFix/>
          </a:blip>
          <a:srcRect l="15696" t="7429" r="12823" b="7760"/>
          <a:stretch/>
        </p:blipFill>
        <p:spPr>
          <a:xfrm>
            <a:off x="2940012" y="0"/>
            <a:ext cx="326398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Animal Encounters</a:t>
            </a:r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1"/>
          </p:nvPr>
        </p:nvSpPr>
        <p:spPr>
          <a:xfrm>
            <a:off x="456300" y="1263095"/>
            <a:ext cx="8225400" cy="2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dirty="0"/>
              <a:t>Find an animal and record observations about it for as long as possible. 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Use words, pictures, and numbers to describe the appearance and behavior of the animal. Use words to capture what is difficult to draw quickly.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Because the animal will move, start several drawings and work on one whenever the animal assumes that pose.</a:t>
            </a:r>
            <a:r>
              <a:rPr lang="en-US" sz="240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ubTitle" idx="1"/>
          </p:nvPr>
        </p:nvSpPr>
        <p:spPr>
          <a:xfrm>
            <a:off x="3843650" y="2851475"/>
            <a:ext cx="49020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Nature Journaling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ctrTitle"/>
          </p:nvPr>
        </p:nvSpPr>
        <p:spPr>
          <a:xfrm>
            <a:off x="3843450" y="1130675"/>
            <a:ext cx="5137200" cy="17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Roots of Curiosity</a:t>
            </a:r>
            <a:endParaRPr/>
          </a:p>
        </p:txBody>
      </p:sp>
      <p:pic>
        <p:nvPicPr>
          <p:cNvPr id="48" name="Google Shape;48;p12" title="K20_NJ_Final_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400" y="1152150"/>
            <a:ext cx="2986200" cy="28392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 title="1000008376.jpg"/>
          <p:cNvPicPr preferRelativeResize="0"/>
          <p:nvPr/>
        </p:nvPicPr>
        <p:blipFill rotWithShape="1">
          <a:blip r:embed="rId3">
            <a:alphaModFix/>
          </a:blip>
          <a:srcRect l="3943" t="7834" r="12507" b="18391"/>
          <a:stretch/>
        </p:blipFill>
        <p:spPr>
          <a:xfrm rot="5400000">
            <a:off x="2058773" y="900838"/>
            <a:ext cx="5026452" cy="334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Reflection: 3-2-1 Strategy</a:t>
            </a:r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456300" y="1263101"/>
            <a:ext cx="8225400" cy="3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Think about today’s nature journaling activities for a few minutes. 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Respond to the following prompts on your handout: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 dirty="0">
                <a:solidFill>
                  <a:srgbClr val="91192A"/>
                </a:solidFill>
              </a:rPr>
              <a:t>3—</a:t>
            </a:r>
            <a:r>
              <a:rPr lang="en-US" sz="2400" dirty="0"/>
              <a:t>Three things you saw that interested you.</a:t>
            </a:r>
            <a:endParaRPr sz="24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 dirty="0">
                <a:solidFill>
                  <a:srgbClr val="91192A"/>
                </a:solidFill>
              </a:rPr>
              <a:t>2—</a:t>
            </a:r>
            <a:r>
              <a:rPr lang="en-US" sz="2400" dirty="0"/>
              <a:t>Two questions you have.</a:t>
            </a:r>
            <a:endParaRPr sz="24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400" dirty="0">
                <a:solidFill>
                  <a:srgbClr val="91192A"/>
                </a:solidFill>
              </a:rPr>
              <a:t>1—</a:t>
            </a:r>
            <a:r>
              <a:rPr lang="en-US" sz="2400" dirty="0"/>
              <a:t>One connection to content you learned in class. </a:t>
            </a:r>
            <a:endParaRPr dirty="0"/>
          </a:p>
        </p:txBody>
      </p:sp>
      <p:pic>
        <p:nvPicPr>
          <p:cNvPr id="156" name="Google Shape;156;p31"/>
          <p:cNvPicPr preferRelativeResize="0"/>
          <p:nvPr/>
        </p:nvPicPr>
        <p:blipFill rotWithShape="1">
          <a:blip r:embed="rId3">
            <a:alphaModFix/>
          </a:blip>
          <a:srcRect b="26269"/>
          <a:stretch/>
        </p:blipFill>
        <p:spPr>
          <a:xfrm rot="-7">
            <a:off x="6735447" y="165278"/>
            <a:ext cx="1254334" cy="1245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456150" y="2516825"/>
            <a:ext cx="8232300" cy="23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How does nature journaling deepen observation, curiosity, and scientific thinking?</a:t>
            </a:r>
            <a:endParaRPr sz="3000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5550" y="1599725"/>
            <a:ext cx="7463100" cy="9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455850" y="2516825"/>
            <a:ext cx="8232300" cy="23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Apply nature journaling techniques to record observations with words, sketches, and symbols.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Develop questions from observations to support curiosity and scientific thinking.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Connect the nature journaling activity to classroom learning.</a:t>
            </a:r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455850" y="1599725"/>
            <a:ext cx="7463100" cy="9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Nature Journaling?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Nature journaling </a:t>
            </a:r>
            <a:r>
              <a:rPr lang="en-US" dirty="0"/>
              <a:t>is a way to capture observations in the outdoor world using words, images, symbols, and colors. Your illustrations do not need to be perfect but should be understandable.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Nature journaling helps us strengthen our observation and thinking skills. It also builds curiosity.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Prompt for Journaling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Carefully read the prompt for your nature journaling session.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At the top of your journal page, record the date, time, and location of your session.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Gather materials you will need for your journal session.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Zoom In, Zoom Out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56300" y="1152075"/>
            <a:ext cx="8225400" cy="3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sz="2400" dirty="0"/>
              <a:t>Find an object to focus on for this nature journal. 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sz="2400" dirty="0"/>
              <a:t>Record observations at three scales: close-up (zoom in), life-sized, far away (zoom out).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sz="2400" dirty="0"/>
              <a:t>Use circles to show magnified views for the zoom-in scale. To describe the zoomed-out view, you can include details such as growth forms, a description of where the object is, or a small map.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2400" dirty="0"/>
              <a:t>Use writing, drawing, and numbers to record your observations. 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title="1000008351.jpg.jpeg"/>
          <p:cNvPicPr preferRelativeResize="0"/>
          <p:nvPr/>
        </p:nvPicPr>
        <p:blipFill rotWithShape="1">
          <a:blip r:embed="rId3">
            <a:alphaModFix/>
          </a:blip>
          <a:srcRect t="3535" r="1874" b="7409"/>
          <a:stretch/>
        </p:blipFill>
        <p:spPr>
          <a:xfrm rot="5400000">
            <a:off x="2057689" y="853713"/>
            <a:ext cx="5028623" cy="343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Mapping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456300" y="1263091"/>
            <a:ext cx="8225400" cy="3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514350">
              <a:buFont typeface="+mj-lt"/>
              <a:buAutoNum type="arabicPeriod"/>
            </a:pPr>
            <a:r>
              <a:rPr lang="en-US" dirty="0"/>
              <a:t>Make a map of the area within the boundaries described.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Use symbols to show where things occur and make a key that illustrates what each symbol means.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Include an arrow pointing north and a scale. 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Record 2–3 landmarks to use as reference points.</a:t>
            </a:r>
          </a:p>
          <a:p>
            <a:pPr marL="577850" lvl="0" indent="-514350">
              <a:buFont typeface="+mj-lt"/>
              <a:buAutoNum type="arabicPeriod"/>
            </a:pPr>
            <a:r>
              <a:rPr lang="en-US" dirty="0"/>
              <a:t>Add any objects or animals you notice to your map. 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Add questions to your map as you work.</a:t>
            </a:r>
            <a:r>
              <a:rPr lang="en-US" sz="2400" dirty="0"/>
              <a:t> </a:t>
            </a:r>
            <a:endParaRPr sz="2400" dirty="0">
              <a:solidFill>
                <a:srgbClr val="14141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852</Words>
  <Application>Microsoft Macintosh PowerPoint</Application>
  <PresentationFormat>On-screen Show (16:9)</PresentationFormat>
  <Paragraphs>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Roots of Curiosity</vt:lpstr>
      <vt:lpstr>Essential Question</vt:lpstr>
      <vt:lpstr>Learning Objectives </vt:lpstr>
      <vt:lpstr>What is Nature Journaling?</vt:lpstr>
      <vt:lpstr>Prompt for Journaling</vt:lpstr>
      <vt:lpstr>Zoom In, Zoom Out</vt:lpstr>
      <vt:lpstr>PowerPoint Presentation</vt:lpstr>
      <vt:lpstr>Mapping</vt:lpstr>
      <vt:lpstr>PowerPoint Presentation</vt:lpstr>
      <vt:lpstr>Soundscape Map</vt:lpstr>
      <vt:lpstr>PowerPoint Presentation</vt:lpstr>
      <vt:lpstr>Questioning Questions</vt:lpstr>
      <vt:lpstr>PowerPoint Presentation</vt:lpstr>
      <vt:lpstr>Hidden Numbers</vt:lpstr>
      <vt:lpstr>PowerPoint Presentation</vt:lpstr>
      <vt:lpstr>Timeline</vt:lpstr>
      <vt:lpstr>PowerPoint Presentation</vt:lpstr>
      <vt:lpstr>Animal Encounters</vt:lpstr>
      <vt:lpstr>PowerPoint Presentation</vt:lpstr>
      <vt:lpstr>Reflection: 3-2-1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3</cp:revision>
  <dcterms:modified xsi:type="dcterms:W3CDTF">2026-02-04T22:04:23Z</dcterms:modified>
</cp:coreProperties>
</file>