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37749C-1CE5-4A54-A4FA-4679625F9BDB}">
  <a:tblStyle styleId="{3937749C-1CE5-4A54-A4FA-4679625F9B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789"/>
    <p:restoredTop sz="75991"/>
  </p:normalViewPr>
  <p:slideViewPr>
    <p:cSldViewPr snapToGrid="0">
      <p:cViewPr varScale="1">
        <p:scale>
          <a:sx n="46" d="100"/>
          <a:sy n="46" d="100"/>
        </p:scale>
        <p:origin x="176" y="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How am I feeling? What am I thinking?. Strategies. https://learn.k20center.ou.edu/strategy/187</a:t>
            </a:r>
            <a:endParaRPr dirty="0"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eb0d851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Anchor charts. Strategies. https://learn.k20center.ou.edu/strategy/58</a:t>
            </a:r>
            <a:endParaRPr dirty="0"/>
          </a:p>
        </p:txBody>
      </p:sp>
      <p:sp>
        <p:nvSpPr>
          <p:cNvPr id="99" name="Google Shape;99;g3ceb0d851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eb0d851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Roundabout conversations. Strategies. https://learn.k20center.ou.edu/strategy/196</a:t>
            </a:r>
            <a:endParaRPr dirty="0"/>
          </a:p>
        </p:txBody>
      </p:sp>
      <p:sp>
        <p:nvSpPr>
          <p:cNvPr id="105" name="Google Shape;105;g3ceb0d851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Commit and toss. Strategies. 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2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Advance CTE. (2023). </a:t>
            </a:r>
            <a:r>
              <a:rPr lang="en-US" i="1" dirty="0"/>
              <a:t>Career interest survey: Motivator edition</a:t>
            </a:r>
            <a:r>
              <a:rPr lang="en-US" dirty="0"/>
              <a:t>. https://</a:t>
            </a:r>
            <a:r>
              <a:rPr lang="en-US" dirty="0" err="1"/>
              <a:t>careertech.org</a:t>
            </a:r>
            <a:r>
              <a:rPr lang="en-US" dirty="0"/>
              <a:t>/resource-center/series/career-interest-surveys/career-interest-survey-motivator-edition/ </a:t>
            </a:r>
            <a:endParaRPr dirty="0"/>
          </a:p>
        </p:txBody>
      </p:sp>
      <p:sp>
        <p:nvSpPr>
          <p:cNvPr id="69" name="Google Shape;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f125573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f125573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f125573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bf125573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</a:t>
            </a:r>
            <a:r>
              <a:rPr lang="en-US" i="1" dirty="0"/>
              <a:t>Making CENTS: Career clusters</a:t>
            </a:r>
            <a:r>
              <a:rPr lang="en-US" i="0" dirty="0"/>
              <a:t>. </a:t>
            </a:r>
            <a:r>
              <a:rPr lang="en-US" i="0" dirty="0" err="1"/>
              <a:t>Infogram</a:t>
            </a:r>
            <a:r>
              <a:rPr lang="en-US" i="0" dirty="0"/>
              <a:t>. https://</a:t>
            </a:r>
            <a:r>
              <a:rPr lang="en-US" i="0" dirty="0" err="1"/>
              <a:t>infogram.com</a:t>
            </a:r>
            <a:r>
              <a:rPr lang="en-US" i="0" dirty="0"/>
              <a:t>/making-cents-career-clusters-1h1749w3gygjq2z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f125573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f1255731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nextmov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onetonline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tech.org/resource-center/series/career-interest-surveys/career-interest-survey-motivator-edi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tech.org/resource-center/series/career-interest-surveys/cluster-by-cluster-career-interest-survey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g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Question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Determine which Career Cluster is your top choice. 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Choose a career in the cluster you selected. 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Navigate to </a:t>
            </a:r>
            <a:r>
              <a:rPr lang="en-US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mynextmove.org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or </a:t>
            </a:r>
            <a:r>
              <a:rPr lang="en-US" dirty="0">
                <a:solidFill>
                  <a:schemeClr val="accent1"/>
                </a:solidFill>
                <a:uFill>
                  <a:noFill/>
                </a:u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onetonline.org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Search the career you selected and answer the career questions on your handout.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456300" y="1371599"/>
            <a:ext cx="82254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91192A"/>
              </a:buClr>
            </a:pPr>
            <a:r>
              <a:rPr lang="en-US" dirty="0"/>
              <a:t>On your sticky note, complete the following prompts with words or images:</a:t>
            </a:r>
          </a:p>
          <a:p>
            <a:pPr lvl="1">
              <a:lnSpc>
                <a:spcPct val="150000"/>
              </a:lnSpc>
              <a:buClr>
                <a:srgbClr val="91192A"/>
              </a:buClr>
            </a:pPr>
            <a:r>
              <a:rPr lang="en-US" dirty="0"/>
              <a:t>I am feeling…</a:t>
            </a:r>
          </a:p>
          <a:p>
            <a:pPr lvl="1">
              <a:lnSpc>
                <a:spcPct val="150000"/>
              </a:lnSpc>
              <a:buClr>
                <a:srgbClr val="91192A"/>
              </a:buClr>
            </a:pPr>
            <a:r>
              <a:rPr lang="en-US" dirty="0"/>
              <a:t>I am thinking about…</a:t>
            </a:r>
            <a:endParaRPr dirty="0"/>
          </a:p>
        </p:txBody>
      </p:sp>
      <p:pic>
        <p:nvPicPr>
          <p:cNvPr id="96" name="Google Shape;96;p20" title="How am I Feeling What am I Think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8048" y="202300"/>
            <a:ext cx="1303525" cy="13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Career Cluster Anchor Chart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Design an anchor chart to represent your selected Career Cluster. Include the following: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Name of the cluster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Examples of jobs within the cluster 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Colors, symbols, and images that represent the cluster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Roundabout Conversations 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456175" y="1263124"/>
            <a:ext cx="7701112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Review your notes about your chosen career cluster.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When the music plays, walk in your assigned direction until the music stops.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Partner up with the person across from you.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Share your research about your chosen career cluster and your responses to the career questions on your handout with your partner.</a:t>
            </a:r>
          </a:p>
        </p:txBody>
      </p:sp>
      <p:pic>
        <p:nvPicPr>
          <p:cNvPr id="109" name="Google Shape;109;p22" title="Roundabout Conversation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003" y="0"/>
            <a:ext cx="1766997" cy="1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843450" y="1130675"/>
            <a:ext cx="4902000" cy="23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Surveying My Career</a:t>
            </a:r>
            <a:endParaRPr/>
          </a:p>
        </p:txBody>
      </p:sp>
      <p:pic>
        <p:nvPicPr>
          <p:cNvPr id="47" name="Google Shape;47;p12" title="K20_16WSMC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50" y="1221600"/>
            <a:ext cx="3117300" cy="27003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226525" y="831675"/>
            <a:ext cx="7461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56175" y="1624275"/>
            <a:ext cx="82323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How can understanding my skills, personality traits, and interests help me identify career pathways that align with my strengths and future goals?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208525" y="496375"/>
            <a:ext cx="74793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56175" y="1326475"/>
            <a:ext cx="8232300" cy="23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Analyze personal skills, traits, and interests to identify aligned career clusters.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Reflect on identified career clusters to consider future academic and career planning.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57AE-9CBF-DB35-019B-400C63B4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Toss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E2459-729D-D1E3-066B-769013FDF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the following question on your paper:</a:t>
            </a:r>
          </a:p>
          <a:p>
            <a:pPr lvl="1"/>
            <a:r>
              <a:rPr lang="en-US" dirty="0"/>
              <a:t>How do your interests or skills help you decide what type of career you want? </a:t>
            </a:r>
          </a:p>
          <a:p>
            <a:r>
              <a:rPr lang="en-US" dirty="0"/>
              <a:t>Crumple your paper with your response and toss it across the room.</a:t>
            </a:r>
          </a:p>
          <a:p>
            <a:r>
              <a:rPr lang="en-US" dirty="0"/>
              <a:t>Pick up a different paper and share what is written on it with the whole class. </a:t>
            </a:r>
          </a:p>
        </p:txBody>
      </p:sp>
      <p:pic>
        <p:nvPicPr>
          <p:cNvPr id="4" name="Google Shape;66;p15" title="Commit and Toss.png">
            <a:extLst>
              <a:ext uri="{FF2B5EF4-FFF2-40B4-BE49-F238E27FC236}">
                <a16:creationId xmlns:a16="http://schemas.microsoft.com/office/drawing/2014/main" id="{9F8F126A-B9FF-9930-7C28-37B4A3DE40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0" y="291250"/>
            <a:ext cx="938249" cy="11256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38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Career Motivator Survey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91192A"/>
              </a:buClr>
            </a:pPr>
            <a:r>
              <a:rPr lang="en-US" dirty="0"/>
              <a:t>Navigate to </a:t>
            </a:r>
            <a:r>
              <a:rPr lang="en-US" dirty="0">
                <a:hlinkClick r:id="rId3"/>
              </a:rPr>
              <a:t>k20.ou.edu/i8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Carefully read each statement of the survey.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Rate each statement 0–2 based on how much it sounds like you. </a:t>
            </a:r>
          </a:p>
          <a:p>
            <a:pPr lvl="1">
              <a:buClr>
                <a:srgbClr val="91192A"/>
              </a:buClr>
              <a:buChar char="●"/>
            </a:pPr>
            <a:r>
              <a:rPr lang="en-US" dirty="0"/>
              <a:t>0 = Not like me</a:t>
            </a:r>
          </a:p>
          <a:p>
            <a:pPr lvl="1">
              <a:buClr>
                <a:srgbClr val="91192A"/>
              </a:buClr>
              <a:buChar char="●"/>
            </a:pPr>
            <a:r>
              <a:rPr lang="en-US" dirty="0"/>
              <a:t>1 = Sometimes like me</a:t>
            </a:r>
          </a:p>
          <a:p>
            <a:pPr lvl="1">
              <a:buClr>
                <a:srgbClr val="91192A"/>
              </a:buClr>
              <a:buChar char="●"/>
            </a:pPr>
            <a:r>
              <a:rPr lang="en-US" dirty="0"/>
              <a:t>2 = Very much like me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Add up the scores in each cluster and record each total.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BE89-E624-A457-A9BF-B654245D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Cluster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00B5-6E61-3490-B3B7-A5575A8BF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Navigate to </a:t>
            </a:r>
            <a:r>
              <a:rPr lang="en-US" dirty="0">
                <a:hlinkClick r:id="rId2"/>
              </a:rPr>
              <a:t>k20.ou.edu/k8</a:t>
            </a:r>
            <a:endParaRPr lang="en-US" dirty="0"/>
          </a:p>
          <a:p>
            <a:r>
              <a:rPr lang="en-US" dirty="0"/>
              <a:t>Carefully read each statement of the survey.</a:t>
            </a:r>
          </a:p>
          <a:p>
            <a:r>
              <a:rPr lang="en-US" dirty="0"/>
              <a:t>Place a check in the box next to each statement that sounds most like you.</a:t>
            </a:r>
          </a:p>
          <a:p>
            <a:pPr lvl="1"/>
            <a:r>
              <a:rPr lang="en-US" dirty="0"/>
              <a:t>You can add as many or as few checks as you want.</a:t>
            </a:r>
          </a:p>
          <a:p>
            <a:r>
              <a:rPr lang="en-US" dirty="0"/>
              <a:t>Add up the scores in each cluster and record each total.</a:t>
            </a:r>
          </a:p>
        </p:txBody>
      </p:sp>
    </p:spTree>
    <p:extLst>
      <p:ext uri="{BB962C8B-B14F-4D97-AF65-F5344CB8AC3E}">
        <p14:creationId xmlns:p14="http://schemas.microsoft.com/office/powerpoint/2010/main" val="278553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2382114352"/>
              </p:ext>
            </p:extLst>
          </p:nvPr>
        </p:nvGraphicFramePr>
        <p:xfrm>
          <a:off x="860800" y="228563"/>
          <a:ext cx="7422375" cy="4686375"/>
        </p:xfrm>
        <a:graphic>
          <a:graphicData uri="http://schemas.openxmlformats.org/drawingml/2006/table">
            <a:tbl>
              <a:tblPr>
                <a:noFill/>
                <a:tableStyleId>{3937749C-1CE5-4A54-A4FA-4679625F9BDB}</a:tableStyleId>
              </a:tblPr>
              <a:tblGrid>
                <a:gridCol w="247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7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Manufacturing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2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Agriculture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3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Arts, Entertainment, &amp; Design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4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Construction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5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Technology*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6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7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&amp; Natural Resources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8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Services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9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Healthcare &amp; Human Services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10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Hospitality, Events, &amp; Tourism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11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&amp; Entrepreneurship*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12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&amp; Sales*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13</a:t>
                      </a: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Service &amp; Safety</a:t>
                      </a:r>
                      <a:endParaRPr sz="18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14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 Chain &amp; Transportation</a:t>
                      </a:r>
                      <a:endParaRPr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Also a Cross-Cutting Career Cluster</a:t>
                      </a:r>
                      <a:endParaRPr sz="1800" i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5250" marT="57150" marB="57150" anchor="b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Exploration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Navigate to </a:t>
            </a:r>
            <a:r>
              <a:rPr lang="en-US" sz="2800" dirty="0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k20.ou.edu/gq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Read the information about your top three Career Clusters.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Summarize the focus of each Career Cluster.</a:t>
            </a: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687</Words>
  <Application>Microsoft Macintosh PowerPoint</Application>
  <PresentationFormat>On-screen Show (16:9)</PresentationFormat>
  <Paragraphs>83</Paragraphs>
  <Slides>13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Surveying My Career</vt:lpstr>
      <vt:lpstr>Essential Question</vt:lpstr>
      <vt:lpstr>Learning Objectives</vt:lpstr>
      <vt:lpstr>Commit and Toss</vt:lpstr>
      <vt:lpstr>Career Motivator Survey</vt:lpstr>
      <vt:lpstr>Career Cluster Survey</vt:lpstr>
      <vt:lpstr>PowerPoint Presentation</vt:lpstr>
      <vt:lpstr>Career Exploration</vt:lpstr>
      <vt:lpstr>Career Question</vt:lpstr>
      <vt:lpstr>Reflection</vt:lpstr>
      <vt:lpstr>Career Cluster Anchor Chart</vt:lpstr>
      <vt:lpstr>Roundabout Conversations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5</cp:revision>
  <dcterms:modified xsi:type="dcterms:W3CDTF">2026-05-13T16:04:57Z</dcterms:modified>
</cp:coreProperties>
</file>