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JKQdbXWaAzJh2nK1neQRoXqEV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Leod Porter, Delma" userId="32da88d5-4580-4c4a-b4ab-df51f2b33c88" providerId="ADAL" clId="{1428B711-EC21-462A-A3D9-3449E515F7EA}"/>
    <pc:docChg chg="modSld">
      <pc:chgData name="McLeod Porter, Delma" userId="32da88d5-4580-4c4a-b4ab-df51f2b33c88" providerId="ADAL" clId="{1428B711-EC21-462A-A3D9-3449E515F7EA}" dt="2026-03-12T15:06:53.327" v="39" actId="20577"/>
      <pc:docMkLst>
        <pc:docMk/>
      </pc:docMkLst>
      <pc:sldChg chg="modSp mod">
        <pc:chgData name="McLeod Porter, Delma" userId="32da88d5-4580-4c4a-b4ab-df51f2b33c88" providerId="ADAL" clId="{1428B711-EC21-462A-A3D9-3449E515F7EA}" dt="2026-03-12T15:00:27.703" v="6" actId="14100"/>
        <pc:sldMkLst>
          <pc:docMk/>
          <pc:sldMk cId="0" sldId="257"/>
        </pc:sldMkLst>
        <pc:spChg chg="mod">
          <ac:chgData name="McLeod Porter, Delma" userId="32da88d5-4580-4c4a-b4ab-df51f2b33c88" providerId="ADAL" clId="{1428B711-EC21-462A-A3D9-3449E515F7EA}" dt="2026-03-12T15:00:27.703" v="6" actId="14100"/>
          <ac:spMkLst>
            <pc:docMk/>
            <pc:sldMk cId="0" sldId="257"/>
            <ac:spMk id="46" creationId="{00000000-0000-0000-0000-000000000000}"/>
          </ac:spMkLst>
        </pc:spChg>
      </pc:sldChg>
      <pc:sldChg chg="modSp mod">
        <pc:chgData name="McLeod Porter, Delma" userId="32da88d5-4580-4c4a-b4ab-df51f2b33c88" providerId="ADAL" clId="{1428B711-EC21-462A-A3D9-3449E515F7EA}" dt="2026-03-12T15:00:41.071" v="8" actId="20577"/>
        <pc:sldMkLst>
          <pc:docMk/>
          <pc:sldMk cId="0" sldId="258"/>
        </pc:sldMkLst>
        <pc:spChg chg="mod">
          <ac:chgData name="McLeod Porter, Delma" userId="32da88d5-4580-4c4a-b4ab-df51f2b33c88" providerId="ADAL" clId="{1428B711-EC21-462A-A3D9-3449E515F7EA}" dt="2026-03-12T15:00:41.071" v="8" actId="20577"/>
          <ac:spMkLst>
            <pc:docMk/>
            <pc:sldMk cId="0" sldId="258"/>
            <ac:spMk id="53" creationId="{00000000-0000-0000-0000-000000000000}"/>
          </ac:spMkLst>
        </pc:spChg>
      </pc:sldChg>
      <pc:sldChg chg="modSp mod">
        <pc:chgData name="McLeod Porter, Delma" userId="32da88d5-4580-4c4a-b4ab-df51f2b33c88" providerId="ADAL" clId="{1428B711-EC21-462A-A3D9-3449E515F7EA}" dt="2026-03-12T15:00:47.124" v="10" actId="20577"/>
        <pc:sldMkLst>
          <pc:docMk/>
          <pc:sldMk cId="0" sldId="259"/>
        </pc:sldMkLst>
        <pc:spChg chg="mod">
          <ac:chgData name="McLeod Porter, Delma" userId="32da88d5-4580-4c4a-b4ab-df51f2b33c88" providerId="ADAL" clId="{1428B711-EC21-462A-A3D9-3449E515F7EA}" dt="2026-03-12T15:00:47.124" v="10" actId="20577"/>
          <ac:spMkLst>
            <pc:docMk/>
            <pc:sldMk cId="0" sldId="259"/>
            <ac:spMk id="59" creationId="{00000000-0000-0000-0000-000000000000}"/>
          </ac:spMkLst>
        </pc:spChg>
      </pc:sldChg>
      <pc:sldChg chg="modSp mod">
        <pc:chgData name="McLeod Porter, Delma" userId="32da88d5-4580-4c4a-b4ab-df51f2b33c88" providerId="ADAL" clId="{1428B711-EC21-462A-A3D9-3449E515F7EA}" dt="2026-03-12T15:04:01.302" v="37" actId="20577"/>
        <pc:sldMkLst>
          <pc:docMk/>
          <pc:sldMk cId="0" sldId="261"/>
        </pc:sldMkLst>
        <pc:spChg chg="mod">
          <ac:chgData name="McLeod Porter, Delma" userId="32da88d5-4580-4c4a-b4ab-df51f2b33c88" providerId="ADAL" clId="{1428B711-EC21-462A-A3D9-3449E515F7EA}" dt="2026-03-12T15:04:01.302" v="37" actId="20577"/>
          <ac:spMkLst>
            <pc:docMk/>
            <pc:sldMk cId="0" sldId="261"/>
            <ac:spMk id="73" creationId="{00000000-0000-0000-0000-000000000000}"/>
          </ac:spMkLst>
        </pc:spChg>
      </pc:sldChg>
      <pc:sldChg chg="modSp mod">
        <pc:chgData name="McLeod Porter, Delma" userId="32da88d5-4580-4c4a-b4ab-df51f2b33c88" providerId="ADAL" clId="{1428B711-EC21-462A-A3D9-3449E515F7EA}" dt="2026-03-12T15:04:34.628" v="38" actId="1076"/>
        <pc:sldMkLst>
          <pc:docMk/>
          <pc:sldMk cId="0" sldId="263"/>
        </pc:sldMkLst>
        <pc:picChg chg="mod">
          <ac:chgData name="McLeod Porter, Delma" userId="32da88d5-4580-4c4a-b4ab-df51f2b33c88" providerId="ADAL" clId="{1428B711-EC21-462A-A3D9-3449E515F7EA}" dt="2026-03-12T15:04:34.628" v="38" actId="1076"/>
          <ac:picMkLst>
            <pc:docMk/>
            <pc:sldMk cId="0" sldId="263"/>
            <ac:picMk id="86" creationId="{00000000-0000-0000-0000-000000000000}"/>
          </ac:picMkLst>
        </pc:picChg>
      </pc:sldChg>
      <pc:sldChg chg="modSp mod">
        <pc:chgData name="McLeod Porter, Delma" userId="32da88d5-4580-4c4a-b4ab-df51f2b33c88" providerId="ADAL" clId="{1428B711-EC21-462A-A3D9-3449E515F7EA}" dt="2026-03-12T15:06:53.327" v="39" actId="20577"/>
        <pc:sldMkLst>
          <pc:docMk/>
          <pc:sldMk cId="0" sldId="276"/>
        </pc:sldMkLst>
        <pc:spChg chg="mod">
          <ac:chgData name="McLeod Porter, Delma" userId="32da88d5-4580-4c4a-b4ab-df51f2b33c88" providerId="ADAL" clId="{1428B711-EC21-462A-A3D9-3449E515F7EA}" dt="2026-03-12T15:06:53.327" v="39" actId="20577"/>
          <ac:spMkLst>
            <pc:docMk/>
            <pc:sldMk cId="0" sldId="276"/>
            <ac:spMk id="1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98" name="Google Shape;98;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How</a:t>
            </a:r>
            <a:r>
              <a:rPr lang="en">
                <a:solidFill>
                  <a:srgbClr val="971D20"/>
                </a:solidFill>
              </a:rPr>
              <a:t>: </a:t>
            </a:r>
            <a:r>
              <a:rPr lang="en"/>
              <a:t>How will I find the information I need to complete the task?</a:t>
            </a:r>
            <a:endParaRPr/>
          </a:p>
        </p:txBody>
      </p:sp>
      <p:pic>
        <p:nvPicPr>
          <p:cNvPr id="99" name="Google Shape;99;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g37aef2c890e_0_1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1" name="Google Shape;111;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2" name="Google Shape;112;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Sketch and Model</a:t>
            </a:r>
            <a:endParaRPr/>
          </a:p>
        </p:txBody>
      </p:sp>
      <p:sp>
        <p:nvSpPr>
          <p:cNvPr id="119" name="Google Shape;119;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a:t>Select an idea.</a:t>
            </a:r>
            <a:endParaRPr sz="2400"/>
          </a:p>
          <a:p>
            <a:pPr marL="457200" lvl="0" indent="-393700" algn="l" rtl="0">
              <a:lnSpc>
                <a:spcPct val="100000"/>
              </a:lnSpc>
              <a:spcBef>
                <a:spcPts val="0"/>
              </a:spcBef>
              <a:spcAft>
                <a:spcPts val="0"/>
              </a:spcAft>
              <a:buSzPts val="2600"/>
              <a:buAutoNum type="arabicPeriod"/>
            </a:pPr>
            <a:r>
              <a:rPr lang="en" sz="2400"/>
              <a:t>Sketch and model.</a:t>
            </a:r>
            <a:endParaRPr sz="2400"/>
          </a:p>
          <a:p>
            <a:pPr marL="914400" lvl="1" indent="-393700" algn="l" rtl="0">
              <a:lnSpc>
                <a:spcPct val="115000"/>
              </a:lnSpc>
              <a:spcBef>
                <a:spcPts val="0"/>
              </a:spcBef>
              <a:spcAft>
                <a:spcPts val="0"/>
              </a:spcAft>
              <a:buSzPts val="2600"/>
              <a:buAutoNum type="alphaLcPeriod"/>
            </a:pPr>
            <a:r>
              <a:rPr lang="en" sz="2400"/>
              <a:t>Make sure to label each part and add measurements.</a:t>
            </a:r>
            <a:endParaRPr sz="2400"/>
          </a:p>
          <a:p>
            <a:pPr marL="457200" lvl="0" indent="-393700" algn="l" rtl="0">
              <a:lnSpc>
                <a:spcPct val="100000"/>
              </a:lnSpc>
              <a:spcBef>
                <a:spcPts val="0"/>
              </a:spcBef>
              <a:spcAft>
                <a:spcPts val="0"/>
              </a:spcAft>
              <a:buSzPts val="2600"/>
              <a:buAutoNum type="arabicPeriod"/>
            </a:pPr>
            <a:r>
              <a:rPr lang="en" sz="2400"/>
              <a:t>List materials.</a:t>
            </a:r>
            <a:endParaRPr sz="2400"/>
          </a:p>
          <a:p>
            <a:pPr marL="457200" lvl="0" indent="-393700" algn="l" rtl="0">
              <a:lnSpc>
                <a:spcPct val="100000"/>
              </a:lnSpc>
              <a:spcBef>
                <a:spcPts val="0"/>
              </a:spcBef>
              <a:spcAft>
                <a:spcPts val="0"/>
              </a:spcAft>
              <a:buSzPts val="2600"/>
              <a:buAutoNum type="arabicPeriod"/>
            </a:pPr>
            <a:r>
              <a:rPr lang="en" sz="2400"/>
              <a:t>Provide a replicable step-by-step process for how to build your prototype.</a:t>
            </a:r>
            <a:endParaRPr sz="2400"/>
          </a:p>
        </p:txBody>
      </p:sp>
      <p:sp>
        <p:nvSpPr>
          <p:cNvPr id="120" name="Google Shape;120;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g37aef2c890e_0_1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Notebook Setup</a:t>
            </a:r>
            <a:endParaRPr/>
          </a:p>
        </p:txBody>
      </p:sp>
      <p:sp>
        <p:nvSpPr>
          <p:cNvPr id="132" name="Google Shape;132;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Build &amp; Create.</a:t>
            </a:r>
            <a:endParaRPr sz="2400"/>
          </a:p>
          <a:p>
            <a:pPr marL="914400" lvl="1" indent="-368300" algn="l" rtl="0">
              <a:lnSpc>
                <a:spcPct val="100000"/>
              </a:lnSpc>
              <a:spcBef>
                <a:spcPts val="0"/>
              </a:spcBef>
              <a:spcAft>
                <a:spcPts val="0"/>
              </a:spcAft>
              <a:buSzPts val="2200"/>
              <a:buChar char="○"/>
            </a:pPr>
            <a:r>
              <a:rPr lang="en" sz="2200"/>
              <a:t>Leave space for notes, photos, &amp; observations.</a:t>
            </a:r>
            <a:endParaRPr sz="2200"/>
          </a:p>
          <a:p>
            <a:pPr marL="457200" lvl="0" indent="-381000" algn="l" rtl="0">
              <a:lnSpc>
                <a:spcPct val="100000"/>
              </a:lnSpc>
              <a:spcBef>
                <a:spcPts val="0"/>
              </a:spcBef>
              <a:spcAft>
                <a:spcPts val="0"/>
              </a:spcAft>
              <a:buSzPts val="2400"/>
              <a:buChar char="●"/>
            </a:pPr>
            <a:r>
              <a:rPr lang="en" sz="2400"/>
              <a:t>Make a Prediction Table.</a:t>
            </a:r>
            <a:endParaRPr sz="2400"/>
          </a:p>
          <a:p>
            <a:pPr marL="914400" lvl="1" indent="-368300" algn="l" rtl="0">
              <a:lnSpc>
                <a:spcPct val="100000"/>
              </a:lnSpc>
              <a:spcBef>
                <a:spcPts val="0"/>
              </a:spcBef>
              <a:spcAft>
                <a:spcPts val="0"/>
              </a:spcAft>
              <a:buSzPts val="2200"/>
              <a:buChar char="○"/>
            </a:pPr>
            <a:r>
              <a:rPr lang="en" sz="2200"/>
              <a:t>Here is where you can record what you think will happen at different parts of the creating process. </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33" name="Google Shape;133;g3767fe08b6e_0_59" title="page 4.jpg"/>
          <p:cNvPicPr preferRelativeResize="0"/>
          <p:nvPr/>
        </p:nvPicPr>
        <p:blipFill rotWithShape="1">
          <a:blip r:embed="rId3">
            <a:alphaModFix/>
          </a:blip>
          <a:srcRect/>
          <a:stretch/>
        </p:blipFill>
        <p:spPr>
          <a:xfrm>
            <a:off x="4724400" y="557719"/>
            <a:ext cx="4267199" cy="2355368"/>
          </a:xfrm>
          <a:prstGeom prst="rect">
            <a:avLst/>
          </a:prstGeom>
          <a:noFill/>
          <a:ln w="28575" cap="flat" cmpd="sng">
            <a:solidFill>
              <a:srgbClr val="E5BB38"/>
            </a:solidFill>
            <a:prstDash val="solid"/>
            <a:round/>
            <a:headEnd type="none" w="sm" len="sm"/>
            <a:tailEnd type="none" w="sm" len="sm"/>
          </a:ln>
        </p:spPr>
      </p:pic>
      <p:pic>
        <p:nvPicPr>
          <p:cNvPr id="134" name="Google Shape;134;g3767fe08b6e_0_59" title="page 5.jpg"/>
          <p:cNvPicPr preferRelativeResize="0"/>
          <p:nvPr/>
        </p:nvPicPr>
        <p:blipFill rotWithShape="1">
          <a:blip r:embed="rId4">
            <a:alphaModFix/>
          </a:blip>
          <a:srcRect/>
          <a:stretch/>
        </p:blipFill>
        <p:spPr>
          <a:xfrm>
            <a:off x="4746996" y="2002448"/>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Prototyping</a:t>
            </a:r>
            <a:endParaRPr/>
          </a:p>
        </p:txBody>
      </p:sp>
      <p:sp>
        <p:nvSpPr>
          <p:cNvPr id="140" name="Google Shape;140;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Begin building your prototype!</a:t>
            </a:r>
            <a:endParaRPr sz="2500"/>
          </a:p>
          <a:p>
            <a:pPr marL="457200" lvl="0" indent="-393700" algn="l" rtl="0">
              <a:lnSpc>
                <a:spcPct val="100000"/>
              </a:lnSpc>
              <a:spcBef>
                <a:spcPts val="0"/>
              </a:spcBef>
              <a:spcAft>
                <a:spcPts val="0"/>
              </a:spcAft>
              <a:buSzPts val="2600"/>
              <a:buChar char="●"/>
            </a:pPr>
            <a:r>
              <a:rPr lang="en" sz="2500"/>
              <a:t>Follow your drawings, models, and instructions carefully.</a:t>
            </a:r>
            <a:endParaRPr sz="2500"/>
          </a:p>
          <a:p>
            <a:pPr marL="914400" lvl="1" indent="-393700" algn="l" rtl="0">
              <a:lnSpc>
                <a:spcPct val="115000"/>
              </a:lnSpc>
              <a:spcBef>
                <a:spcPts val="0"/>
              </a:spcBef>
              <a:spcAft>
                <a:spcPts val="0"/>
              </a:spcAft>
              <a:buSzPts val="2600"/>
              <a:buChar char="○"/>
            </a:pPr>
            <a:r>
              <a:rPr lang="en" sz="2500"/>
              <a:t>Use tools responsibly and safely.</a:t>
            </a:r>
            <a:endParaRPr sz="2500"/>
          </a:p>
          <a:p>
            <a:pPr marL="457200" lvl="0" indent="-393700" algn="l" rtl="0">
              <a:lnSpc>
                <a:spcPct val="100000"/>
              </a:lnSpc>
              <a:spcBef>
                <a:spcPts val="0"/>
              </a:spcBef>
              <a:spcAft>
                <a:spcPts val="0"/>
              </a:spcAft>
              <a:buSzPts val="2600"/>
              <a:buChar char="●"/>
            </a:pPr>
            <a:r>
              <a:rPr lang="en" sz="2500"/>
              <a:t>Document your progress as you build through the following: </a:t>
            </a:r>
            <a:endParaRPr sz="2500"/>
          </a:p>
          <a:p>
            <a:pPr marL="914400" lvl="1" indent="-393700" algn="l" rtl="0">
              <a:lnSpc>
                <a:spcPct val="115000"/>
              </a:lnSpc>
              <a:spcBef>
                <a:spcPts val="0"/>
              </a:spcBef>
              <a:spcAft>
                <a:spcPts val="0"/>
              </a:spcAft>
              <a:buSzPts val="2600"/>
              <a:buChar char="○"/>
            </a:pPr>
            <a:r>
              <a:rPr lang="en" sz="2500"/>
              <a:t>Photos</a:t>
            </a:r>
            <a:endParaRPr sz="2500"/>
          </a:p>
          <a:p>
            <a:pPr marL="914400" lvl="1" indent="-393700" algn="l" rtl="0">
              <a:lnSpc>
                <a:spcPct val="115000"/>
              </a:lnSpc>
              <a:spcBef>
                <a:spcPts val="0"/>
              </a:spcBef>
              <a:spcAft>
                <a:spcPts val="0"/>
              </a:spcAft>
              <a:buSzPts val="2600"/>
              <a:buChar char="○"/>
            </a:pPr>
            <a:r>
              <a:rPr lang="en" sz="2500"/>
              <a:t>Observational Notes</a:t>
            </a:r>
            <a:endParaRPr sz="2500"/>
          </a:p>
          <a:p>
            <a:pPr marL="1371600" lvl="2" indent="-393700" algn="l" rtl="0">
              <a:lnSpc>
                <a:spcPct val="115000"/>
              </a:lnSpc>
              <a:spcBef>
                <a:spcPts val="0"/>
              </a:spcBef>
              <a:spcAft>
                <a:spcPts val="0"/>
              </a:spcAft>
              <a:buSzPts val="2600"/>
              <a:buChar char="▪"/>
            </a:pPr>
            <a:r>
              <a:rPr lang="en" sz="2500"/>
              <a:t>Note whether adjustments were needed.</a:t>
            </a:r>
            <a:endParaRPr sz="2500"/>
          </a:p>
          <a:p>
            <a:pPr marL="914400" lvl="1" indent="-393700" algn="l" rtl="0">
              <a:lnSpc>
                <a:spcPct val="115000"/>
              </a:lnSpc>
              <a:spcBef>
                <a:spcPts val="0"/>
              </a:spcBef>
              <a:spcAft>
                <a:spcPts val="0"/>
              </a:spcAft>
              <a:buSzPts val="2600"/>
              <a:buChar char="○"/>
            </a:pPr>
            <a:r>
              <a:rPr lang="en" sz="2500"/>
              <a:t>Sketches</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g37aef2c890e_0_2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2" name="Google Shape;152;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3" name="Google Shape;153;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4" name="Google Shape;154;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5" name="Google Shape;155;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1" name="Google Shape;161;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endParaRPr/>
          </a:p>
          <a:p>
            <a:pPr marL="457200" lvl="0" indent="-457200" algn="l" rtl="0">
              <a:lnSpc>
                <a:spcPct val="100000"/>
              </a:lnSpc>
              <a:spcBef>
                <a:spcPts val="0"/>
              </a:spcBef>
              <a:spcAft>
                <a:spcPts val="0"/>
              </a:spcAft>
              <a:buSzPts val="2600"/>
              <a:buChar char="●"/>
            </a:pPr>
            <a:r>
              <a:rPr lang="en"/>
              <a:t>As a group, brainstorm and determine a collection tool.</a:t>
            </a:r>
            <a:endParaRPr/>
          </a:p>
          <a:p>
            <a:pPr marL="457200" lvl="0" indent="-393700" algn="l" rtl="0">
              <a:lnSpc>
                <a:spcPct val="100000"/>
              </a:lnSpc>
              <a:spcBef>
                <a:spcPts val="0"/>
              </a:spcBef>
              <a:spcAft>
                <a:spcPts val="0"/>
              </a:spcAft>
              <a:buSzPts val="2600"/>
              <a:buChar char="●"/>
            </a:pPr>
            <a:r>
              <a:rPr lang="en"/>
              <a:t>Use criteria and constraints from the Question phase.</a:t>
            </a:r>
            <a:endParaRPr/>
          </a:p>
          <a:p>
            <a:pPr marL="457200" lvl="0" indent="-393700" algn="l" rtl="0">
              <a:lnSpc>
                <a:spcPct val="100000"/>
              </a:lnSpc>
              <a:spcBef>
                <a:spcPts val="0"/>
              </a:spcBef>
              <a:spcAft>
                <a:spcPts val="0"/>
              </a:spcAft>
              <a:buSzPts val="2600"/>
              <a:buChar char="●"/>
            </a:pPr>
            <a:r>
              <a:rPr lang="en"/>
              <a:t>Follow a consistent process so that results are reliable and measurable.</a:t>
            </a:r>
            <a:endParaRPr/>
          </a:p>
          <a:p>
            <a:pPr marL="457200" lvl="0" indent="-393700" algn="l" rtl="0">
              <a:lnSpc>
                <a:spcPct val="100000"/>
              </a:lnSpc>
              <a:spcBef>
                <a:spcPts val="0"/>
              </a:spcBef>
              <a:spcAft>
                <a:spcPts val="0"/>
              </a:spcAft>
              <a:buSzPts val="2600"/>
              <a:buChar char="●"/>
            </a:pPr>
            <a:r>
              <a:rPr lang="en"/>
              <a:t>Gather data observations, measurements, and feedback.</a:t>
            </a:r>
            <a:endParaRPr/>
          </a:p>
          <a:p>
            <a:pPr marL="0" lvl="0" indent="0" algn="l" rtl="0">
              <a:lnSpc>
                <a:spcPct val="100000"/>
              </a:lnSpc>
              <a:spcBef>
                <a:spcPts val="0"/>
              </a:spcBef>
              <a:spcAft>
                <a:spcPts val="0"/>
              </a:spcAft>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a:t>STEM Challenge: </a:t>
            </a:r>
            <a:r>
              <a:rPr lang="en" sz="4100"/>
              <a:t>Charge Ahead</a:t>
            </a:r>
            <a:endParaRPr sz="4100"/>
          </a:p>
        </p:txBody>
      </p:sp>
      <p:sp>
        <p:nvSpPr>
          <p:cNvPr id="46" name="Google Shape;46;p2"/>
          <p:cNvSpPr txBox="1">
            <a:spLocks noGrp="1"/>
          </p:cNvSpPr>
          <p:nvPr>
            <p:ph type="subTitle" idx="1"/>
          </p:nvPr>
        </p:nvSpPr>
        <p:spPr>
          <a:xfrm>
            <a:off x="4185635" y="2862503"/>
            <a:ext cx="4758742"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600"/>
              <a:buFont typeface="Arial"/>
              <a:buNone/>
            </a:pPr>
            <a:r>
              <a:rPr lang="en" dirty="0"/>
              <a:t>Sustainability &amp; Energy Systems</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7" name="Google Shape;167;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As a group, brainstorm how best to display your raw data for Analysis. Once selected, transfer your data.</a:t>
            </a:r>
            <a:endParaRPr>
              <a:highlight>
                <a:srgbClr val="FFFF00"/>
              </a:highlight>
            </a:endParaRPr>
          </a:p>
          <a:p>
            <a:pPr marL="0" lvl="0" indent="0" algn="l" rtl="0">
              <a:lnSpc>
                <a:spcPct val="100000"/>
              </a:lnSpc>
              <a:spcBef>
                <a:spcPts val="0"/>
              </a:spcBef>
              <a:spcAft>
                <a:spcPts val="0"/>
              </a:spcAft>
              <a:buSzPts val="2600"/>
              <a:buNone/>
            </a:pPr>
            <a:endParaRPr/>
          </a:p>
        </p:txBody>
      </p:sp>
      <p:pic>
        <p:nvPicPr>
          <p:cNvPr id="168" name="Google Shape;168;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69" name="Google Shape;169;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0" name="Google Shape;170;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6" name="Google Shape;176;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g37aef2c890e_0_2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Notebook Setup</a:t>
            </a:r>
            <a:endParaRPr/>
          </a:p>
        </p:txBody>
      </p:sp>
      <p:sp>
        <p:nvSpPr>
          <p:cNvPr id="188" name="Google Shape;188;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Reflect &amp; Improve. </a:t>
            </a:r>
            <a:endParaRPr sz="2400"/>
          </a:p>
          <a:p>
            <a:pPr marL="457200" lvl="0" indent="-381000" algn="l" rtl="0">
              <a:lnSpc>
                <a:spcPct val="100000"/>
              </a:lnSpc>
              <a:spcBef>
                <a:spcPts val="0"/>
              </a:spcBef>
              <a:spcAft>
                <a:spcPts val="0"/>
              </a:spcAft>
              <a:buSzPts val="2400"/>
              <a:buChar char="●"/>
            </a:pPr>
            <a:r>
              <a:rPr lang="en" sz="2400"/>
              <a:t>Answer the following: </a:t>
            </a:r>
            <a:endParaRPr sz="2400"/>
          </a:p>
          <a:p>
            <a:pPr marL="914400" lvl="1" indent="-368300" algn="l" rtl="0">
              <a:lnSpc>
                <a:spcPct val="100000"/>
              </a:lnSpc>
              <a:spcBef>
                <a:spcPts val="0"/>
              </a:spcBef>
              <a:spcAft>
                <a:spcPts val="0"/>
              </a:spcAft>
              <a:buSzPts val="2200"/>
              <a:buChar char="○"/>
            </a:pPr>
            <a:r>
              <a:rPr lang="en" sz="2200"/>
              <a:t>How effective was the prototype? </a:t>
            </a:r>
            <a:endParaRPr sz="2200"/>
          </a:p>
          <a:p>
            <a:pPr marL="914400" lvl="1" indent="-368300" algn="l" rtl="0">
              <a:lnSpc>
                <a:spcPct val="100000"/>
              </a:lnSpc>
              <a:spcBef>
                <a:spcPts val="0"/>
              </a:spcBef>
              <a:spcAft>
                <a:spcPts val="0"/>
              </a:spcAft>
              <a:buSzPts val="2200"/>
              <a:buChar char="○"/>
            </a:pPr>
            <a:r>
              <a:rPr lang="en" sz="2200"/>
              <a:t>How reliable or efficient was it? </a:t>
            </a:r>
            <a:endParaRPr sz="2200"/>
          </a:p>
          <a:p>
            <a:pPr marL="914400" lvl="1" indent="-368300" algn="l" rtl="0">
              <a:lnSpc>
                <a:spcPct val="100000"/>
              </a:lnSpc>
              <a:spcBef>
                <a:spcPts val="0"/>
              </a:spcBef>
              <a:spcAft>
                <a:spcPts val="0"/>
              </a:spcAft>
              <a:buSzPts val="2200"/>
              <a:buChar char="○"/>
            </a:pPr>
            <a:r>
              <a:rPr lang="en" sz="2200"/>
              <a:t>How would you improve the design? Draw your new model below. </a:t>
            </a:r>
            <a:endParaRPr sz="2200"/>
          </a:p>
        </p:txBody>
      </p:sp>
      <p:pic>
        <p:nvPicPr>
          <p:cNvPr id="189" name="Google Shape;189;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Review Test Results</a:t>
            </a:r>
            <a:endParaRPr/>
          </a:p>
        </p:txBody>
      </p:sp>
      <p:sp>
        <p:nvSpPr>
          <p:cNvPr id="196" name="Google Shape;196;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Review your test results.</a:t>
            </a:r>
            <a:endParaRPr/>
          </a:p>
          <a:p>
            <a:pPr marL="457200" lvl="0" indent="-393700" algn="l" rtl="0">
              <a:lnSpc>
                <a:spcPct val="100000"/>
              </a:lnSpc>
              <a:spcBef>
                <a:spcPts val="0"/>
              </a:spcBef>
              <a:spcAft>
                <a:spcPts val="0"/>
              </a:spcAft>
              <a:buSzPts val="2600"/>
              <a:buChar char="●"/>
            </a:pPr>
            <a:r>
              <a:rPr lang="en"/>
              <a:t>Identify strengths to keep and weaknesses to address.</a:t>
            </a:r>
            <a:endParaRPr/>
          </a:p>
          <a:p>
            <a:pPr marL="457200" lvl="0" indent="-393700" algn="l" rtl="0">
              <a:lnSpc>
                <a:spcPct val="100000"/>
              </a:lnSpc>
              <a:spcBef>
                <a:spcPts val="0"/>
              </a:spcBef>
              <a:spcAft>
                <a:spcPts val="0"/>
              </a:spcAft>
              <a:buSzPts val="2600"/>
              <a:buChar char="●"/>
            </a:pPr>
            <a:r>
              <a:rPr lang="en"/>
              <a:t>Propose targeted changes to improve the design.</a:t>
            </a:r>
            <a:endParaRPr/>
          </a:p>
          <a:p>
            <a:pPr marL="914400" lvl="1" indent="-393700" algn="l" rtl="0">
              <a:lnSpc>
                <a:spcPct val="115000"/>
              </a:lnSpc>
              <a:spcBef>
                <a:spcPts val="0"/>
              </a:spcBef>
              <a:spcAft>
                <a:spcPts val="0"/>
              </a:spcAft>
              <a:buSzPts val="2600"/>
              <a:buChar char="○"/>
            </a:pPr>
            <a:r>
              <a:rPr lang="en"/>
              <a:t>Consider materials, measurements, features, or construction methods.</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endParaRPr/>
          </a:p>
        </p:txBody>
      </p:sp>
      <p:sp>
        <p:nvSpPr>
          <p:cNvPr id="197" name="Google Shape;197;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3" name="Google Shape;203;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4" name="Google Shape;204;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0" name="Google Shape;210;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Communicate. </a:t>
            </a:r>
            <a:endParaRPr sz="2400"/>
          </a:p>
          <a:p>
            <a:pPr marL="457200" lvl="0" indent="-381000" algn="l" rtl="0">
              <a:lnSpc>
                <a:spcPct val="100000"/>
              </a:lnSpc>
              <a:spcBef>
                <a:spcPts val="0"/>
              </a:spcBef>
              <a:spcAft>
                <a:spcPts val="0"/>
              </a:spcAft>
              <a:buSzPts val="2400"/>
              <a:buChar char="●"/>
            </a:pPr>
            <a:r>
              <a:rPr lang="en" sz="2400"/>
              <a:t>Best Medium and why?</a:t>
            </a:r>
            <a:endParaRPr sz="2400"/>
          </a:p>
          <a:p>
            <a:pPr marL="914400" lvl="1" indent="-368300" algn="l" rtl="0">
              <a:lnSpc>
                <a:spcPct val="100000"/>
              </a:lnSpc>
              <a:spcBef>
                <a:spcPts val="0"/>
              </a:spcBef>
              <a:spcAft>
                <a:spcPts val="0"/>
              </a:spcAft>
              <a:buSzPts val="2200"/>
              <a:buChar char="○"/>
            </a:pPr>
            <a:r>
              <a:rPr lang="en" sz="2200"/>
              <a:t>Slide Presentation</a:t>
            </a:r>
            <a:endParaRPr sz="2200"/>
          </a:p>
          <a:p>
            <a:pPr marL="914400" lvl="1" indent="-368300" algn="l" rtl="0">
              <a:lnSpc>
                <a:spcPct val="100000"/>
              </a:lnSpc>
              <a:spcBef>
                <a:spcPts val="0"/>
              </a:spcBef>
              <a:spcAft>
                <a:spcPts val="0"/>
              </a:spcAft>
              <a:buSzPts val="2200"/>
              <a:buChar char="○"/>
            </a:pPr>
            <a:r>
              <a:rPr lang="en" sz="2200"/>
              <a:t>Journal Article</a:t>
            </a:r>
            <a:endParaRPr sz="2200"/>
          </a:p>
          <a:p>
            <a:pPr marL="914400" lvl="1" indent="-368300" algn="l" rtl="0">
              <a:lnSpc>
                <a:spcPct val="100000"/>
              </a:lnSpc>
              <a:spcBef>
                <a:spcPts val="0"/>
              </a:spcBef>
              <a:spcAft>
                <a:spcPts val="0"/>
              </a:spcAft>
              <a:buSzPts val="2200"/>
              <a:buChar char="○"/>
            </a:pPr>
            <a:r>
              <a:rPr lang="en" sz="2200"/>
              <a:t>Poster Presentation</a:t>
            </a:r>
            <a:endParaRPr sz="2200"/>
          </a:p>
          <a:p>
            <a:pPr marL="457200" lvl="0" indent="-381000" algn="l" rtl="0">
              <a:lnSpc>
                <a:spcPct val="100000"/>
              </a:lnSpc>
              <a:spcBef>
                <a:spcPts val="0"/>
              </a:spcBef>
              <a:spcAft>
                <a:spcPts val="0"/>
              </a:spcAft>
              <a:buSzPts val="2400"/>
              <a:buChar char="●"/>
            </a:pPr>
            <a:r>
              <a:rPr lang="en" sz="2400"/>
              <a:t>Create a mock-up or outline. </a:t>
            </a:r>
            <a:endParaRPr sz="2400"/>
          </a:p>
          <a:p>
            <a:pPr marL="457200" lvl="0" indent="-381000" algn="l" rtl="0">
              <a:lnSpc>
                <a:spcPct val="100000"/>
              </a:lnSpc>
              <a:spcBef>
                <a:spcPts val="0"/>
              </a:spcBef>
              <a:spcAft>
                <a:spcPts val="0"/>
              </a:spcAft>
              <a:buSzPts val="2400"/>
              <a:buChar char="●"/>
            </a:pPr>
            <a:r>
              <a:rPr lang="en" sz="2400"/>
              <a:t>Elevator Speech </a:t>
            </a:r>
            <a:r>
              <a:rPr lang="en" sz="2200"/>
              <a:t>(see slide).</a:t>
            </a:r>
            <a:endParaRPr sz="2200"/>
          </a:p>
        </p:txBody>
      </p:sp>
      <p:pic>
        <p:nvPicPr>
          <p:cNvPr id="211" name="Google Shape;211;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7" name="Google Shape;217;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Spark Expo hosted by billionaire superhero Toni Spark.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3" name="Google Shape;223;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4" name="Google Shape;224;g3767fe08b6e_0_94" title="Elevator Speech.png"/>
          <p:cNvPicPr preferRelativeResize="0"/>
          <p:nvPr/>
        </p:nvPicPr>
        <p:blipFill rotWithShape="1">
          <a:blip r:embed="rId3">
            <a:alphaModFix/>
          </a:blip>
          <a:srcRect l="1633" r="1643"/>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0" name="Google Shape;230;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1" name="Google Shape;231;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Essential Question</a:t>
            </a:r>
            <a:endParaRPr/>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Learning Objective</a:t>
            </a:r>
            <a:endParaRPr/>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a:t>
            </a:r>
            <a:endParaRPr/>
          </a:p>
          <a:p>
            <a:pPr marL="0" lvl="0" indent="0" algn="l" rtl="0">
              <a:lnSpc>
                <a:spcPct val="100000"/>
              </a:lnSpc>
              <a:spcBef>
                <a:spcPts val="0"/>
              </a:spcBef>
              <a:spcAft>
                <a:spcPts val="0"/>
              </a:spcAft>
              <a:buSzPts val="3600"/>
              <a:buNone/>
            </a:pPr>
            <a:r>
              <a:rPr lang="en"/>
              <a:t>Notebook Setup</a:t>
            </a:r>
            <a:endParaRPr/>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Title of STEM Challenge</a:t>
            </a:r>
            <a:endParaRPr sz="2400"/>
          </a:p>
          <a:p>
            <a:pPr marL="457200" lvl="0" indent="-381000" algn="l" rtl="0">
              <a:lnSpc>
                <a:spcPct val="100000"/>
              </a:lnSpc>
              <a:spcBef>
                <a:spcPts val="0"/>
              </a:spcBef>
              <a:spcAft>
                <a:spcPts val="0"/>
              </a:spcAft>
              <a:buSzPts val="2400"/>
              <a:buChar char="●"/>
            </a:pPr>
            <a:r>
              <a:rPr lang="en" sz="2400"/>
              <a:t>Question</a:t>
            </a:r>
            <a:endParaRPr sz="2400"/>
          </a:p>
          <a:p>
            <a:pPr marL="457200" lvl="0" indent="-381000" algn="l" rtl="0">
              <a:lnSpc>
                <a:spcPct val="100000"/>
              </a:lnSpc>
              <a:spcBef>
                <a:spcPts val="0"/>
              </a:spcBef>
              <a:spcAft>
                <a:spcPts val="0"/>
              </a:spcAft>
              <a:buSzPts val="2400"/>
              <a:buChar char="●"/>
            </a:pPr>
            <a:r>
              <a:rPr lang="en" sz="2400"/>
              <a:t>Criteria</a:t>
            </a:r>
            <a:endParaRPr sz="2400"/>
          </a:p>
          <a:p>
            <a:pPr marL="457200" lvl="0" indent="-381000" algn="l" rtl="0">
              <a:lnSpc>
                <a:spcPct val="100000"/>
              </a:lnSpc>
              <a:spcBef>
                <a:spcPts val="0"/>
              </a:spcBef>
              <a:spcAft>
                <a:spcPts val="0"/>
              </a:spcAft>
              <a:buSzPts val="2400"/>
              <a:buChar char="●"/>
            </a:pPr>
            <a:r>
              <a:rPr lang="en" sz="2400"/>
              <a:t>Hypothesis or Prediction</a:t>
            </a:r>
            <a:endParaRPr sz="2400"/>
          </a:p>
          <a:p>
            <a:pPr marL="457200" lvl="0" indent="-381000" algn="l" rtl="0">
              <a:lnSpc>
                <a:spcPct val="100000"/>
              </a:lnSpc>
              <a:spcBef>
                <a:spcPts val="0"/>
              </a:spcBef>
              <a:spcAft>
                <a:spcPts val="0"/>
              </a:spcAft>
              <a:buSzPts val="2400"/>
              <a:buChar char="●"/>
            </a:pPr>
            <a:r>
              <a:rPr lang="en" sz="2400"/>
              <a:t>Brainstorm </a:t>
            </a:r>
            <a:r>
              <a:rPr lang="en" sz="2200"/>
              <a:t>(leave space for work)</a:t>
            </a:r>
            <a:endParaRPr sz="2200"/>
          </a:p>
          <a:p>
            <a:pPr marL="457200" lvl="0" indent="-381000" algn="l" rtl="0">
              <a:lnSpc>
                <a:spcPct val="100000"/>
              </a:lnSpc>
              <a:spcBef>
                <a:spcPts val="0"/>
              </a:spcBef>
              <a:spcAft>
                <a:spcPts val="0"/>
              </a:spcAft>
              <a:buSzPts val="2400"/>
              <a:buChar char="●"/>
            </a:pPr>
            <a:r>
              <a:rPr lang="en" sz="2400"/>
              <a:t>KWHL chart </a:t>
            </a:r>
            <a:r>
              <a:rPr lang="en" sz="2200"/>
              <a:t>(see later slide)</a:t>
            </a:r>
            <a:r>
              <a:rPr lang="en" sz="2400"/>
              <a:t> </a:t>
            </a:r>
            <a:endParaRPr sz="2400"/>
          </a:p>
          <a:p>
            <a:pPr marL="457200" lvl="0" indent="-381000" algn="l" rtl="0">
              <a:lnSpc>
                <a:spcPct val="100000"/>
              </a:lnSpc>
              <a:spcBef>
                <a:spcPts val="0"/>
              </a:spcBef>
              <a:spcAft>
                <a:spcPts val="0"/>
              </a:spcAft>
              <a:buSzPts val="2400"/>
              <a:buChar char="●"/>
            </a:pPr>
            <a:r>
              <a:rPr lang="en" sz="2400"/>
              <a:t>Prediction Check </a:t>
            </a:r>
            <a:r>
              <a:rPr lang="en" sz="2200"/>
              <a:t>(see later slide)</a:t>
            </a:r>
            <a:endParaRPr sz="220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sz="2400" b="1" dirty="0"/>
              <a:t>Problem</a:t>
            </a:r>
            <a:r>
              <a:rPr lang="en" sz="2400" dirty="0"/>
              <a:t>:  A massive storm has destroyed the power infrastructure wiping out pipelines, refineries, and delivery routes in a small community. Fuel shipments are gone, so the town must rely on renewable sources. Leaders need a system that can grow as more people arrive.</a:t>
            </a:r>
            <a:endParaRPr sz="2400" dirty="0"/>
          </a:p>
          <a:p>
            <a:pPr marL="457200" lvl="0" indent="-393700" algn="l" rtl="0">
              <a:lnSpc>
                <a:spcPct val="100000"/>
              </a:lnSpc>
              <a:spcBef>
                <a:spcPts val="0"/>
              </a:spcBef>
              <a:spcAft>
                <a:spcPts val="0"/>
              </a:spcAft>
              <a:buSzPts val="2600"/>
              <a:buChar char="●"/>
            </a:pPr>
            <a:r>
              <a:rPr lang="en" sz="2400" b="1" dirty="0"/>
              <a:t>Your Task</a:t>
            </a:r>
            <a:r>
              <a:rPr lang="en" sz="2400" dirty="0"/>
              <a:t>: Your team of environmental engineers has been sent to help this small survivor community restore electricity.</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79" name="Google Shape;79;g3767fe08b6e_0_19"/>
          <p:cNvSpPr txBox="1">
            <a:spLocks noGrp="1"/>
          </p:cNvSpPr>
          <p:nvPr>
            <p:ph type="body" idx="1"/>
          </p:nvPr>
        </p:nvSpPr>
        <p:spPr>
          <a:xfrm>
            <a:off x="456300" y="1152474"/>
            <a:ext cx="8225400" cy="3277857"/>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r>
              <a:rPr lang="en" sz="2400" dirty="0"/>
              <a:t>Your system must meet the following criteria: </a:t>
            </a:r>
          </a:p>
          <a:p>
            <a:pPr marL="419100" indent="-342900">
              <a:buSzPts val="2400"/>
            </a:pPr>
            <a:r>
              <a:rPr lang="en" sz="2400" dirty="0"/>
              <a:t>Use renewable energy principles.</a:t>
            </a:r>
            <a:endParaRPr sz="2400" dirty="0"/>
          </a:p>
          <a:p>
            <a:pPr marL="457200" lvl="0" indent="-381000" algn="l" rtl="0">
              <a:lnSpc>
                <a:spcPct val="100000"/>
              </a:lnSpc>
              <a:spcBef>
                <a:spcPts val="0"/>
              </a:spcBef>
              <a:spcAft>
                <a:spcPts val="0"/>
              </a:spcAft>
              <a:buSzPts val="2400"/>
              <a:buChar char="●"/>
            </a:pPr>
            <a:r>
              <a:rPr lang="en" sz="2400" dirty="0"/>
              <a:t>Demonstrate how energy is captured, converted, and stored. </a:t>
            </a:r>
            <a:endParaRPr sz="2400" dirty="0"/>
          </a:p>
          <a:p>
            <a:pPr marL="457200" lvl="0" indent="-381000" algn="l" rtl="0">
              <a:lnSpc>
                <a:spcPct val="100000"/>
              </a:lnSpc>
              <a:spcBef>
                <a:spcPts val="0"/>
              </a:spcBef>
              <a:spcAft>
                <a:spcPts val="0"/>
              </a:spcAft>
              <a:buSzPts val="2400"/>
              <a:buChar char="●"/>
            </a:pPr>
            <a:r>
              <a:rPr lang="en" sz="2400" dirty="0"/>
              <a:t>Design with future expansion in mind.</a:t>
            </a:r>
          </a:p>
          <a:p>
            <a:pPr marL="457200" lvl="0" indent="-381000" algn="l" rtl="0">
              <a:lnSpc>
                <a:spcPct val="100000"/>
              </a:lnSpc>
              <a:spcBef>
                <a:spcPts val="0"/>
              </a:spcBef>
              <a:spcAft>
                <a:spcPts val="0"/>
              </a:spcAft>
              <a:buSzPts val="2400"/>
              <a:buChar char="●"/>
            </a:pPr>
            <a:endParaRPr lang="en" sz="2400" dirty="0"/>
          </a:p>
          <a:p>
            <a:pPr marL="457200" lvl="0" indent="-381000" algn="l" rtl="0">
              <a:lnSpc>
                <a:spcPct val="100000"/>
              </a:lnSpc>
              <a:spcBef>
                <a:spcPts val="0"/>
              </a:spcBef>
              <a:spcAft>
                <a:spcPts val="0"/>
              </a:spcAft>
              <a:buSzPts val="2400"/>
              <a:buChar char="●"/>
            </a:pPr>
            <a:endParaRPr lang="en" sz="2400" dirty="0"/>
          </a:p>
          <a:p>
            <a:pPr marL="76200" lvl="0" indent="0" algn="l" rtl="0">
              <a:lnSpc>
                <a:spcPct val="100000"/>
              </a:lnSpc>
              <a:spcBef>
                <a:spcPts val="0"/>
              </a:spcBef>
              <a:spcAft>
                <a:spcPts val="0"/>
              </a:spcAft>
              <a:buSzPts val="2400"/>
              <a:buNone/>
            </a:pPr>
            <a:r>
              <a:rPr lang="en" sz="2400" dirty="0"/>
              <a:t>Bonus Challenge: Design your system to integrate multiple renewable sources or adapt to technological advancements.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5" name="Google Shape;85;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solidFill>
                  <a:srgbClr val="971D20"/>
                </a:solidFill>
              </a:rPr>
              <a:t>Know</a:t>
            </a:r>
            <a:r>
              <a:rPr lang="en">
                <a:solidFill>
                  <a:srgbClr val="971D20"/>
                </a:solidFill>
              </a:rPr>
              <a:t>:</a:t>
            </a:r>
            <a:r>
              <a:rPr lang="en"/>
              <a:t> What do I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Wonder</a:t>
            </a:r>
            <a:r>
              <a:rPr lang="en">
                <a:solidFill>
                  <a:srgbClr val="971D20"/>
                </a:solidFill>
              </a:rPr>
              <a:t>:</a:t>
            </a:r>
            <a:r>
              <a:rPr lang="en"/>
              <a:t> What do I not know (and want to know) about the task?</a:t>
            </a:r>
            <a:endParaRPr/>
          </a:p>
        </p:txBody>
      </p:sp>
      <p:pic>
        <p:nvPicPr>
          <p:cNvPr id="86" name="Google Shape;86;g3767fe08b6e_0_24" title="K-W-H-L Graphic Organizer.png"/>
          <p:cNvPicPr preferRelativeResize="0"/>
          <p:nvPr/>
        </p:nvPicPr>
        <p:blipFill rotWithShape="1">
          <a:blip r:embed="rId3">
            <a:alphaModFix/>
          </a:blip>
          <a:srcRect/>
          <a:stretch/>
        </p:blipFill>
        <p:spPr>
          <a:xfrm>
            <a:off x="6513910" y="2087081"/>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g37aef2c890e_0_5"/>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1187</Words>
  <Application>Microsoft Office PowerPoint</Application>
  <PresentationFormat>On-screen Show (16:9)</PresentationFormat>
  <Paragraphs>130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Charge Ahead</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cp:revision>
  <dcterms:modified xsi:type="dcterms:W3CDTF">2026-03-12T15:07:02Z</dcterms:modified>
</cp:coreProperties>
</file>