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lboIKpc2M1cLnILSOzJdlkAl6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98" name="Google Shape;98;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How</a:t>
            </a:r>
            <a:r>
              <a:rPr lang="en">
                <a:solidFill>
                  <a:srgbClr val="971D20"/>
                </a:solidFill>
              </a:rPr>
              <a:t>: </a:t>
            </a:r>
            <a:r>
              <a:rPr lang="en"/>
              <a:t>How will I find the information I need to complete the task?</a:t>
            </a:r>
            <a:endParaRPr/>
          </a:p>
        </p:txBody>
      </p:sp>
      <p:pic>
        <p:nvPicPr>
          <p:cNvPr id="99" name="Google Shape;99;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g37aef2c890e_0_1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1" name="Google Shape;111;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2" name="Google Shape;112;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Sketch and Model</a:t>
            </a:r>
            <a:endParaRPr/>
          </a:p>
        </p:txBody>
      </p:sp>
      <p:sp>
        <p:nvSpPr>
          <p:cNvPr id="119" name="Google Shape;119;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a:t>Select an idea.</a:t>
            </a:r>
            <a:endParaRPr sz="2400"/>
          </a:p>
          <a:p>
            <a:pPr marL="457200" lvl="0" indent="-393700" algn="l" rtl="0">
              <a:lnSpc>
                <a:spcPct val="100000"/>
              </a:lnSpc>
              <a:spcBef>
                <a:spcPts val="0"/>
              </a:spcBef>
              <a:spcAft>
                <a:spcPts val="0"/>
              </a:spcAft>
              <a:buSzPts val="2600"/>
              <a:buAutoNum type="arabicPeriod"/>
            </a:pPr>
            <a:r>
              <a:rPr lang="en" sz="2400"/>
              <a:t>Sketch and model.</a:t>
            </a:r>
            <a:endParaRPr sz="2400"/>
          </a:p>
          <a:p>
            <a:pPr marL="914400" lvl="1" indent="-393700" algn="l" rtl="0">
              <a:lnSpc>
                <a:spcPct val="115000"/>
              </a:lnSpc>
              <a:spcBef>
                <a:spcPts val="0"/>
              </a:spcBef>
              <a:spcAft>
                <a:spcPts val="0"/>
              </a:spcAft>
              <a:buSzPts val="2600"/>
              <a:buAutoNum type="alphaLcPeriod"/>
            </a:pPr>
            <a:r>
              <a:rPr lang="en" sz="2400"/>
              <a:t>Make sure to label each part and add measurements.</a:t>
            </a:r>
            <a:endParaRPr sz="2400"/>
          </a:p>
          <a:p>
            <a:pPr marL="457200" lvl="0" indent="-393700" algn="l" rtl="0">
              <a:lnSpc>
                <a:spcPct val="100000"/>
              </a:lnSpc>
              <a:spcBef>
                <a:spcPts val="0"/>
              </a:spcBef>
              <a:spcAft>
                <a:spcPts val="0"/>
              </a:spcAft>
              <a:buSzPts val="2600"/>
              <a:buAutoNum type="arabicPeriod"/>
            </a:pPr>
            <a:r>
              <a:rPr lang="en" sz="2400"/>
              <a:t>List materials.</a:t>
            </a:r>
            <a:endParaRPr sz="2400"/>
          </a:p>
          <a:p>
            <a:pPr marL="457200" lvl="0" indent="-393700" algn="l" rtl="0">
              <a:lnSpc>
                <a:spcPct val="100000"/>
              </a:lnSpc>
              <a:spcBef>
                <a:spcPts val="0"/>
              </a:spcBef>
              <a:spcAft>
                <a:spcPts val="0"/>
              </a:spcAft>
              <a:buSzPts val="2600"/>
              <a:buAutoNum type="arabicPeriod"/>
            </a:pPr>
            <a:r>
              <a:rPr lang="en" sz="2400"/>
              <a:t>Provide a replicable step-by-step process for how to build your prototype.</a:t>
            </a:r>
            <a:endParaRPr sz="2400"/>
          </a:p>
        </p:txBody>
      </p:sp>
      <p:sp>
        <p:nvSpPr>
          <p:cNvPr id="120" name="Google Shape;120;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g37aef2c890e_0_1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Notebook Setup</a:t>
            </a:r>
            <a:endParaRPr/>
          </a:p>
        </p:txBody>
      </p:sp>
      <p:sp>
        <p:nvSpPr>
          <p:cNvPr id="132" name="Google Shape;132;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Build &amp; Create.</a:t>
            </a:r>
            <a:endParaRPr sz="2400"/>
          </a:p>
          <a:p>
            <a:pPr marL="914400" lvl="1" indent="-368300" algn="l" rtl="0">
              <a:lnSpc>
                <a:spcPct val="100000"/>
              </a:lnSpc>
              <a:spcBef>
                <a:spcPts val="0"/>
              </a:spcBef>
              <a:spcAft>
                <a:spcPts val="0"/>
              </a:spcAft>
              <a:buSzPts val="2200"/>
              <a:buChar char="○"/>
            </a:pPr>
            <a:r>
              <a:rPr lang="en" sz="2200"/>
              <a:t>Leave space for notes, photos, &amp; observations.</a:t>
            </a:r>
            <a:endParaRPr sz="2200"/>
          </a:p>
          <a:p>
            <a:pPr marL="457200" lvl="0" indent="-381000" algn="l" rtl="0">
              <a:lnSpc>
                <a:spcPct val="100000"/>
              </a:lnSpc>
              <a:spcBef>
                <a:spcPts val="0"/>
              </a:spcBef>
              <a:spcAft>
                <a:spcPts val="0"/>
              </a:spcAft>
              <a:buSzPts val="2400"/>
              <a:buChar char="●"/>
            </a:pPr>
            <a:r>
              <a:rPr lang="en" sz="2400"/>
              <a:t>Make a Prediction Table.</a:t>
            </a:r>
            <a:endParaRPr sz="2400"/>
          </a:p>
          <a:p>
            <a:pPr marL="914400" lvl="1" indent="-368300" algn="l" rtl="0">
              <a:lnSpc>
                <a:spcPct val="100000"/>
              </a:lnSpc>
              <a:spcBef>
                <a:spcPts val="0"/>
              </a:spcBef>
              <a:spcAft>
                <a:spcPts val="0"/>
              </a:spcAft>
              <a:buSzPts val="2200"/>
              <a:buChar char="○"/>
            </a:pPr>
            <a:r>
              <a:rPr lang="en" sz="2200"/>
              <a:t>Here is where you can record what you think will happen at different parts of the creating process. </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33" name="Google Shape;133;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4" name="Google Shape;134;g3767fe08b6e_0_59" title="page 5.jpg"/>
          <p:cNvPicPr preferRelativeResize="0"/>
          <p:nvPr/>
        </p:nvPicPr>
        <p:blipFill rotWithShape="1">
          <a:blip r:embed="rId4">
            <a:alphaModFix/>
          </a:blip>
          <a:srcRect/>
          <a:stretch/>
        </p:blipFill>
        <p:spPr>
          <a:xfrm>
            <a:off x="4724400" y="2128187"/>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Prototyping</a:t>
            </a:r>
            <a:endParaRPr/>
          </a:p>
        </p:txBody>
      </p:sp>
      <p:sp>
        <p:nvSpPr>
          <p:cNvPr id="140" name="Google Shape;140;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Begin building your prototype!</a:t>
            </a:r>
            <a:endParaRPr sz="2500"/>
          </a:p>
          <a:p>
            <a:pPr marL="457200" lvl="0" indent="-393700" algn="l" rtl="0">
              <a:lnSpc>
                <a:spcPct val="100000"/>
              </a:lnSpc>
              <a:spcBef>
                <a:spcPts val="0"/>
              </a:spcBef>
              <a:spcAft>
                <a:spcPts val="0"/>
              </a:spcAft>
              <a:buSzPts val="2600"/>
              <a:buChar char="●"/>
            </a:pPr>
            <a:r>
              <a:rPr lang="en" sz="2500"/>
              <a:t>Follow your drawings, models, and instructions carefully.</a:t>
            </a:r>
            <a:endParaRPr sz="2500"/>
          </a:p>
          <a:p>
            <a:pPr marL="914400" lvl="1" indent="-393700" algn="l" rtl="0">
              <a:lnSpc>
                <a:spcPct val="115000"/>
              </a:lnSpc>
              <a:spcBef>
                <a:spcPts val="0"/>
              </a:spcBef>
              <a:spcAft>
                <a:spcPts val="0"/>
              </a:spcAft>
              <a:buSzPts val="2600"/>
              <a:buChar char="○"/>
            </a:pPr>
            <a:r>
              <a:rPr lang="en" sz="2500"/>
              <a:t>Use tools responsibly and safely.</a:t>
            </a:r>
            <a:endParaRPr sz="2500"/>
          </a:p>
          <a:p>
            <a:pPr marL="457200" lvl="0" indent="-393700" algn="l" rtl="0">
              <a:lnSpc>
                <a:spcPct val="100000"/>
              </a:lnSpc>
              <a:spcBef>
                <a:spcPts val="0"/>
              </a:spcBef>
              <a:spcAft>
                <a:spcPts val="0"/>
              </a:spcAft>
              <a:buSzPts val="2600"/>
              <a:buChar char="●"/>
            </a:pPr>
            <a:r>
              <a:rPr lang="en" sz="2500"/>
              <a:t>Document your progress as you build through the following: </a:t>
            </a:r>
            <a:endParaRPr sz="2500"/>
          </a:p>
          <a:p>
            <a:pPr marL="914400" lvl="1" indent="-393700" algn="l" rtl="0">
              <a:lnSpc>
                <a:spcPct val="115000"/>
              </a:lnSpc>
              <a:spcBef>
                <a:spcPts val="0"/>
              </a:spcBef>
              <a:spcAft>
                <a:spcPts val="0"/>
              </a:spcAft>
              <a:buSzPts val="2600"/>
              <a:buChar char="○"/>
            </a:pPr>
            <a:r>
              <a:rPr lang="en" sz="2500"/>
              <a:t>Photos</a:t>
            </a:r>
            <a:endParaRPr sz="2500"/>
          </a:p>
          <a:p>
            <a:pPr marL="914400" lvl="1" indent="-393700" algn="l" rtl="0">
              <a:lnSpc>
                <a:spcPct val="115000"/>
              </a:lnSpc>
              <a:spcBef>
                <a:spcPts val="0"/>
              </a:spcBef>
              <a:spcAft>
                <a:spcPts val="0"/>
              </a:spcAft>
              <a:buSzPts val="2600"/>
              <a:buChar char="○"/>
            </a:pPr>
            <a:r>
              <a:rPr lang="en" sz="2500"/>
              <a:t>Observational Notes</a:t>
            </a:r>
            <a:endParaRPr sz="2500"/>
          </a:p>
          <a:p>
            <a:pPr marL="1371600" lvl="2" indent="-393700" algn="l" rtl="0">
              <a:lnSpc>
                <a:spcPct val="115000"/>
              </a:lnSpc>
              <a:spcBef>
                <a:spcPts val="0"/>
              </a:spcBef>
              <a:spcAft>
                <a:spcPts val="0"/>
              </a:spcAft>
              <a:buSzPts val="2600"/>
              <a:buChar char="▪"/>
            </a:pPr>
            <a:r>
              <a:rPr lang="en" sz="2500"/>
              <a:t>Note whether adjustments were needed.</a:t>
            </a:r>
            <a:endParaRPr sz="2500"/>
          </a:p>
          <a:p>
            <a:pPr marL="914400" lvl="1" indent="-393700" algn="l" rtl="0">
              <a:lnSpc>
                <a:spcPct val="115000"/>
              </a:lnSpc>
              <a:spcBef>
                <a:spcPts val="0"/>
              </a:spcBef>
              <a:spcAft>
                <a:spcPts val="0"/>
              </a:spcAft>
              <a:buSzPts val="2600"/>
              <a:buChar char="○"/>
            </a:pPr>
            <a:r>
              <a:rPr lang="en" sz="2500"/>
              <a:t>Sketches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g37aef2c890e_0_2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2" name="Google Shape;152;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3" name="Google Shape;153;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4" name="Google Shape;154;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5" name="Google Shape;155;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1" name="Google Shape;161;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a:p>
          <a:p>
            <a:pPr marL="457200" lvl="0" indent="-457200" algn="l" rtl="0">
              <a:lnSpc>
                <a:spcPct val="100000"/>
              </a:lnSpc>
              <a:spcBef>
                <a:spcPts val="0"/>
              </a:spcBef>
              <a:spcAft>
                <a:spcPts val="0"/>
              </a:spcAft>
              <a:buSzPts val="2600"/>
              <a:buChar char="●"/>
            </a:pPr>
            <a:r>
              <a:rPr lang="en"/>
              <a:t>As a group, brainstorm and determine a collection tool.</a:t>
            </a:r>
            <a:endParaRPr/>
          </a:p>
          <a:p>
            <a:pPr marL="457200" lvl="0" indent="-393700" algn="l" rtl="0">
              <a:lnSpc>
                <a:spcPct val="100000"/>
              </a:lnSpc>
              <a:spcBef>
                <a:spcPts val="0"/>
              </a:spcBef>
              <a:spcAft>
                <a:spcPts val="0"/>
              </a:spcAft>
              <a:buSzPts val="2600"/>
              <a:buChar char="●"/>
            </a:pPr>
            <a:r>
              <a:rPr lang="en"/>
              <a:t>Use criteria and constraints from the Question phase.</a:t>
            </a:r>
            <a:endParaRPr/>
          </a:p>
          <a:p>
            <a:pPr marL="457200" lvl="0" indent="-393700" algn="l" rtl="0">
              <a:lnSpc>
                <a:spcPct val="100000"/>
              </a:lnSpc>
              <a:spcBef>
                <a:spcPts val="0"/>
              </a:spcBef>
              <a:spcAft>
                <a:spcPts val="0"/>
              </a:spcAft>
              <a:buSzPts val="2600"/>
              <a:buChar char="●"/>
            </a:pPr>
            <a:r>
              <a:rPr lang="en"/>
              <a:t>Follow a consistent process so that results are reliable and measurable.</a:t>
            </a:r>
            <a:endParaRPr/>
          </a:p>
          <a:p>
            <a:pPr marL="457200" lvl="0" indent="-393700" algn="l" rtl="0">
              <a:lnSpc>
                <a:spcPct val="100000"/>
              </a:lnSpc>
              <a:spcBef>
                <a:spcPts val="0"/>
              </a:spcBef>
              <a:spcAft>
                <a:spcPts val="0"/>
              </a:spcAft>
              <a:buSzPts val="2600"/>
              <a:buChar char="●"/>
            </a:pPr>
            <a:r>
              <a:rPr lang="en"/>
              <a:t>Gather data observations, measurements, and feedback.</a:t>
            </a: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a:t>STEM Challenge: DNA Detectives</a:t>
            </a:r>
            <a:endParaRPr sz="440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600"/>
              <a:buFont typeface="Arial"/>
              <a:buNone/>
            </a:pPr>
            <a:r>
              <a:rPr lang="en"/>
              <a:t>Heredity, </a:t>
            </a:r>
            <a:br>
              <a:rPr lang="en"/>
            </a:br>
            <a:r>
              <a:rPr lang="en"/>
              <a:t>DNA Modeling</a:t>
            </a:r>
            <a:endParaRPr/>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7" name="Google Shape;167;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As a group, brainstorm how best to display your raw data for Analysis. Once selected, transfer your data.</a:t>
            </a:r>
            <a:endParaRPr>
              <a:highlight>
                <a:srgbClr val="FFFF00"/>
              </a:highlight>
            </a:endParaRPr>
          </a:p>
          <a:p>
            <a:pPr marL="0" lvl="0" indent="0" algn="l" rtl="0">
              <a:lnSpc>
                <a:spcPct val="100000"/>
              </a:lnSpc>
              <a:spcBef>
                <a:spcPts val="0"/>
              </a:spcBef>
              <a:spcAft>
                <a:spcPts val="0"/>
              </a:spcAft>
              <a:buSzPts val="2600"/>
              <a:buNone/>
            </a:pPr>
            <a:endParaRPr/>
          </a:p>
        </p:txBody>
      </p:sp>
      <p:pic>
        <p:nvPicPr>
          <p:cNvPr id="168" name="Google Shape;168;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69" name="Google Shape;169;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0" name="Google Shape;170;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6" name="Google Shape;176;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g37aef2c890e_0_2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Notebook Setup</a:t>
            </a:r>
            <a:endParaRPr/>
          </a:p>
        </p:txBody>
      </p:sp>
      <p:sp>
        <p:nvSpPr>
          <p:cNvPr id="188" name="Google Shape;188;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Reflect &amp; Improve. </a:t>
            </a:r>
            <a:endParaRPr sz="2400"/>
          </a:p>
          <a:p>
            <a:pPr marL="457200" lvl="0" indent="-381000" algn="l" rtl="0">
              <a:lnSpc>
                <a:spcPct val="100000"/>
              </a:lnSpc>
              <a:spcBef>
                <a:spcPts val="0"/>
              </a:spcBef>
              <a:spcAft>
                <a:spcPts val="0"/>
              </a:spcAft>
              <a:buSzPts val="2400"/>
              <a:buChar char="●"/>
            </a:pPr>
            <a:r>
              <a:rPr lang="en" sz="2400"/>
              <a:t>Answer the following: </a:t>
            </a:r>
            <a:endParaRPr sz="2400"/>
          </a:p>
          <a:p>
            <a:pPr marL="914400" lvl="1" indent="-368300" algn="l" rtl="0">
              <a:lnSpc>
                <a:spcPct val="100000"/>
              </a:lnSpc>
              <a:spcBef>
                <a:spcPts val="0"/>
              </a:spcBef>
              <a:spcAft>
                <a:spcPts val="0"/>
              </a:spcAft>
              <a:buSzPts val="2200"/>
              <a:buChar char="○"/>
            </a:pPr>
            <a:r>
              <a:rPr lang="en" sz="2200"/>
              <a:t>How effective was the prototype? </a:t>
            </a:r>
            <a:endParaRPr sz="2200"/>
          </a:p>
          <a:p>
            <a:pPr marL="914400" lvl="1" indent="-368300" algn="l" rtl="0">
              <a:lnSpc>
                <a:spcPct val="100000"/>
              </a:lnSpc>
              <a:spcBef>
                <a:spcPts val="0"/>
              </a:spcBef>
              <a:spcAft>
                <a:spcPts val="0"/>
              </a:spcAft>
              <a:buSzPts val="2200"/>
              <a:buChar char="○"/>
            </a:pPr>
            <a:r>
              <a:rPr lang="en" sz="2200"/>
              <a:t>How reliable or efficient was it? </a:t>
            </a:r>
            <a:endParaRPr sz="2200"/>
          </a:p>
          <a:p>
            <a:pPr marL="914400" lvl="1" indent="-368300" algn="l" rtl="0">
              <a:lnSpc>
                <a:spcPct val="100000"/>
              </a:lnSpc>
              <a:spcBef>
                <a:spcPts val="0"/>
              </a:spcBef>
              <a:spcAft>
                <a:spcPts val="0"/>
              </a:spcAft>
              <a:buSzPts val="2200"/>
              <a:buChar char="○"/>
            </a:pPr>
            <a:r>
              <a:rPr lang="en" sz="2200"/>
              <a:t>How would you improve the design? Draw your new model below. </a:t>
            </a:r>
            <a:endParaRPr sz="2200"/>
          </a:p>
        </p:txBody>
      </p:sp>
      <p:pic>
        <p:nvPicPr>
          <p:cNvPr id="189" name="Google Shape;189;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Review Test Results</a:t>
            </a:r>
            <a:endParaRPr/>
          </a:p>
        </p:txBody>
      </p:sp>
      <p:sp>
        <p:nvSpPr>
          <p:cNvPr id="196" name="Google Shape;196;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Review your test results.</a:t>
            </a:r>
            <a:endParaRPr/>
          </a:p>
          <a:p>
            <a:pPr marL="457200" lvl="0" indent="-393700" algn="l" rtl="0">
              <a:lnSpc>
                <a:spcPct val="100000"/>
              </a:lnSpc>
              <a:spcBef>
                <a:spcPts val="0"/>
              </a:spcBef>
              <a:spcAft>
                <a:spcPts val="0"/>
              </a:spcAft>
              <a:buSzPts val="2600"/>
              <a:buChar char="●"/>
            </a:pPr>
            <a:r>
              <a:rPr lang="en"/>
              <a:t>Identify strengths to keep and weaknesses to address.</a:t>
            </a:r>
            <a:endParaRPr/>
          </a:p>
          <a:p>
            <a:pPr marL="457200" lvl="0" indent="-393700" algn="l" rtl="0">
              <a:lnSpc>
                <a:spcPct val="100000"/>
              </a:lnSpc>
              <a:spcBef>
                <a:spcPts val="0"/>
              </a:spcBef>
              <a:spcAft>
                <a:spcPts val="0"/>
              </a:spcAft>
              <a:buSzPts val="2600"/>
              <a:buChar char="●"/>
            </a:pPr>
            <a:r>
              <a:rPr lang="en"/>
              <a:t>Propose targeted changes to improve the design.</a:t>
            </a:r>
            <a:endParaRPr/>
          </a:p>
          <a:p>
            <a:pPr marL="914400" lvl="1" indent="-393700" algn="l" rtl="0">
              <a:lnSpc>
                <a:spcPct val="115000"/>
              </a:lnSpc>
              <a:spcBef>
                <a:spcPts val="0"/>
              </a:spcBef>
              <a:spcAft>
                <a:spcPts val="0"/>
              </a:spcAft>
              <a:buSzPts val="2600"/>
              <a:buChar char="○"/>
            </a:pPr>
            <a:r>
              <a:rPr lang="en"/>
              <a:t>Consider materials, measurements, features, or construction methods.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endParaRPr/>
          </a:p>
        </p:txBody>
      </p:sp>
      <p:sp>
        <p:nvSpPr>
          <p:cNvPr id="197" name="Google Shape;197;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3" name="Google Shape;203;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4" name="Google Shape;204;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0" name="Google Shape;210;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Communicate. </a:t>
            </a:r>
            <a:endParaRPr sz="2400"/>
          </a:p>
          <a:p>
            <a:pPr marL="457200" lvl="0" indent="-381000" algn="l" rtl="0">
              <a:lnSpc>
                <a:spcPct val="100000"/>
              </a:lnSpc>
              <a:spcBef>
                <a:spcPts val="0"/>
              </a:spcBef>
              <a:spcAft>
                <a:spcPts val="0"/>
              </a:spcAft>
              <a:buSzPts val="2400"/>
              <a:buChar char="●"/>
            </a:pPr>
            <a:r>
              <a:rPr lang="en" sz="2400"/>
              <a:t>Best Medium and why?</a:t>
            </a:r>
            <a:endParaRPr sz="2400"/>
          </a:p>
          <a:p>
            <a:pPr marL="914400" lvl="1" indent="-368300" algn="l" rtl="0">
              <a:lnSpc>
                <a:spcPct val="100000"/>
              </a:lnSpc>
              <a:spcBef>
                <a:spcPts val="0"/>
              </a:spcBef>
              <a:spcAft>
                <a:spcPts val="0"/>
              </a:spcAft>
              <a:buSzPts val="2200"/>
              <a:buChar char="○"/>
            </a:pPr>
            <a:r>
              <a:rPr lang="en" sz="2200"/>
              <a:t>Slide Presentation</a:t>
            </a:r>
            <a:endParaRPr sz="2200"/>
          </a:p>
          <a:p>
            <a:pPr marL="914400" lvl="1" indent="-368300" algn="l" rtl="0">
              <a:lnSpc>
                <a:spcPct val="100000"/>
              </a:lnSpc>
              <a:spcBef>
                <a:spcPts val="0"/>
              </a:spcBef>
              <a:spcAft>
                <a:spcPts val="0"/>
              </a:spcAft>
              <a:buSzPts val="2200"/>
              <a:buChar char="○"/>
            </a:pPr>
            <a:r>
              <a:rPr lang="en" sz="2200"/>
              <a:t>Journal Article</a:t>
            </a:r>
            <a:endParaRPr sz="2200"/>
          </a:p>
          <a:p>
            <a:pPr marL="914400" lvl="1" indent="-368300" algn="l" rtl="0">
              <a:lnSpc>
                <a:spcPct val="100000"/>
              </a:lnSpc>
              <a:spcBef>
                <a:spcPts val="0"/>
              </a:spcBef>
              <a:spcAft>
                <a:spcPts val="0"/>
              </a:spcAft>
              <a:buSzPts val="2200"/>
              <a:buChar char="○"/>
            </a:pPr>
            <a:r>
              <a:rPr lang="en" sz="2200"/>
              <a:t>Poster Presentation</a:t>
            </a:r>
            <a:endParaRPr sz="2200"/>
          </a:p>
          <a:p>
            <a:pPr marL="457200" lvl="0" indent="-381000" algn="l" rtl="0">
              <a:lnSpc>
                <a:spcPct val="100000"/>
              </a:lnSpc>
              <a:spcBef>
                <a:spcPts val="0"/>
              </a:spcBef>
              <a:spcAft>
                <a:spcPts val="0"/>
              </a:spcAft>
              <a:buSzPts val="2400"/>
              <a:buChar char="●"/>
            </a:pPr>
            <a:r>
              <a:rPr lang="en" sz="2400"/>
              <a:t>Create a mock-up or outline. </a:t>
            </a:r>
            <a:endParaRPr sz="2400"/>
          </a:p>
          <a:p>
            <a:pPr marL="457200" lvl="0" indent="-381000" algn="l" rtl="0">
              <a:lnSpc>
                <a:spcPct val="100000"/>
              </a:lnSpc>
              <a:spcBef>
                <a:spcPts val="0"/>
              </a:spcBef>
              <a:spcAft>
                <a:spcPts val="0"/>
              </a:spcAft>
              <a:buSzPts val="2400"/>
              <a:buChar char="●"/>
            </a:pPr>
            <a:r>
              <a:rPr lang="en" sz="2400"/>
              <a:t>Elevator Speech </a:t>
            </a:r>
            <a:r>
              <a:rPr lang="en" sz="2200"/>
              <a:t>(see slide).</a:t>
            </a:r>
            <a:endParaRPr sz="2200"/>
          </a:p>
        </p:txBody>
      </p:sp>
      <p:pic>
        <p:nvPicPr>
          <p:cNvPr id="211" name="Google Shape;211;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7" name="Google Shape;217;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Spark Expo hosted by billionaire superhero Toni Spark.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3" name="Google Shape;223;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4" name="Google Shape;224;g3767fe08b6e_0_94" title="Elevator Speech.png"/>
          <p:cNvPicPr preferRelativeResize="0"/>
          <p:nvPr/>
        </p:nvPicPr>
        <p:blipFill rotWithShape="1">
          <a:blip r:embed="rId3">
            <a:alphaModFix/>
          </a:blip>
          <a:srcRect l="1633" r="1643"/>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0" name="Google Shape;230;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1" name="Google Shape;231;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Essential Question</a:t>
            </a:r>
            <a:endParaRPr/>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Learning Objective</a:t>
            </a:r>
            <a:endParaRPr/>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a:t>
            </a:r>
            <a:endParaRPr/>
          </a:p>
          <a:p>
            <a:pPr marL="0" lvl="0" indent="0" algn="l" rtl="0">
              <a:lnSpc>
                <a:spcPct val="100000"/>
              </a:lnSpc>
              <a:spcBef>
                <a:spcPts val="0"/>
              </a:spcBef>
              <a:spcAft>
                <a:spcPts val="0"/>
              </a:spcAft>
              <a:buSzPts val="3600"/>
              <a:buNone/>
            </a:pPr>
            <a:r>
              <a:rPr lang="en"/>
              <a:t>Notebook Setup</a:t>
            </a:r>
            <a:endParaRPr/>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Title of STEM Challenge</a:t>
            </a:r>
            <a:endParaRPr sz="2400"/>
          </a:p>
          <a:p>
            <a:pPr marL="457200" lvl="0" indent="-381000" algn="l" rtl="0">
              <a:lnSpc>
                <a:spcPct val="100000"/>
              </a:lnSpc>
              <a:spcBef>
                <a:spcPts val="0"/>
              </a:spcBef>
              <a:spcAft>
                <a:spcPts val="0"/>
              </a:spcAft>
              <a:buSzPts val="2400"/>
              <a:buChar char="●"/>
            </a:pPr>
            <a:r>
              <a:rPr lang="en" sz="2400"/>
              <a:t>Question</a:t>
            </a:r>
            <a:endParaRPr sz="2400"/>
          </a:p>
          <a:p>
            <a:pPr marL="457200" lvl="0" indent="-381000" algn="l" rtl="0">
              <a:lnSpc>
                <a:spcPct val="100000"/>
              </a:lnSpc>
              <a:spcBef>
                <a:spcPts val="0"/>
              </a:spcBef>
              <a:spcAft>
                <a:spcPts val="0"/>
              </a:spcAft>
              <a:buSzPts val="2400"/>
              <a:buChar char="●"/>
            </a:pPr>
            <a:r>
              <a:rPr lang="en" sz="2400"/>
              <a:t>Criteria</a:t>
            </a:r>
            <a:endParaRPr sz="2400"/>
          </a:p>
          <a:p>
            <a:pPr marL="457200" lvl="0" indent="-381000" algn="l" rtl="0">
              <a:lnSpc>
                <a:spcPct val="100000"/>
              </a:lnSpc>
              <a:spcBef>
                <a:spcPts val="0"/>
              </a:spcBef>
              <a:spcAft>
                <a:spcPts val="0"/>
              </a:spcAft>
              <a:buSzPts val="2400"/>
              <a:buChar char="●"/>
            </a:pPr>
            <a:r>
              <a:rPr lang="en" sz="2400"/>
              <a:t>Hypothesis or Prediction</a:t>
            </a:r>
            <a:endParaRPr sz="2400"/>
          </a:p>
          <a:p>
            <a:pPr marL="457200" lvl="0" indent="-381000" algn="l" rtl="0">
              <a:lnSpc>
                <a:spcPct val="100000"/>
              </a:lnSpc>
              <a:spcBef>
                <a:spcPts val="0"/>
              </a:spcBef>
              <a:spcAft>
                <a:spcPts val="0"/>
              </a:spcAft>
              <a:buSzPts val="2400"/>
              <a:buChar char="●"/>
            </a:pPr>
            <a:r>
              <a:rPr lang="en" sz="2400"/>
              <a:t>Brainstorm </a:t>
            </a:r>
            <a:r>
              <a:rPr lang="en" sz="2200"/>
              <a:t>(leave space for work)</a:t>
            </a:r>
            <a:endParaRPr sz="2200"/>
          </a:p>
          <a:p>
            <a:pPr marL="457200" lvl="0" indent="-381000" algn="l" rtl="0">
              <a:lnSpc>
                <a:spcPct val="100000"/>
              </a:lnSpc>
              <a:spcBef>
                <a:spcPts val="0"/>
              </a:spcBef>
              <a:spcAft>
                <a:spcPts val="0"/>
              </a:spcAft>
              <a:buSzPts val="2400"/>
              <a:buChar char="●"/>
            </a:pPr>
            <a:r>
              <a:rPr lang="en" sz="2400"/>
              <a:t>KWHL chart </a:t>
            </a:r>
            <a:r>
              <a:rPr lang="en" sz="2200"/>
              <a:t>(see later slide)</a:t>
            </a:r>
            <a:r>
              <a:rPr lang="en" sz="2400"/>
              <a:t> </a:t>
            </a:r>
            <a:endParaRPr sz="2400"/>
          </a:p>
          <a:p>
            <a:pPr marL="457200" lvl="0" indent="-381000" algn="l" rtl="0">
              <a:lnSpc>
                <a:spcPct val="100000"/>
              </a:lnSpc>
              <a:spcBef>
                <a:spcPts val="0"/>
              </a:spcBef>
              <a:spcAft>
                <a:spcPts val="0"/>
              </a:spcAft>
              <a:buSzPts val="2400"/>
              <a:buChar char="●"/>
            </a:pPr>
            <a:r>
              <a:rPr lang="en" sz="2400"/>
              <a:t>Prediction Check </a:t>
            </a:r>
            <a:r>
              <a:rPr lang="en" sz="2200"/>
              <a:t>(see later slide)</a:t>
            </a:r>
            <a:endParaRPr sz="220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Char char="●"/>
            </a:pPr>
            <a:r>
              <a:rPr lang="en" sz="2000" b="1" dirty="0"/>
              <a:t>Problem</a:t>
            </a:r>
            <a:r>
              <a:rPr lang="en" sz="2000" dirty="0"/>
              <a:t>: Your laboratory has been asked to analyze unusual DNA samples linked to individuals showing rare biological traits, such as abnormal physical performance and rapid changes in plant growth. Physicians and researchers need help understanding how genetic differences might account for these observations and what risks or inheritance patterns could emerge in future generations.</a:t>
            </a:r>
            <a:endParaRPr sz="2000" dirty="0"/>
          </a:p>
          <a:p>
            <a:pPr marL="457200" lvl="0" indent="-368300" algn="l" rtl="0">
              <a:lnSpc>
                <a:spcPct val="100000"/>
              </a:lnSpc>
              <a:spcBef>
                <a:spcPts val="0"/>
              </a:spcBef>
              <a:spcAft>
                <a:spcPts val="0"/>
              </a:spcAft>
              <a:buSzPts val="2200"/>
              <a:buChar char="●"/>
            </a:pPr>
            <a:r>
              <a:rPr lang="en" sz="2000" b="1" dirty="0"/>
              <a:t>Your Task</a:t>
            </a:r>
            <a:r>
              <a:rPr lang="en" sz="2000" dirty="0"/>
              <a:t>: Your team must build a model that shows how DNA is organized and how scientists compare samples to identify variations. The model will be used to brief medical staff who are not genetics experts.</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79" name="Google Shape;79;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Model DNA structure or trait inheritance.</a:t>
            </a:r>
            <a:endParaRPr sz="2400"/>
          </a:p>
          <a:p>
            <a:pPr marL="457200" lvl="0" indent="-381000" algn="l" rtl="0">
              <a:lnSpc>
                <a:spcPct val="100000"/>
              </a:lnSpc>
              <a:spcBef>
                <a:spcPts val="0"/>
              </a:spcBef>
              <a:spcAft>
                <a:spcPts val="0"/>
              </a:spcAft>
              <a:buSzPts val="2400"/>
              <a:buChar char="●"/>
            </a:pPr>
            <a:r>
              <a:rPr lang="en" sz="2400"/>
              <a:t>Include a legend or explanation.</a:t>
            </a:r>
            <a:endParaRPr sz="2400"/>
          </a:p>
          <a:p>
            <a:pPr marL="457200" lvl="0" indent="-381000" algn="l" rtl="0">
              <a:lnSpc>
                <a:spcPct val="100000"/>
              </a:lnSpc>
              <a:spcBef>
                <a:spcPts val="0"/>
              </a:spcBef>
              <a:spcAft>
                <a:spcPts val="0"/>
              </a:spcAft>
              <a:buSzPts val="2400"/>
              <a:buChar char="●"/>
            </a:pPr>
            <a:r>
              <a:rPr lang="en" sz="2400"/>
              <a:t>Visuals or components make the model easy to understand at a glance.</a:t>
            </a:r>
            <a:endParaRPr sz="2400"/>
          </a:p>
          <a:p>
            <a:pPr marL="457200" lvl="0" indent="-381000" algn="l" rtl="0">
              <a:lnSpc>
                <a:spcPct val="100000"/>
              </a:lnSpc>
              <a:spcBef>
                <a:spcPts val="0"/>
              </a:spcBef>
              <a:spcAft>
                <a:spcPts val="0"/>
              </a:spcAft>
              <a:buSzPts val="2400"/>
              <a:buChar char="●"/>
            </a:pPr>
            <a:r>
              <a:rPr lang="en" sz="2400"/>
              <a:t>Ensure scientific accuracy and engagement for a non-expert audience.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5" name="Google Shape;85;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solidFill>
                  <a:srgbClr val="971D20"/>
                </a:solidFill>
              </a:rPr>
              <a:t>Know</a:t>
            </a:r>
            <a:r>
              <a:rPr lang="en">
                <a:solidFill>
                  <a:srgbClr val="971D20"/>
                </a:solidFill>
              </a:rPr>
              <a:t>:</a:t>
            </a:r>
            <a:r>
              <a:rPr lang="en"/>
              <a:t> What do I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Wonder</a:t>
            </a:r>
            <a:r>
              <a:rPr lang="en">
                <a:solidFill>
                  <a:srgbClr val="971D20"/>
                </a:solidFill>
              </a:rPr>
              <a:t>:</a:t>
            </a:r>
            <a:r>
              <a:rPr lang="en"/>
              <a:t> What do I not know (and want to know) about the task?</a:t>
            </a:r>
            <a:endParaRPr/>
          </a:p>
        </p:txBody>
      </p:sp>
      <p:pic>
        <p:nvPicPr>
          <p:cNvPr id="86" name="Google Shape;86;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g37aef2c890e_0_5"/>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DNA Detectives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cp:revision>
  <dcterms:modified xsi:type="dcterms:W3CDTF">2026-03-03T18:49:53Z</dcterms:modified>
</cp:coreProperties>
</file>