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6p2la328qcbCsSsI6wIWQcdnE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49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How</a:t>
            </a:r>
            <a:r>
              <a:rPr lang="en">
                <a:solidFill>
                  <a:srgbClr val="971D20"/>
                </a:solidFill>
              </a:rPr>
              <a:t>: </a:t>
            </a:r>
            <a:r>
              <a:rPr lang="en"/>
              <a:t>How will I find the information I need to complete the task?</a:t>
            </a:r>
            <a:endParaRPr/>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335888" y="856807"/>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Sketch and Model</a:t>
            </a:r>
            <a:endParaRPr/>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a:t>Select an idea.</a:t>
            </a:r>
            <a:endParaRPr sz="2400"/>
          </a:p>
          <a:p>
            <a:pPr marL="457200" lvl="0" indent="-393700" algn="l" rtl="0">
              <a:lnSpc>
                <a:spcPct val="100000"/>
              </a:lnSpc>
              <a:spcBef>
                <a:spcPts val="0"/>
              </a:spcBef>
              <a:spcAft>
                <a:spcPts val="0"/>
              </a:spcAft>
              <a:buSzPts val="2600"/>
              <a:buAutoNum type="arabicPeriod"/>
            </a:pPr>
            <a:r>
              <a:rPr lang="en" sz="2400"/>
              <a:t>Sketch and model.</a:t>
            </a:r>
            <a:endParaRPr sz="2400"/>
          </a:p>
          <a:p>
            <a:pPr marL="914400" lvl="1" indent="-393700" algn="l" rtl="0">
              <a:lnSpc>
                <a:spcPct val="115000"/>
              </a:lnSpc>
              <a:spcBef>
                <a:spcPts val="0"/>
              </a:spcBef>
              <a:spcAft>
                <a:spcPts val="0"/>
              </a:spcAft>
              <a:buSzPts val="2600"/>
              <a:buAutoNum type="alphaLcPeriod"/>
            </a:pPr>
            <a:r>
              <a:rPr lang="en" sz="2400"/>
              <a:t>Make sure to label each part and add measurements.</a:t>
            </a:r>
            <a:endParaRPr sz="2400"/>
          </a:p>
          <a:p>
            <a:pPr marL="457200" lvl="0" indent="-393700" algn="l" rtl="0">
              <a:lnSpc>
                <a:spcPct val="100000"/>
              </a:lnSpc>
              <a:spcBef>
                <a:spcPts val="0"/>
              </a:spcBef>
              <a:spcAft>
                <a:spcPts val="0"/>
              </a:spcAft>
              <a:buSzPts val="2600"/>
              <a:buAutoNum type="arabicPeriod"/>
            </a:pPr>
            <a:r>
              <a:rPr lang="en" sz="2400"/>
              <a:t>List materials.</a:t>
            </a:r>
            <a:endParaRPr sz="2400"/>
          </a:p>
          <a:p>
            <a:pPr marL="457200" lvl="0" indent="-393700" algn="l" rtl="0">
              <a:lnSpc>
                <a:spcPct val="100000"/>
              </a:lnSpc>
              <a:spcBef>
                <a:spcPts val="0"/>
              </a:spcBef>
              <a:spcAft>
                <a:spcPts val="0"/>
              </a:spcAft>
              <a:buSzPts val="2600"/>
              <a:buAutoNum type="arabicPeriod"/>
            </a:pPr>
            <a:r>
              <a:rPr lang="en" sz="2400"/>
              <a:t>Provide a replicable step-by-step process for how to build your prototype.</a:t>
            </a:r>
            <a:endParaRPr sz="240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Notebook Setup</a:t>
            </a:r>
            <a:endParaRPr/>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Build &amp; Create.</a:t>
            </a:r>
            <a:endParaRPr sz="2400"/>
          </a:p>
          <a:p>
            <a:pPr marL="914400" lvl="1" indent="-368300" algn="l" rtl="0">
              <a:lnSpc>
                <a:spcPct val="100000"/>
              </a:lnSpc>
              <a:spcBef>
                <a:spcPts val="0"/>
              </a:spcBef>
              <a:spcAft>
                <a:spcPts val="0"/>
              </a:spcAft>
              <a:buSzPts val="2200"/>
              <a:buChar char="○"/>
            </a:pPr>
            <a:r>
              <a:rPr lang="en" sz="2200"/>
              <a:t>Leave space for notes, photos, &amp; observations.</a:t>
            </a:r>
            <a:endParaRPr sz="2200"/>
          </a:p>
          <a:p>
            <a:pPr marL="457200" lvl="0" indent="-381000" algn="l" rtl="0">
              <a:lnSpc>
                <a:spcPct val="100000"/>
              </a:lnSpc>
              <a:spcBef>
                <a:spcPts val="0"/>
              </a:spcBef>
              <a:spcAft>
                <a:spcPts val="0"/>
              </a:spcAft>
              <a:buSzPts val="2400"/>
              <a:buChar char="●"/>
            </a:pPr>
            <a:r>
              <a:rPr lang="en" sz="2400"/>
              <a:t>Make a Prediction Table.</a:t>
            </a:r>
            <a:endParaRPr sz="2400"/>
          </a:p>
          <a:p>
            <a:pPr marL="914400" lvl="1" indent="-368300" algn="l" rtl="0">
              <a:lnSpc>
                <a:spcPct val="100000"/>
              </a:lnSpc>
              <a:spcBef>
                <a:spcPts val="0"/>
              </a:spcBef>
              <a:spcAft>
                <a:spcPts val="0"/>
              </a:spcAft>
              <a:buSzPts val="2200"/>
              <a:buChar char="○"/>
            </a:pPr>
            <a:r>
              <a:rPr lang="en" sz="2200"/>
              <a:t>Here is where you can record what you think will happen at different parts of the creating process. </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35" name="Google Shape;135;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Prototyping</a:t>
            </a:r>
            <a:endParaRPr/>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Begin building your prototype!</a:t>
            </a:r>
            <a:endParaRPr sz="2500"/>
          </a:p>
          <a:p>
            <a:pPr marL="457200" lvl="0" indent="-393700" algn="l" rtl="0">
              <a:lnSpc>
                <a:spcPct val="100000"/>
              </a:lnSpc>
              <a:spcBef>
                <a:spcPts val="0"/>
              </a:spcBef>
              <a:spcAft>
                <a:spcPts val="0"/>
              </a:spcAft>
              <a:buSzPts val="2600"/>
              <a:buChar char="●"/>
            </a:pPr>
            <a:r>
              <a:rPr lang="en" sz="2500"/>
              <a:t>Follow your drawings, models, and instructions carefully.</a:t>
            </a:r>
            <a:endParaRPr sz="2500"/>
          </a:p>
          <a:p>
            <a:pPr marL="914400" lvl="1" indent="-393700" algn="l" rtl="0">
              <a:lnSpc>
                <a:spcPct val="115000"/>
              </a:lnSpc>
              <a:spcBef>
                <a:spcPts val="0"/>
              </a:spcBef>
              <a:spcAft>
                <a:spcPts val="0"/>
              </a:spcAft>
              <a:buSzPts val="2600"/>
              <a:buChar char="○"/>
            </a:pPr>
            <a:r>
              <a:rPr lang="en" sz="2500"/>
              <a:t>Use tools responsibly and safely.</a:t>
            </a:r>
            <a:endParaRPr sz="2500"/>
          </a:p>
          <a:p>
            <a:pPr marL="457200" lvl="0" indent="-393700" algn="l" rtl="0">
              <a:lnSpc>
                <a:spcPct val="100000"/>
              </a:lnSpc>
              <a:spcBef>
                <a:spcPts val="0"/>
              </a:spcBef>
              <a:spcAft>
                <a:spcPts val="0"/>
              </a:spcAft>
              <a:buSzPts val="2600"/>
              <a:buChar char="●"/>
            </a:pPr>
            <a:r>
              <a:rPr lang="en" sz="2500"/>
              <a:t>Document your progress as you build through the following: </a:t>
            </a:r>
            <a:endParaRPr sz="2500"/>
          </a:p>
          <a:p>
            <a:pPr marL="914400" lvl="1" indent="-393700" algn="l" rtl="0">
              <a:lnSpc>
                <a:spcPct val="115000"/>
              </a:lnSpc>
              <a:spcBef>
                <a:spcPts val="0"/>
              </a:spcBef>
              <a:spcAft>
                <a:spcPts val="0"/>
              </a:spcAft>
              <a:buSzPts val="2600"/>
              <a:buChar char="○"/>
            </a:pPr>
            <a:r>
              <a:rPr lang="en" sz="2500"/>
              <a:t>Photos</a:t>
            </a:r>
            <a:endParaRPr sz="2500"/>
          </a:p>
          <a:p>
            <a:pPr marL="914400" lvl="1" indent="-393700" algn="l" rtl="0">
              <a:lnSpc>
                <a:spcPct val="115000"/>
              </a:lnSpc>
              <a:spcBef>
                <a:spcPts val="0"/>
              </a:spcBef>
              <a:spcAft>
                <a:spcPts val="0"/>
              </a:spcAft>
              <a:buSzPts val="2600"/>
              <a:buChar char="○"/>
            </a:pPr>
            <a:r>
              <a:rPr lang="en" sz="2500"/>
              <a:t>Observational Notes</a:t>
            </a:r>
            <a:endParaRPr sz="2500"/>
          </a:p>
          <a:p>
            <a:pPr marL="1371600" lvl="2" indent="-393700" algn="l" rtl="0">
              <a:lnSpc>
                <a:spcPct val="115000"/>
              </a:lnSpc>
              <a:spcBef>
                <a:spcPts val="0"/>
              </a:spcBef>
              <a:spcAft>
                <a:spcPts val="0"/>
              </a:spcAft>
              <a:buSzPts val="2600"/>
              <a:buChar char="▪"/>
            </a:pPr>
            <a:r>
              <a:rPr lang="en" sz="2500"/>
              <a:t>Note whether adjustments were needed.</a:t>
            </a:r>
            <a:endParaRPr sz="2500"/>
          </a:p>
          <a:p>
            <a:pPr marL="914400" lvl="1" indent="-393700" algn="l" rtl="0">
              <a:lnSpc>
                <a:spcPct val="115000"/>
              </a:lnSpc>
              <a:spcBef>
                <a:spcPts val="0"/>
              </a:spcBef>
              <a:spcAft>
                <a:spcPts val="0"/>
              </a:spcAft>
              <a:buSzPts val="2600"/>
              <a:buChar char="○"/>
            </a:pPr>
            <a:r>
              <a:rPr lang="en" sz="2500"/>
              <a:t>Sketches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a:p>
          <a:p>
            <a:pPr marL="457200" lvl="0" indent="-457200" algn="l" rtl="0">
              <a:lnSpc>
                <a:spcPct val="100000"/>
              </a:lnSpc>
              <a:spcBef>
                <a:spcPts val="0"/>
              </a:spcBef>
              <a:spcAft>
                <a:spcPts val="0"/>
              </a:spcAft>
              <a:buSzPts val="2600"/>
              <a:buChar char="●"/>
            </a:pPr>
            <a:r>
              <a:rPr lang="en"/>
              <a:t>As a group, brainstorm and determine a collection tool.</a:t>
            </a:r>
            <a:endParaRPr/>
          </a:p>
          <a:p>
            <a:pPr marL="457200" lvl="0" indent="-393700" algn="l" rtl="0">
              <a:lnSpc>
                <a:spcPct val="100000"/>
              </a:lnSpc>
              <a:spcBef>
                <a:spcPts val="0"/>
              </a:spcBef>
              <a:spcAft>
                <a:spcPts val="0"/>
              </a:spcAft>
              <a:buSzPts val="2600"/>
              <a:buChar char="●"/>
            </a:pPr>
            <a:r>
              <a:rPr lang="en"/>
              <a:t>Use criteria and constraints from the Question phase.</a:t>
            </a:r>
            <a:endParaRPr/>
          </a:p>
          <a:p>
            <a:pPr marL="457200" lvl="0" indent="-393700" algn="l" rtl="0">
              <a:lnSpc>
                <a:spcPct val="100000"/>
              </a:lnSpc>
              <a:spcBef>
                <a:spcPts val="0"/>
              </a:spcBef>
              <a:spcAft>
                <a:spcPts val="0"/>
              </a:spcAft>
              <a:buSzPts val="2600"/>
              <a:buChar char="●"/>
            </a:pPr>
            <a:r>
              <a:rPr lang="en"/>
              <a:t>Follow a consistent process so that results are reliable and measurable.</a:t>
            </a:r>
            <a:endParaRPr/>
          </a:p>
          <a:p>
            <a:pPr marL="457200" lvl="0" indent="-393700" algn="l" rtl="0">
              <a:lnSpc>
                <a:spcPct val="100000"/>
              </a:lnSpc>
              <a:spcBef>
                <a:spcPts val="0"/>
              </a:spcBef>
              <a:spcAft>
                <a:spcPts val="0"/>
              </a:spcAft>
              <a:buSzPts val="2600"/>
              <a:buChar char="●"/>
            </a:pPr>
            <a:r>
              <a:rPr lang="en"/>
              <a:t>Gather data observations, measurements, and feedback.</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0" y="735125"/>
            <a:ext cx="4302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a:t>STEM Challenge: Robo Researchers</a:t>
            </a:r>
            <a:endParaRPr sz="440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600"/>
              <a:buFont typeface="Arial"/>
              <a:buNone/>
            </a:pPr>
            <a:r>
              <a:rPr lang="en"/>
              <a:t>Automation, </a:t>
            </a:r>
            <a:br>
              <a:rPr lang="en"/>
            </a:br>
            <a:r>
              <a:rPr lang="en"/>
              <a:t>Engineering</a:t>
            </a:r>
            <a:endParaRPr/>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As a group, brainstorm how best to display your raw data for Analysis. Once selected, transfer your data.</a:t>
            </a:r>
            <a:endParaRPr>
              <a:highlight>
                <a:srgbClr val="FFFF00"/>
              </a:highlight>
            </a:endParaRPr>
          </a:p>
          <a:p>
            <a:pPr marL="0" lvl="0" indent="0" algn="l" rtl="0">
              <a:lnSpc>
                <a:spcPct val="100000"/>
              </a:lnSpc>
              <a:spcBef>
                <a:spcPts val="0"/>
              </a:spcBef>
              <a:spcAft>
                <a:spcPts val="0"/>
              </a:spcAft>
              <a:buSzPts val="2600"/>
              <a:buNone/>
            </a:pPr>
            <a:endParaRPr/>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Notebook Setup</a:t>
            </a:r>
            <a:endParaRPr/>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Reflect &amp; Improve. </a:t>
            </a:r>
            <a:endParaRPr sz="2400"/>
          </a:p>
          <a:p>
            <a:pPr marL="457200" lvl="0" indent="-381000" algn="l" rtl="0">
              <a:lnSpc>
                <a:spcPct val="100000"/>
              </a:lnSpc>
              <a:spcBef>
                <a:spcPts val="0"/>
              </a:spcBef>
              <a:spcAft>
                <a:spcPts val="0"/>
              </a:spcAft>
              <a:buSzPts val="2400"/>
              <a:buChar char="●"/>
            </a:pPr>
            <a:r>
              <a:rPr lang="en" sz="2400"/>
              <a:t>Answer the following: </a:t>
            </a:r>
            <a:endParaRPr sz="2400"/>
          </a:p>
          <a:p>
            <a:pPr marL="914400" lvl="1" indent="-368300" algn="l" rtl="0">
              <a:lnSpc>
                <a:spcPct val="100000"/>
              </a:lnSpc>
              <a:spcBef>
                <a:spcPts val="0"/>
              </a:spcBef>
              <a:spcAft>
                <a:spcPts val="0"/>
              </a:spcAft>
              <a:buSzPts val="2200"/>
              <a:buChar char="○"/>
            </a:pPr>
            <a:r>
              <a:rPr lang="en" sz="2200"/>
              <a:t>How effective was the prototype? </a:t>
            </a:r>
            <a:endParaRPr sz="2200"/>
          </a:p>
          <a:p>
            <a:pPr marL="914400" lvl="1" indent="-368300" algn="l" rtl="0">
              <a:lnSpc>
                <a:spcPct val="100000"/>
              </a:lnSpc>
              <a:spcBef>
                <a:spcPts val="0"/>
              </a:spcBef>
              <a:spcAft>
                <a:spcPts val="0"/>
              </a:spcAft>
              <a:buSzPts val="2200"/>
              <a:buChar char="○"/>
            </a:pPr>
            <a:r>
              <a:rPr lang="en" sz="2200"/>
              <a:t>How reliable or efficient was it? </a:t>
            </a:r>
            <a:endParaRPr sz="2200"/>
          </a:p>
          <a:p>
            <a:pPr marL="914400" lvl="1" indent="-368300" algn="l" rtl="0">
              <a:lnSpc>
                <a:spcPct val="100000"/>
              </a:lnSpc>
              <a:spcBef>
                <a:spcPts val="0"/>
              </a:spcBef>
              <a:spcAft>
                <a:spcPts val="0"/>
              </a:spcAft>
              <a:buSzPts val="2200"/>
              <a:buChar char="○"/>
            </a:pPr>
            <a:r>
              <a:rPr lang="en" sz="2200"/>
              <a:t>How would you improve the design? Draw your new model below. </a:t>
            </a:r>
            <a:endParaRPr sz="220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Review Test Results</a:t>
            </a:r>
            <a:endParaRPr/>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Review your test results.</a:t>
            </a:r>
            <a:endParaRPr/>
          </a:p>
          <a:p>
            <a:pPr marL="457200" lvl="0" indent="-393700" algn="l" rtl="0">
              <a:lnSpc>
                <a:spcPct val="100000"/>
              </a:lnSpc>
              <a:spcBef>
                <a:spcPts val="0"/>
              </a:spcBef>
              <a:spcAft>
                <a:spcPts val="0"/>
              </a:spcAft>
              <a:buSzPts val="2600"/>
              <a:buChar char="●"/>
            </a:pPr>
            <a:r>
              <a:rPr lang="en"/>
              <a:t>Identify strengths to keep and weaknesses to address.</a:t>
            </a:r>
            <a:endParaRPr/>
          </a:p>
          <a:p>
            <a:pPr marL="457200" lvl="0" indent="-393700" algn="l" rtl="0">
              <a:lnSpc>
                <a:spcPct val="100000"/>
              </a:lnSpc>
              <a:spcBef>
                <a:spcPts val="0"/>
              </a:spcBef>
              <a:spcAft>
                <a:spcPts val="0"/>
              </a:spcAft>
              <a:buSzPts val="2600"/>
              <a:buChar char="●"/>
            </a:pPr>
            <a:r>
              <a:rPr lang="en"/>
              <a:t>Propose targeted changes to improve the design.</a:t>
            </a:r>
            <a:endParaRPr/>
          </a:p>
          <a:p>
            <a:pPr marL="914400" lvl="1" indent="-393700" algn="l" rtl="0">
              <a:lnSpc>
                <a:spcPct val="115000"/>
              </a:lnSpc>
              <a:spcBef>
                <a:spcPts val="0"/>
              </a:spcBef>
              <a:spcAft>
                <a:spcPts val="0"/>
              </a:spcAft>
              <a:buSzPts val="2600"/>
              <a:buChar char="○"/>
            </a:pPr>
            <a:r>
              <a:rPr lang="en"/>
              <a:t>Consider materials, measurements, features, or construction methods.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Spark Expo hosted by billionaire superhero Toni Spark.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3"/>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a:t>
            </a:r>
            <a:endParaRPr/>
          </a:p>
          <a:p>
            <a:pPr marL="0" lvl="0" indent="0" algn="l" rtl="0">
              <a:lnSpc>
                <a:spcPct val="100000"/>
              </a:lnSpc>
              <a:spcBef>
                <a:spcPts val="0"/>
              </a:spcBef>
              <a:spcAft>
                <a:spcPts val="0"/>
              </a:spcAft>
              <a:buSzPts val="3600"/>
              <a:buNone/>
            </a:pPr>
            <a:r>
              <a:rPr lang="en"/>
              <a:t>Notebook Setup</a:t>
            </a:r>
            <a:endParaRPr/>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Title of STEM Challenge</a:t>
            </a:r>
            <a:endParaRPr sz="2400"/>
          </a:p>
          <a:p>
            <a:pPr marL="457200" lvl="0" indent="-381000" algn="l" rtl="0">
              <a:lnSpc>
                <a:spcPct val="100000"/>
              </a:lnSpc>
              <a:spcBef>
                <a:spcPts val="0"/>
              </a:spcBef>
              <a:spcAft>
                <a:spcPts val="0"/>
              </a:spcAft>
              <a:buSzPts val="2400"/>
              <a:buChar char="●"/>
            </a:pPr>
            <a:r>
              <a:rPr lang="en" sz="2400"/>
              <a:t>Question</a:t>
            </a:r>
            <a:endParaRPr sz="2400"/>
          </a:p>
          <a:p>
            <a:pPr marL="457200" lvl="0" indent="-381000" algn="l" rtl="0">
              <a:lnSpc>
                <a:spcPct val="100000"/>
              </a:lnSpc>
              <a:spcBef>
                <a:spcPts val="0"/>
              </a:spcBef>
              <a:spcAft>
                <a:spcPts val="0"/>
              </a:spcAft>
              <a:buSzPts val="2400"/>
              <a:buChar char="●"/>
            </a:pPr>
            <a:r>
              <a:rPr lang="en" sz="2400"/>
              <a:t>Criteria</a:t>
            </a:r>
            <a:endParaRPr sz="2400"/>
          </a:p>
          <a:p>
            <a:pPr marL="457200" lvl="0" indent="-381000" algn="l" rtl="0">
              <a:lnSpc>
                <a:spcPct val="100000"/>
              </a:lnSpc>
              <a:spcBef>
                <a:spcPts val="0"/>
              </a:spcBef>
              <a:spcAft>
                <a:spcPts val="0"/>
              </a:spcAft>
              <a:buSzPts val="2400"/>
              <a:buChar char="●"/>
            </a:pPr>
            <a:r>
              <a:rPr lang="en" sz="2400"/>
              <a:t>Hypothesis or Prediction</a:t>
            </a:r>
            <a:endParaRPr sz="2400"/>
          </a:p>
          <a:p>
            <a:pPr marL="457200" lvl="0" indent="-381000" algn="l" rtl="0">
              <a:lnSpc>
                <a:spcPct val="100000"/>
              </a:lnSpc>
              <a:spcBef>
                <a:spcPts val="0"/>
              </a:spcBef>
              <a:spcAft>
                <a:spcPts val="0"/>
              </a:spcAft>
              <a:buSzPts val="2400"/>
              <a:buChar char="●"/>
            </a:pPr>
            <a:r>
              <a:rPr lang="en" sz="2400"/>
              <a:t>Brainstorm </a:t>
            </a:r>
            <a:r>
              <a:rPr lang="en" sz="2200"/>
              <a:t>(leave space for work)</a:t>
            </a:r>
            <a:endParaRPr sz="2200"/>
          </a:p>
          <a:p>
            <a:pPr marL="457200" lvl="0" indent="-381000" algn="l" rtl="0">
              <a:lnSpc>
                <a:spcPct val="100000"/>
              </a:lnSpc>
              <a:spcBef>
                <a:spcPts val="0"/>
              </a:spcBef>
              <a:spcAft>
                <a:spcPts val="0"/>
              </a:spcAft>
              <a:buSzPts val="2400"/>
              <a:buChar char="●"/>
            </a:pPr>
            <a:r>
              <a:rPr lang="en" sz="2400"/>
              <a:t>KWHL chart </a:t>
            </a:r>
            <a:r>
              <a:rPr lang="en" sz="2200"/>
              <a:t>(see later slide)</a:t>
            </a:r>
            <a:r>
              <a:rPr lang="en" sz="2400"/>
              <a:t> </a:t>
            </a:r>
            <a:endParaRPr sz="2400"/>
          </a:p>
          <a:p>
            <a:pPr marL="457200" lvl="0" indent="-381000" algn="l" rtl="0">
              <a:lnSpc>
                <a:spcPct val="100000"/>
              </a:lnSpc>
              <a:spcBef>
                <a:spcPts val="0"/>
              </a:spcBef>
              <a:spcAft>
                <a:spcPts val="0"/>
              </a:spcAft>
              <a:buSzPts val="2400"/>
              <a:buChar char="●"/>
            </a:pPr>
            <a:r>
              <a:rPr lang="en" sz="2400"/>
              <a:t>Prediction Check </a:t>
            </a:r>
            <a:r>
              <a:rPr lang="en" sz="2200"/>
              <a:t>(see later slide)</a:t>
            </a:r>
            <a:endParaRPr sz="220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Problem</a:t>
            </a:r>
            <a:r>
              <a:rPr lang="en" dirty="0"/>
              <a:t>: In dangerous environments like collapsed buildings or chemical spills, robots can explore areas humans can’t safely enter.</a:t>
            </a:r>
            <a:endParaRPr dirty="0"/>
          </a:p>
          <a:p>
            <a:pPr marL="457200" lvl="0" indent="-393700" algn="l" rtl="0">
              <a:lnSpc>
                <a:spcPct val="100000"/>
              </a:lnSpc>
              <a:spcBef>
                <a:spcPts val="0"/>
              </a:spcBef>
              <a:spcAft>
                <a:spcPts val="0"/>
              </a:spcAft>
              <a:buSzPts val="2600"/>
              <a:buChar char="●"/>
            </a:pPr>
            <a:r>
              <a:rPr lang="en" b="1" dirty="0"/>
              <a:t>Your Task</a:t>
            </a:r>
            <a:r>
              <a:rPr lang="en" dirty="0"/>
              <a:t>: Design and program a </a:t>
            </a:r>
            <a:r>
              <a:rPr lang="en" b="1" i="1" dirty="0"/>
              <a:t>Robot Rover</a:t>
            </a:r>
            <a:r>
              <a:rPr lang="en" b="1" dirty="0"/>
              <a:t> </a:t>
            </a:r>
            <a:r>
              <a:rPr lang="en" dirty="0"/>
              <a:t>that can navigate a course, locate an object, and retrieve or interact with it without human contact.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622840"/>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3767fe08b6e_0_19"/>
          <p:cNvSpPr txBox="1">
            <a:spLocks noGrp="1"/>
          </p:cNvSpPr>
          <p:nvPr>
            <p:ph type="title"/>
          </p:nvPr>
        </p:nvSpPr>
        <p:spPr>
          <a:xfrm>
            <a:off x="456300" y="227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928031"/>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200" dirty="0"/>
              <a:t>The Rover moves through the course without manual pushing.</a:t>
            </a:r>
            <a:endParaRPr sz="2200" dirty="0"/>
          </a:p>
          <a:p>
            <a:pPr marL="457200" lvl="0" indent="-381000" algn="l" rtl="0">
              <a:lnSpc>
                <a:spcPct val="100000"/>
              </a:lnSpc>
              <a:spcBef>
                <a:spcPts val="0"/>
              </a:spcBef>
              <a:spcAft>
                <a:spcPts val="0"/>
              </a:spcAft>
              <a:buSzPts val="2400"/>
              <a:buChar char="●"/>
            </a:pPr>
            <a:r>
              <a:rPr lang="en" sz="2200" dirty="0"/>
              <a:t>The Rover completes a task (grab, move, or signal object).</a:t>
            </a:r>
            <a:endParaRPr sz="2200" dirty="0"/>
          </a:p>
          <a:p>
            <a:pPr marL="457200" lvl="0" indent="-381000" algn="l" rtl="0">
              <a:lnSpc>
                <a:spcPct val="100000"/>
              </a:lnSpc>
              <a:spcBef>
                <a:spcPts val="0"/>
              </a:spcBef>
              <a:spcAft>
                <a:spcPts val="0"/>
              </a:spcAft>
              <a:buSzPts val="2400"/>
              <a:buChar char="●"/>
            </a:pPr>
            <a:r>
              <a:rPr lang="en" sz="2200" dirty="0"/>
              <a:t>The Rover uses programmed or autonomous control.</a:t>
            </a:r>
            <a:endParaRPr sz="2200" dirty="0"/>
          </a:p>
          <a:p>
            <a:pPr marL="457200" lvl="0" indent="-381000" algn="l" rtl="0">
              <a:lnSpc>
                <a:spcPct val="100000"/>
              </a:lnSpc>
              <a:spcBef>
                <a:spcPts val="0"/>
              </a:spcBef>
              <a:spcAft>
                <a:spcPts val="0"/>
              </a:spcAft>
              <a:buSzPts val="2400"/>
              <a:buChar char="●"/>
            </a:pPr>
            <a:r>
              <a:rPr lang="en" sz="2200" dirty="0"/>
              <a:t>The Rover includes sensors or a planned navigation strategy.</a:t>
            </a:r>
            <a:endParaRPr sz="2200" dirty="0"/>
          </a:p>
          <a:p>
            <a:pPr marL="457200" lvl="0" indent="-381000" algn="l" rtl="0">
              <a:lnSpc>
                <a:spcPct val="100000"/>
              </a:lnSpc>
              <a:spcBef>
                <a:spcPts val="0"/>
              </a:spcBef>
              <a:spcAft>
                <a:spcPts val="0"/>
              </a:spcAft>
              <a:buSzPts val="2400"/>
              <a:buChar char="●"/>
            </a:pPr>
            <a:r>
              <a:rPr lang="en" sz="2200" dirty="0"/>
              <a:t>The Team explains coding choices using </a:t>
            </a:r>
            <a:r>
              <a:rPr lang="en" sz="2200" i="1" dirty="0"/>
              <a:t>coding comments </a:t>
            </a:r>
            <a:r>
              <a:rPr lang="en" sz="2200" dirty="0"/>
              <a:t>(#).</a:t>
            </a:r>
            <a:endParaRPr sz="2200" dirty="0"/>
          </a:p>
          <a:p>
            <a:pPr marL="457200" lvl="0" indent="-381000" algn="l" rtl="0">
              <a:lnSpc>
                <a:spcPct val="100000"/>
              </a:lnSpc>
              <a:spcBef>
                <a:spcPts val="0"/>
              </a:spcBef>
              <a:spcAft>
                <a:spcPts val="0"/>
              </a:spcAft>
              <a:buSzPts val="2400"/>
              <a:buChar char="●"/>
            </a:pPr>
            <a:r>
              <a:rPr lang="en" sz="2200" dirty="0"/>
              <a:t>The Team explains code/design decisions.</a:t>
            </a:r>
            <a:endParaRPr sz="2200" dirty="0"/>
          </a:p>
          <a:p>
            <a:pPr marL="457200" lvl="0" indent="-381000" algn="l" rtl="0">
              <a:lnSpc>
                <a:spcPct val="100000"/>
              </a:lnSpc>
              <a:spcBef>
                <a:spcPts val="0"/>
              </a:spcBef>
              <a:spcAft>
                <a:spcPts val="0"/>
              </a:spcAft>
              <a:buSzPts val="2400"/>
              <a:buChar char="●"/>
            </a:pPr>
            <a:r>
              <a:rPr lang="en" sz="2200" dirty="0"/>
              <a:t>The Team completes at least 1 successful trial.</a:t>
            </a:r>
            <a:endParaRPr sz="2200" dirty="0"/>
          </a:p>
        </p:txBody>
      </p:sp>
      <p:sp>
        <p:nvSpPr>
          <p:cNvPr id="81" name="Google Shape;81;g3767fe08b6e_0_19"/>
          <p:cNvSpPr txBox="1"/>
          <p:nvPr/>
        </p:nvSpPr>
        <p:spPr>
          <a:xfrm>
            <a:off x="980091" y="3801540"/>
            <a:ext cx="7701609" cy="9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dirty="0">
                <a:solidFill>
                  <a:schemeClr val="dk1"/>
                </a:solidFill>
                <a:latin typeface="Calibri"/>
                <a:ea typeface="Calibri"/>
                <a:cs typeface="Calibri"/>
                <a:sym typeface="Calibri"/>
              </a:rPr>
              <a:t>Bonus</a:t>
            </a:r>
            <a:r>
              <a:rPr lang="en" sz="2000" b="0" i="0" u="none" strike="noStrike" cap="none" dirty="0">
                <a:solidFill>
                  <a:schemeClr val="dk1"/>
                </a:solidFill>
                <a:latin typeface="Calibri"/>
                <a:ea typeface="Calibri"/>
                <a:cs typeface="Calibri"/>
                <a:sym typeface="Calibri"/>
              </a:rPr>
              <a:t>: </a:t>
            </a:r>
            <a:r>
              <a:rPr lang="en" sz="2000" dirty="0">
                <a:solidFill>
                  <a:schemeClr val="dk1"/>
                </a:solidFill>
                <a:latin typeface="Calibri"/>
                <a:ea typeface="Calibri"/>
                <a:cs typeface="Calibri"/>
                <a:sym typeface="Calibri"/>
              </a:rPr>
              <a:t>Most efficient or shortest completion time</a:t>
            </a: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solidFill>
                  <a:srgbClr val="971D20"/>
                </a:solidFill>
              </a:rPr>
              <a:t>Know</a:t>
            </a:r>
            <a:r>
              <a:rPr lang="en">
                <a:solidFill>
                  <a:srgbClr val="971D20"/>
                </a:solidFill>
              </a:rPr>
              <a:t>:</a:t>
            </a:r>
            <a:r>
              <a:rPr lang="en"/>
              <a:t> What do I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Wonder</a:t>
            </a:r>
            <a:r>
              <a:rPr lang="en">
                <a:solidFill>
                  <a:srgbClr val="971D20"/>
                </a:solidFill>
              </a:rPr>
              <a:t>:</a:t>
            </a:r>
            <a:r>
              <a:rPr lang="en"/>
              <a:t> What do I not know (and want to know) about the task?</a:t>
            </a:r>
            <a:endParaRPr/>
          </a:p>
        </p:txBody>
      </p:sp>
      <p:pic>
        <p:nvPicPr>
          <p:cNvPr id="88" name="Google Shape;88;g3767fe08b6e_0_24" title="K-W-H-L Graphic Organizer.png"/>
          <p:cNvPicPr preferRelativeResize="0"/>
          <p:nvPr/>
        </p:nvPicPr>
        <p:blipFill rotWithShape="1">
          <a:blip r:embed="rId3">
            <a:alphaModFix/>
          </a:blip>
          <a:srcRect/>
          <a:stretch/>
        </p:blipFill>
        <p:spPr>
          <a:xfrm>
            <a:off x="6707797" y="1333201"/>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On-screen Show (16:9)</PresentationFormat>
  <Paragraphs>131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Robo Researchers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cp:revision>
  <dcterms:modified xsi:type="dcterms:W3CDTF">2026-03-10T14:48:36Z</dcterms:modified>
</cp:coreProperties>
</file>