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blqAt6tLPjZ7uumUHIIY3retz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71" d="100"/>
          <a:sy n="171" d="100"/>
        </p:scale>
        <p:origin x="5202" y="23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solidFill>
                  <a:srgbClr val="971D20"/>
                </a:solidFill>
              </a:rPr>
              <a:t>How</a:t>
            </a:r>
            <a:r>
              <a:rPr lang="en">
                <a:solidFill>
                  <a:srgbClr val="971D20"/>
                </a:solidFill>
              </a:rPr>
              <a:t>: </a:t>
            </a:r>
            <a:r>
              <a:rPr lang="en"/>
              <a:t>How will I find the information I need to complete the task?</a:t>
            </a:r>
            <a:endParaRPr/>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Plan and Design | Notebook Setup</a:t>
            </a:r>
            <a:endParaRPr/>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Plan and Design | Sketch and Model</a:t>
            </a:r>
            <a:endParaRPr/>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a:t>Select an idea.</a:t>
            </a:r>
            <a:endParaRPr sz="2400"/>
          </a:p>
          <a:p>
            <a:pPr marL="457200" lvl="0" indent="-393700" algn="l" rtl="0">
              <a:lnSpc>
                <a:spcPct val="100000"/>
              </a:lnSpc>
              <a:spcBef>
                <a:spcPts val="0"/>
              </a:spcBef>
              <a:spcAft>
                <a:spcPts val="0"/>
              </a:spcAft>
              <a:buSzPts val="2600"/>
              <a:buAutoNum type="arabicPeriod"/>
            </a:pPr>
            <a:r>
              <a:rPr lang="en" sz="2400"/>
              <a:t>Sketch and model.</a:t>
            </a:r>
            <a:endParaRPr sz="2400"/>
          </a:p>
          <a:p>
            <a:pPr marL="914400" lvl="1" indent="-393700" algn="l" rtl="0">
              <a:lnSpc>
                <a:spcPct val="115000"/>
              </a:lnSpc>
              <a:spcBef>
                <a:spcPts val="0"/>
              </a:spcBef>
              <a:spcAft>
                <a:spcPts val="0"/>
              </a:spcAft>
              <a:buSzPts val="2600"/>
              <a:buAutoNum type="alphaLcPeriod"/>
            </a:pPr>
            <a:r>
              <a:rPr lang="en" sz="2400"/>
              <a:t>Make sure to label each part and add measurements.</a:t>
            </a:r>
            <a:endParaRPr sz="2400"/>
          </a:p>
          <a:p>
            <a:pPr marL="457200" lvl="0" indent="-393700" algn="l" rtl="0">
              <a:lnSpc>
                <a:spcPct val="100000"/>
              </a:lnSpc>
              <a:spcBef>
                <a:spcPts val="0"/>
              </a:spcBef>
              <a:spcAft>
                <a:spcPts val="0"/>
              </a:spcAft>
              <a:buSzPts val="2600"/>
              <a:buAutoNum type="arabicPeriod"/>
            </a:pPr>
            <a:r>
              <a:rPr lang="en" sz="2400"/>
              <a:t>List materials.</a:t>
            </a:r>
            <a:endParaRPr sz="2400"/>
          </a:p>
          <a:p>
            <a:pPr marL="457200" lvl="0" indent="-393700" algn="l" rtl="0">
              <a:lnSpc>
                <a:spcPct val="100000"/>
              </a:lnSpc>
              <a:spcBef>
                <a:spcPts val="0"/>
              </a:spcBef>
              <a:spcAft>
                <a:spcPts val="0"/>
              </a:spcAft>
              <a:buSzPts val="2600"/>
              <a:buAutoNum type="arabicPeriod"/>
            </a:pPr>
            <a:r>
              <a:rPr lang="en" sz="2400"/>
              <a:t>Provide a replicable step-by-step process for how to build your prototype.</a:t>
            </a:r>
            <a:endParaRPr sz="240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b="0" i="0" u="none" strike="noStrike" cap="none">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Build and Create | Notebook Setup</a:t>
            </a:r>
            <a:endParaRPr/>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Build &amp; Create.</a:t>
            </a:r>
            <a:endParaRPr sz="2400"/>
          </a:p>
          <a:p>
            <a:pPr marL="914400" lvl="1" indent="-368300" algn="l" rtl="0">
              <a:lnSpc>
                <a:spcPct val="100000"/>
              </a:lnSpc>
              <a:spcBef>
                <a:spcPts val="0"/>
              </a:spcBef>
              <a:spcAft>
                <a:spcPts val="0"/>
              </a:spcAft>
              <a:buSzPts val="2200"/>
              <a:buChar char="○"/>
            </a:pPr>
            <a:r>
              <a:rPr lang="en" sz="2200"/>
              <a:t>Leave space for notes, photos, &amp; observations.</a:t>
            </a:r>
            <a:endParaRPr sz="2200"/>
          </a:p>
          <a:p>
            <a:pPr marL="457200" lvl="0" indent="-381000" algn="l" rtl="0">
              <a:lnSpc>
                <a:spcPct val="100000"/>
              </a:lnSpc>
              <a:spcBef>
                <a:spcPts val="0"/>
              </a:spcBef>
              <a:spcAft>
                <a:spcPts val="0"/>
              </a:spcAft>
              <a:buSzPts val="2400"/>
              <a:buChar char="●"/>
            </a:pPr>
            <a:r>
              <a:rPr lang="en" sz="2400"/>
              <a:t>Make a Prediction Table.</a:t>
            </a:r>
            <a:endParaRPr sz="2400"/>
          </a:p>
          <a:p>
            <a:pPr marL="914400" lvl="1" indent="-368300" algn="l" rtl="0">
              <a:lnSpc>
                <a:spcPct val="100000"/>
              </a:lnSpc>
              <a:spcBef>
                <a:spcPts val="0"/>
              </a:spcBef>
              <a:spcAft>
                <a:spcPts val="0"/>
              </a:spcAft>
              <a:buSzPts val="2200"/>
              <a:buChar char="○"/>
            </a:pPr>
            <a:r>
              <a:rPr lang="en" sz="2200"/>
              <a:t>Here is where you can record what you think will happen at different parts of the creating process. </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35" name="Google Shape;135;g3767fe08b6e_0_59" title="page 4.jpg"/>
          <p:cNvPicPr preferRelativeResize="0"/>
          <p:nvPr/>
        </p:nvPicPr>
        <p:blipFill rotWithShape="1">
          <a:blip r:embed="rId3">
            <a:alphaModFix/>
          </a:blip>
          <a:srcRect/>
          <a:stretch/>
        </p:blipFill>
        <p:spPr>
          <a:xfrm>
            <a:off x="4724400" y="557719"/>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746996" y="2002448"/>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Build and Create | Prototyping</a:t>
            </a:r>
            <a:endParaRPr/>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a:t>Begin building your prototype!</a:t>
            </a:r>
            <a:endParaRPr sz="2500"/>
          </a:p>
          <a:p>
            <a:pPr marL="457200" lvl="0" indent="-393700" algn="l" rtl="0">
              <a:lnSpc>
                <a:spcPct val="100000"/>
              </a:lnSpc>
              <a:spcBef>
                <a:spcPts val="0"/>
              </a:spcBef>
              <a:spcAft>
                <a:spcPts val="0"/>
              </a:spcAft>
              <a:buSzPts val="2600"/>
              <a:buChar char="●"/>
            </a:pPr>
            <a:r>
              <a:rPr lang="en" sz="2500"/>
              <a:t>Follow your drawings, models, and instructions carefully.</a:t>
            </a:r>
            <a:endParaRPr sz="2500"/>
          </a:p>
          <a:p>
            <a:pPr marL="914400" lvl="1" indent="-393700" algn="l" rtl="0">
              <a:lnSpc>
                <a:spcPct val="115000"/>
              </a:lnSpc>
              <a:spcBef>
                <a:spcPts val="0"/>
              </a:spcBef>
              <a:spcAft>
                <a:spcPts val="0"/>
              </a:spcAft>
              <a:buSzPts val="2600"/>
              <a:buChar char="○"/>
            </a:pPr>
            <a:r>
              <a:rPr lang="en" sz="2500"/>
              <a:t>Use tools responsibly and safely.</a:t>
            </a:r>
            <a:endParaRPr sz="2500"/>
          </a:p>
          <a:p>
            <a:pPr marL="457200" lvl="0" indent="-393700" algn="l" rtl="0">
              <a:lnSpc>
                <a:spcPct val="100000"/>
              </a:lnSpc>
              <a:spcBef>
                <a:spcPts val="0"/>
              </a:spcBef>
              <a:spcAft>
                <a:spcPts val="0"/>
              </a:spcAft>
              <a:buSzPts val="2600"/>
              <a:buChar char="●"/>
            </a:pPr>
            <a:r>
              <a:rPr lang="en" sz="2500"/>
              <a:t>Document your progress as you build through the following: </a:t>
            </a:r>
            <a:endParaRPr sz="2500"/>
          </a:p>
          <a:p>
            <a:pPr marL="914400" lvl="1" indent="-393700" algn="l" rtl="0">
              <a:lnSpc>
                <a:spcPct val="115000"/>
              </a:lnSpc>
              <a:spcBef>
                <a:spcPts val="0"/>
              </a:spcBef>
              <a:spcAft>
                <a:spcPts val="0"/>
              </a:spcAft>
              <a:buSzPts val="2600"/>
              <a:buChar char="○"/>
            </a:pPr>
            <a:r>
              <a:rPr lang="en" sz="2500"/>
              <a:t>Photos</a:t>
            </a:r>
            <a:endParaRPr sz="2500"/>
          </a:p>
          <a:p>
            <a:pPr marL="914400" lvl="1" indent="-393700" algn="l" rtl="0">
              <a:lnSpc>
                <a:spcPct val="115000"/>
              </a:lnSpc>
              <a:spcBef>
                <a:spcPts val="0"/>
              </a:spcBef>
              <a:spcAft>
                <a:spcPts val="0"/>
              </a:spcAft>
              <a:buSzPts val="2600"/>
              <a:buChar char="○"/>
            </a:pPr>
            <a:r>
              <a:rPr lang="en" sz="2500"/>
              <a:t>Observational Notes</a:t>
            </a:r>
            <a:endParaRPr sz="2500"/>
          </a:p>
          <a:p>
            <a:pPr marL="1371600" lvl="2" indent="-393700" algn="l" rtl="0">
              <a:lnSpc>
                <a:spcPct val="115000"/>
              </a:lnSpc>
              <a:spcBef>
                <a:spcPts val="0"/>
              </a:spcBef>
              <a:spcAft>
                <a:spcPts val="0"/>
              </a:spcAft>
              <a:buSzPts val="2600"/>
              <a:buChar char="▪"/>
            </a:pPr>
            <a:r>
              <a:rPr lang="en" sz="2500"/>
              <a:t>Note whether adjustments were needed.</a:t>
            </a:r>
            <a:endParaRPr sz="2500"/>
          </a:p>
          <a:p>
            <a:pPr marL="914400" lvl="1" indent="-393700" algn="l" rtl="0">
              <a:lnSpc>
                <a:spcPct val="115000"/>
              </a:lnSpc>
              <a:spcBef>
                <a:spcPts val="0"/>
              </a:spcBef>
              <a:spcAft>
                <a:spcPts val="0"/>
              </a:spcAft>
              <a:buSzPts val="2600"/>
              <a:buChar char="○"/>
            </a:pPr>
            <a:r>
              <a:rPr lang="en" sz="2500"/>
              <a:t>Sketches</a:t>
            </a:r>
            <a:endParaRPr sz="2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Notebook Setup</a:t>
            </a:r>
            <a:endParaRPr/>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Test </a:t>
            </a:r>
            <a:r>
              <a:rPr lang="en" sz="2200"/>
              <a:t>(leave space for data collection)</a:t>
            </a:r>
            <a:endParaRPr sz="2200"/>
          </a:p>
          <a:p>
            <a:pPr marL="457200" lvl="0" indent="-381000" algn="l" rtl="0">
              <a:lnSpc>
                <a:spcPct val="100000"/>
              </a:lnSpc>
              <a:spcBef>
                <a:spcPts val="0"/>
              </a:spcBef>
              <a:spcAft>
                <a:spcPts val="0"/>
              </a:spcAft>
              <a:buSzPts val="2400"/>
              <a:buChar char="●"/>
            </a:pPr>
            <a:r>
              <a:rPr lang="en" sz="2400"/>
              <a:t>Prediction Check</a:t>
            </a:r>
            <a:endParaRPr sz="2400"/>
          </a:p>
          <a:p>
            <a:pPr marL="457200" lvl="0" indent="-381000" algn="l" rtl="0">
              <a:lnSpc>
                <a:spcPct val="100000"/>
              </a:lnSpc>
              <a:spcBef>
                <a:spcPts val="0"/>
              </a:spcBef>
              <a:spcAft>
                <a:spcPts val="0"/>
              </a:spcAft>
              <a:buSzPts val="2400"/>
              <a:buChar char="●"/>
            </a:pPr>
            <a:r>
              <a:rPr lang="en" sz="2400"/>
              <a:t>Analyze </a:t>
            </a:r>
            <a:r>
              <a:rPr lang="en" sz="2200"/>
              <a:t>(leave space for analysis tool) </a:t>
            </a:r>
            <a:endParaRPr sz="2200"/>
          </a:p>
          <a:p>
            <a:pPr marL="457200" lvl="0" indent="-381000" algn="l" rtl="0">
              <a:lnSpc>
                <a:spcPct val="100000"/>
              </a:lnSpc>
              <a:spcBef>
                <a:spcPts val="0"/>
              </a:spcBef>
              <a:spcAft>
                <a:spcPts val="0"/>
              </a:spcAft>
              <a:buSzPts val="2400"/>
              <a:buChar char="●"/>
            </a:pPr>
            <a:r>
              <a:rPr lang="en" sz="2400"/>
              <a:t>Variables Table</a:t>
            </a:r>
            <a:endParaRPr sz="2200"/>
          </a:p>
          <a:p>
            <a:pPr marL="457200" lvl="0" indent="-381000" algn="l" rtl="0">
              <a:lnSpc>
                <a:spcPct val="100000"/>
              </a:lnSpc>
              <a:spcBef>
                <a:spcPts val="0"/>
              </a:spcBef>
              <a:spcAft>
                <a:spcPts val="0"/>
              </a:spcAft>
              <a:buSzPts val="2400"/>
              <a:buChar char="●"/>
            </a:pPr>
            <a:r>
              <a:rPr lang="en" sz="2400"/>
              <a:t>Making sense of the Data </a:t>
            </a:r>
            <a:r>
              <a:rPr lang="en" sz="2200"/>
              <a:t>(see slide)</a:t>
            </a:r>
            <a:endParaRPr sz="2200"/>
          </a:p>
          <a:p>
            <a:pPr marL="457200" lvl="0" indent="-381000" algn="l" rtl="0">
              <a:lnSpc>
                <a:spcPct val="100000"/>
              </a:lnSpc>
              <a:spcBef>
                <a:spcPts val="0"/>
              </a:spcBef>
              <a:spcAft>
                <a:spcPts val="0"/>
              </a:spcAft>
              <a:buSzPts val="2400"/>
              <a:buChar char="●"/>
            </a:pPr>
            <a:r>
              <a:rPr lang="en" sz="2400"/>
              <a:t>Prediction Check </a:t>
            </a:r>
            <a:endParaRPr sz="240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Test Prototype</a:t>
            </a:r>
            <a:endParaRPr/>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63500" lvl="0" indent="0" algn="l" rtl="0">
              <a:lnSpc>
                <a:spcPct val="100000"/>
              </a:lnSpc>
              <a:spcBef>
                <a:spcPts val="0"/>
              </a:spcBef>
              <a:spcAft>
                <a:spcPts val="0"/>
              </a:spcAft>
              <a:buSzPts val="2600"/>
              <a:buNone/>
            </a:pPr>
            <a:endParaRPr/>
          </a:p>
          <a:p>
            <a:pPr marL="457200" lvl="0" indent="-457200" algn="l" rtl="0">
              <a:lnSpc>
                <a:spcPct val="100000"/>
              </a:lnSpc>
              <a:spcBef>
                <a:spcPts val="0"/>
              </a:spcBef>
              <a:spcAft>
                <a:spcPts val="0"/>
              </a:spcAft>
              <a:buSzPts val="2600"/>
              <a:buChar char="●"/>
            </a:pPr>
            <a:r>
              <a:rPr lang="en"/>
              <a:t>As a group, brainstorm and determine a collection tool.</a:t>
            </a:r>
            <a:endParaRPr/>
          </a:p>
          <a:p>
            <a:pPr marL="457200" lvl="0" indent="-393700" algn="l" rtl="0">
              <a:lnSpc>
                <a:spcPct val="100000"/>
              </a:lnSpc>
              <a:spcBef>
                <a:spcPts val="0"/>
              </a:spcBef>
              <a:spcAft>
                <a:spcPts val="0"/>
              </a:spcAft>
              <a:buSzPts val="2600"/>
              <a:buChar char="●"/>
            </a:pPr>
            <a:r>
              <a:rPr lang="en"/>
              <a:t>Use criteria and constraints from the Question phase.</a:t>
            </a:r>
            <a:endParaRPr/>
          </a:p>
          <a:p>
            <a:pPr marL="457200" lvl="0" indent="-393700" algn="l" rtl="0">
              <a:lnSpc>
                <a:spcPct val="100000"/>
              </a:lnSpc>
              <a:spcBef>
                <a:spcPts val="0"/>
              </a:spcBef>
              <a:spcAft>
                <a:spcPts val="0"/>
              </a:spcAft>
              <a:buSzPts val="2600"/>
              <a:buChar char="●"/>
            </a:pPr>
            <a:r>
              <a:rPr lang="en"/>
              <a:t>Follow a consistent process so that results are reliable and measurable.</a:t>
            </a:r>
            <a:endParaRPr/>
          </a:p>
          <a:p>
            <a:pPr marL="457200" lvl="0" indent="-393700" algn="l" rtl="0">
              <a:lnSpc>
                <a:spcPct val="100000"/>
              </a:lnSpc>
              <a:spcBef>
                <a:spcPts val="0"/>
              </a:spcBef>
              <a:spcAft>
                <a:spcPts val="0"/>
              </a:spcAft>
              <a:buSzPts val="2600"/>
              <a:buChar char="●"/>
            </a:pPr>
            <a:r>
              <a:rPr lang="en"/>
              <a:t>Gather data observations, measurements, and feedback.</a:t>
            </a:r>
            <a:endParaRPr/>
          </a:p>
          <a:p>
            <a:pPr marL="0" lvl="0" indent="0" algn="l" rtl="0">
              <a:lnSpc>
                <a:spcPct val="100000"/>
              </a:lnSpc>
              <a:spcBef>
                <a:spcPts val="0"/>
              </a:spcBef>
              <a:spcAft>
                <a:spcPts val="0"/>
              </a:spcAft>
              <a:buSzPts val="2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a:t>STEM Challenge: Drone Designers</a:t>
            </a:r>
            <a:endParaRPr sz="4400"/>
          </a:p>
        </p:txBody>
      </p:sp>
      <p:sp>
        <p:nvSpPr>
          <p:cNvPr id="46" name="Google Shape;46;p2"/>
          <p:cNvSpPr txBox="1">
            <a:spLocks noGrp="1"/>
          </p:cNvSpPr>
          <p:nvPr>
            <p:ph type="subTitle" idx="1"/>
          </p:nvPr>
        </p:nvSpPr>
        <p:spPr>
          <a:xfrm>
            <a:off x="4572000" y="2884805"/>
            <a:ext cx="4430025"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600"/>
              <a:buFont typeface="Arial"/>
              <a:buNone/>
            </a:pPr>
            <a:r>
              <a:rPr lang="en" dirty="0"/>
              <a:t>Aerodynamics &amp; Robotics </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As a group, brainstorm how best to display your raw data for Analysis. Once selected, transfer your data.</a:t>
            </a:r>
            <a:endParaRPr>
              <a:highlight>
                <a:srgbClr val="FFFF00"/>
              </a:highlight>
            </a:endParaRPr>
          </a:p>
          <a:p>
            <a:pPr marL="0" lvl="0" indent="0" algn="l" rtl="0">
              <a:lnSpc>
                <a:spcPct val="100000"/>
              </a:lnSpc>
              <a:spcBef>
                <a:spcPts val="0"/>
              </a:spcBef>
              <a:spcAft>
                <a:spcPts val="0"/>
              </a:spcAft>
              <a:buSzPts val="2600"/>
              <a:buNone/>
            </a:pPr>
            <a:endParaRPr/>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Reflect and Improve | Notebook Setup</a:t>
            </a:r>
            <a:endParaRPr/>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Reflect &amp; Improve. </a:t>
            </a:r>
            <a:endParaRPr sz="2400"/>
          </a:p>
          <a:p>
            <a:pPr marL="457200" lvl="0" indent="-381000" algn="l" rtl="0">
              <a:lnSpc>
                <a:spcPct val="100000"/>
              </a:lnSpc>
              <a:spcBef>
                <a:spcPts val="0"/>
              </a:spcBef>
              <a:spcAft>
                <a:spcPts val="0"/>
              </a:spcAft>
              <a:buSzPts val="2400"/>
              <a:buChar char="●"/>
            </a:pPr>
            <a:r>
              <a:rPr lang="en" sz="2400"/>
              <a:t>Answer the following: </a:t>
            </a:r>
            <a:endParaRPr sz="2400"/>
          </a:p>
          <a:p>
            <a:pPr marL="914400" lvl="1" indent="-368300" algn="l" rtl="0">
              <a:lnSpc>
                <a:spcPct val="100000"/>
              </a:lnSpc>
              <a:spcBef>
                <a:spcPts val="0"/>
              </a:spcBef>
              <a:spcAft>
                <a:spcPts val="0"/>
              </a:spcAft>
              <a:buSzPts val="2200"/>
              <a:buChar char="○"/>
            </a:pPr>
            <a:r>
              <a:rPr lang="en" sz="2200"/>
              <a:t>How effective was the prototype? </a:t>
            </a:r>
            <a:endParaRPr sz="2200"/>
          </a:p>
          <a:p>
            <a:pPr marL="914400" lvl="1" indent="-368300" algn="l" rtl="0">
              <a:lnSpc>
                <a:spcPct val="100000"/>
              </a:lnSpc>
              <a:spcBef>
                <a:spcPts val="0"/>
              </a:spcBef>
              <a:spcAft>
                <a:spcPts val="0"/>
              </a:spcAft>
              <a:buSzPts val="2200"/>
              <a:buChar char="○"/>
            </a:pPr>
            <a:r>
              <a:rPr lang="en" sz="2200"/>
              <a:t>How reliable or efficient was it? </a:t>
            </a:r>
            <a:endParaRPr sz="2200"/>
          </a:p>
          <a:p>
            <a:pPr marL="914400" lvl="1" indent="-368300" algn="l" rtl="0">
              <a:lnSpc>
                <a:spcPct val="100000"/>
              </a:lnSpc>
              <a:spcBef>
                <a:spcPts val="0"/>
              </a:spcBef>
              <a:spcAft>
                <a:spcPts val="0"/>
              </a:spcAft>
              <a:buSzPts val="2200"/>
              <a:buChar char="○"/>
            </a:pPr>
            <a:r>
              <a:rPr lang="en" sz="2200"/>
              <a:t>How would you improve the design? Draw your new model below. </a:t>
            </a:r>
            <a:endParaRPr sz="220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Reflect and Improve | Review Test Results</a:t>
            </a:r>
            <a:endParaRPr/>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Review your test results.</a:t>
            </a:r>
            <a:endParaRPr/>
          </a:p>
          <a:p>
            <a:pPr marL="457200" lvl="0" indent="-393700" algn="l" rtl="0">
              <a:lnSpc>
                <a:spcPct val="100000"/>
              </a:lnSpc>
              <a:spcBef>
                <a:spcPts val="0"/>
              </a:spcBef>
              <a:spcAft>
                <a:spcPts val="0"/>
              </a:spcAft>
              <a:buSzPts val="2600"/>
              <a:buChar char="●"/>
            </a:pPr>
            <a:r>
              <a:rPr lang="en"/>
              <a:t>Identify strengths to keep and weaknesses to address.</a:t>
            </a:r>
            <a:endParaRPr/>
          </a:p>
          <a:p>
            <a:pPr marL="457200" lvl="0" indent="-393700" algn="l" rtl="0">
              <a:lnSpc>
                <a:spcPct val="100000"/>
              </a:lnSpc>
              <a:spcBef>
                <a:spcPts val="0"/>
              </a:spcBef>
              <a:spcAft>
                <a:spcPts val="0"/>
              </a:spcAft>
              <a:buSzPts val="2600"/>
              <a:buChar char="●"/>
            </a:pPr>
            <a:r>
              <a:rPr lang="en"/>
              <a:t>Propose targeted changes to improve the design.</a:t>
            </a:r>
            <a:endParaRPr/>
          </a:p>
          <a:p>
            <a:pPr marL="914400" lvl="1" indent="-393700" algn="l" rtl="0">
              <a:lnSpc>
                <a:spcPct val="115000"/>
              </a:lnSpc>
              <a:spcBef>
                <a:spcPts val="0"/>
              </a:spcBef>
              <a:spcAft>
                <a:spcPts val="0"/>
              </a:spcAft>
              <a:buSzPts val="2600"/>
              <a:buChar char="○"/>
            </a:pPr>
            <a:r>
              <a:rPr lang="en"/>
              <a:t>Consider materials, measurements, features, or construction methods.</a:t>
            </a:r>
            <a:endParaRPr/>
          </a:p>
          <a:p>
            <a:pPr marL="0" lvl="0" indent="0" algn="l" rtl="0">
              <a:lnSpc>
                <a:spcPct val="100000"/>
              </a:lnSpc>
              <a:spcBef>
                <a:spcPts val="0"/>
              </a:spcBef>
              <a:spcAft>
                <a:spcPts val="0"/>
              </a:spcAft>
              <a:buSzPts val="2600"/>
              <a:buNone/>
            </a:pPr>
            <a:endParaRPr/>
          </a:p>
          <a:p>
            <a:pPr marL="0" lvl="0" indent="0" algn="l" rtl="0">
              <a:lnSpc>
                <a:spcPct val="100000"/>
              </a:lnSpc>
              <a:spcBef>
                <a:spcPts val="0"/>
              </a:spcBef>
              <a:spcAft>
                <a:spcPts val="0"/>
              </a:spcAft>
              <a:buSzPts val="2600"/>
              <a:buNone/>
            </a:pPr>
            <a:endParaRPr/>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b="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Communicate. </a:t>
            </a:r>
            <a:endParaRPr sz="2400"/>
          </a:p>
          <a:p>
            <a:pPr marL="457200" lvl="0" indent="-381000" algn="l" rtl="0">
              <a:lnSpc>
                <a:spcPct val="100000"/>
              </a:lnSpc>
              <a:spcBef>
                <a:spcPts val="0"/>
              </a:spcBef>
              <a:spcAft>
                <a:spcPts val="0"/>
              </a:spcAft>
              <a:buSzPts val="2400"/>
              <a:buChar char="●"/>
            </a:pPr>
            <a:r>
              <a:rPr lang="en" sz="2400"/>
              <a:t>Best Medium and why?</a:t>
            </a:r>
            <a:endParaRPr sz="2400"/>
          </a:p>
          <a:p>
            <a:pPr marL="914400" lvl="1" indent="-368300" algn="l" rtl="0">
              <a:lnSpc>
                <a:spcPct val="100000"/>
              </a:lnSpc>
              <a:spcBef>
                <a:spcPts val="0"/>
              </a:spcBef>
              <a:spcAft>
                <a:spcPts val="0"/>
              </a:spcAft>
              <a:buSzPts val="2200"/>
              <a:buChar char="○"/>
            </a:pPr>
            <a:r>
              <a:rPr lang="en" sz="2200"/>
              <a:t>Slide Presentation</a:t>
            </a:r>
            <a:endParaRPr sz="2200"/>
          </a:p>
          <a:p>
            <a:pPr marL="914400" lvl="1" indent="-368300" algn="l" rtl="0">
              <a:lnSpc>
                <a:spcPct val="100000"/>
              </a:lnSpc>
              <a:spcBef>
                <a:spcPts val="0"/>
              </a:spcBef>
              <a:spcAft>
                <a:spcPts val="0"/>
              </a:spcAft>
              <a:buSzPts val="2200"/>
              <a:buChar char="○"/>
            </a:pPr>
            <a:r>
              <a:rPr lang="en" sz="2200"/>
              <a:t>Journal Article</a:t>
            </a:r>
            <a:endParaRPr sz="2200"/>
          </a:p>
          <a:p>
            <a:pPr marL="914400" lvl="1" indent="-368300" algn="l" rtl="0">
              <a:lnSpc>
                <a:spcPct val="100000"/>
              </a:lnSpc>
              <a:spcBef>
                <a:spcPts val="0"/>
              </a:spcBef>
              <a:spcAft>
                <a:spcPts val="0"/>
              </a:spcAft>
              <a:buSzPts val="2200"/>
              <a:buChar char="○"/>
            </a:pPr>
            <a:r>
              <a:rPr lang="en" sz="2200"/>
              <a:t>Poster Presentation</a:t>
            </a:r>
            <a:endParaRPr sz="2200"/>
          </a:p>
          <a:p>
            <a:pPr marL="457200" lvl="0" indent="-381000" algn="l" rtl="0">
              <a:lnSpc>
                <a:spcPct val="100000"/>
              </a:lnSpc>
              <a:spcBef>
                <a:spcPts val="0"/>
              </a:spcBef>
              <a:spcAft>
                <a:spcPts val="0"/>
              </a:spcAft>
              <a:buSzPts val="2400"/>
              <a:buChar char="●"/>
            </a:pPr>
            <a:r>
              <a:rPr lang="en" sz="2400"/>
              <a:t>Create a mock-up or outline. </a:t>
            </a:r>
            <a:endParaRPr sz="2400"/>
          </a:p>
          <a:p>
            <a:pPr marL="457200" lvl="0" indent="-381000" algn="l" rtl="0">
              <a:lnSpc>
                <a:spcPct val="100000"/>
              </a:lnSpc>
              <a:spcBef>
                <a:spcPts val="0"/>
              </a:spcBef>
              <a:spcAft>
                <a:spcPts val="0"/>
              </a:spcAft>
              <a:buSzPts val="2400"/>
              <a:buChar char="●"/>
            </a:pPr>
            <a:r>
              <a:rPr lang="en" sz="2400"/>
              <a:t>Elevator Speech </a:t>
            </a:r>
            <a:r>
              <a:rPr lang="en" sz="2200"/>
              <a:t>(see slide).</a:t>
            </a:r>
            <a:endParaRPr sz="220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Spark Expo hosted by billionaire superhero Toni Spark.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3"/>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a:t>Essential Question</a:t>
            </a:r>
            <a:endParaRPr/>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a:t>Learning Objective</a:t>
            </a:r>
            <a:endParaRPr/>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a:t>
            </a:r>
            <a:endParaRPr/>
          </a:p>
          <a:p>
            <a:pPr marL="0" lvl="0" indent="0" algn="l" rtl="0">
              <a:lnSpc>
                <a:spcPct val="100000"/>
              </a:lnSpc>
              <a:spcBef>
                <a:spcPts val="0"/>
              </a:spcBef>
              <a:spcAft>
                <a:spcPts val="0"/>
              </a:spcAft>
              <a:buSzPts val="3600"/>
              <a:buNone/>
            </a:pPr>
            <a:r>
              <a:rPr lang="en"/>
              <a:t>Notebook Setup</a:t>
            </a:r>
            <a:endParaRPr/>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Title of STEM Challenge</a:t>
            </a:r>
            <a:endParaRPr sz="2400"/>
          </a:p>
          <a:p>
            <a:pPr marL="457200" lvl="0" indent="-381000" algn="l" rtl="0">
              <a:lnSpc>
                <a:spcPct val="100000"/>
              </a:lnSpc>
              <a:spcBef>
                <a:spcPts val="0"/>
              </a:spcBef>
              <a:spcAft>
                <a:spcPts val="0"/>
              </a:spcAft>
              <a:buSzPts val="2400"/>
              <a:buChar char="●"/>
            </a:pPr>
            <a:r>
              <a:rPr lang="en" sz="2400"/>
              <a:t>Question</a:t>
            </a:r>
            <a:endParaRPr sz="2400"/>
          </a:p>
          <a:p>
            <a:pPr marL="457200" lvl="0" indent="-381000" algn="l" rtl="0">
              <a:lnSpc>
                <a:spcPct val="100000"/>
              </a:lnSpc>
              <a:spcBef>
                <a:spcPts val="0"/>
              </a:spcBef>
              <a:spcAft>
                <a:spcPts val="0"/>
              </a:spcAft>
              <a:buSzPts val="2400"/>
              <a:buChar char="●"/>
            </a:pPr>
            <a:r>
              <a:rPr lang="en" sz="2400"/>
              <a:t>Criteria</a:t>
            </a:r>
            <a:endParaRPr sz="2400"/>
          </a:p>
          <a:p>
            <a:pPr marL="457200" lvl="0" indent="-381000" algn="l" rtl="0">
              <a:lnSpc>
                <a:spcPct val="100000"/>
              </a:lnSpc>
              <a:spcBef>
                <a:spcPts val="0"/>
              </a:spcBef>
              <a:spcAft>
                <a:spcPts val="0"/>
              </a:spcAft>
              <a:buSzPts val="2400"/>
              <a:buChar char="●"/>
            </a:pPr>
            <a:r>
              <a:rPr lang="en" sz="2400"/>
              <a:t>Hypothesis or Prediction</a:t>
            </a:r>
            <a:endParaRPr sz="2400"/>
          </a:p>
          <a:p>
            <a:pPr marL="457200" lvl="0" indent="-381000" algn="l" rtl="0">
              <a:lnSpc>
                <a:spcPct val="100000"/>
              </a:lnSpc>
              <a:spcBef>
                <a:spcPts val="0"/>
              </a:spcBef>
              <a:spcAft>
                <a:spcPts val="0"/>
              </a:spcAft>
              <a:buSzPts val="2400"/>
              <a:buChar char="●"/>
            </a:pPr>
            <a:r>
              <a:rPr lang="en" sz="2400"/>
              <a:t>Brainstorm </a:t>
            </a:r>
            <a:r>
              <a:rPr lang="en" sz="2200"/>
              <a:t>(leave space for work)</a:t>
            </a:r>
            <a:endParaRPr sz="2200"/>
          </a:p>
          <a:p>
            <a:pPr marL="457200" lvl="0" indent="-381000" algn="l" rtl="0">
              <a:lnSpc>
                <a:spcPct val="100000"/>
              </a:lnSpc>
              <a:spcBef>
                <a:spcPts val="0"/>
              </a:spcBef>
              <a:spcAft>
                <a:spcPts val="0"/>
              </a:spcAft>
              <a:buSzPts val="2400"/>
              <a:buChar char="●"/>
            </a:pPr>
            <a:r>
              <a:rPr lang="en" sz="2400"/>
              <a:t>KWHL chart </a:t>
            </a:r>
            <a:r>
              <a:rPr lang="en" sz="2200"/>
              <a:t>(see later slide)</a:t>
            </a:r>
            <a:r>
              <a:rPr lang="en" sz="2400"/>
              <a:t> </a:t>
            </a:r>
            <a:endParaRPr sz="2400"/>
          </a:p>
          <a:p>
            <a:pPr marL="457200" lvl="0" indent="-381000" algn="l" rtl="0">
              <a:lnSpc>
                <a:spcPct val="100000"/>
              </a:lnSpc>
              <a:spcBef>
                <a:spcPts val="0"/>
              </a:spcBef>
              <a:spcAft>
                <a:spcPts val="0"/>
              </a:spcAft>
              <a:buSzPts val="2400"/>
              <a:buChar char="●"/>
            </a:pPr>
            <a:r>
              <a:rPr lang="en" sz="2400"/>
              <a:t>Prediction Check </a:t>
            </a:r>
            <a:r>
              <a:rPr lang="en" sz="2200"/>
              <a:t>(see later slide)</a:t>
            </a:r>
            <a:endParaRPr sz="220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4"/>
            <a:ext cx="8225400" cy="2867541"/>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sz="2000" b="1" dirty="0"/>
              <a:t>Problem</a:t>
            </a:r>
            <a:r>
              <a:rPr lang="en" sz="2000" dirty="0"/>
              <a:t>: After storms, blocked roads can delay emergency supplies. First responders use drones to scout areas and deliver small items, but performance depends on propeller design. Engineers must improve speed, lift, and control to make drones more effective.</a:t>
            </a:r>
          </a:p>
          <a:p>
            <a:pPr marL="63500" lvl="0" indent="0" algn="l" rtl="0">
              <a:lnSpc>
                <a:spcPct val="100000"/>
              </a:lnSpc>
              <a:spcBef>
                <a:spcPts val="0"/>
              </a:spcBef>
              <a:spcAft>
                <a:spcPts val="0"/>
              </a:spcAft>
              <a:buSzPts val="2600"/>
              <a:buNone/>
            </a:pPr>
            <a:endParaRPr sz="2000" dirty="0"/>
          </a:p>
          <a:p>
            <a:pPr marL="457200" lvl="0" indent="-393700" algn="l" rtl="0">
              <a:lnSpc>
                <a:spcPct val="100000"/>
              </a:lnSpc>
              <a:spcBef>
                <a:spcPts val="0"/>
              </a:spcBef>
              <a:spcAft>
                <a:spcPts val="0"/>
              </a:spcAft>
              <a:buSzPts val="2600"/>
              <a:buChar char="●"/>
            </a:pPr>
            <a:r>
              <a:rPr lang="en" sz="2000" b="1" dirty="0"/>
              <a:t>Your Task</a:t>
            </a:r>
            <a:r>
              <a:rPr lang="en" sz="2000" dirty="0"/>
              <a:t>: Test drone performance using kit propellers, measuring speed, lift, maneuverability, and payload. Then design and 3D print custom propellers, retest, and determine which design performs best for emergency supply delivery.</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767fe08b6e_0_19"/>
          <p:cNvSpPr/>
          <p:nvPr/>
        </p:nvSpPr>
        <p:spPr>
          <a:xfrm>
            <a:off x="625525" y="3971975"/>
            <a:ext cx="7674600" cy="9762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Criteria</a:t>
            </a:r>
            <a:endParaRPr/>
          </a:p>
        </p:txBody>
      </p:sp>
      <p:sp>
        <p:nvSpPr>
          <p:cNvPr id="80" name="Google Shape;80;g3767fe08b6e_0_19"/>
          <p:cNvSpPr txBox="1">
            <a:spLocks noGrp="1"/>
          </p:cNvSpPr>
          <p:nvPr>
            <p:ph type="body" idx="1"/>
          </p:nvPr>
        </p:nvSpPr>
        <p:spPr>
          <a:xfrm>
            <a:off x="456300" y="1152475"/>
            <a:ext cx="8225400" cy="268912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200" dirty="0"/>
              <a:t>Drone completes course without touching obstacles.</a:t>
            </a:r>
            <a:endParaRPr sz="2200" dirty="0"/>
          </a:p>
          <a:p>
            <a:pPr marL="457200" lvl="0" indent="-381000" algn="l" rtl="0">
              <a:lnSpc>
                <a:spcPct val="100000"/>
              </a:lnSpc>
              <a:spcBef>
                <a:spcPts val="0"/>
              </a:spcBef>
              <a:spcAft>
                <a:spcPts val="0"/>
              </a:spcAft>
              <a:buSzPts val="2400"/>
              <a:buChar char="●"/>
            </a:pPr>
            <a:r>
              <a:rPr lang="en" sz="2200" dirty="0"/>
              <a:t>It carries and releases a small payload successfully.</a:t>
            </a:r>
            <a:endParaRPr sz="2200" dirty="0"/>
          </a:p>
          <a:p>
            <a:pPr marL="457200" lvl="0" indent="-381000" algn="l" rtl="0">
              <a:lnSpc>
                <a:spcPct val="100000"/>
              </a:lnSpc>
              <a:spcBef>
                <a:spcPts val="0"/>
              </a:spcBef>
              <a:spcAft>
                <a:spcPts val="0"/>
              </a:spcAft>
              <a:buSzPts val="2400"/>
              <a:buChar char="●"/>
            </a:pPr>
            <a:r>
              <a:rPr lang="en" sz="2200" dirty="0"/>
              <a:t>Flight path is planned and documented.</a:t>
            </a:r>
            <a:endParaRPr sz="2200" dirty="0"/>
          </a:p>
          <a:p>
            <a:pPr marL="457200" lvl="0" indent="-381000" algn="l" rtl="0">
              <a:lnSpc>
                <a:spcPct val="100000"/>
              </a:lnSpc>
              <a:spcBef>
                <a:spcPts val="0"/>
              </a:spcBef>
              <a:spcAft>
                <a:spcPts val="0"/>
              </a:spcAft>
              <a:buSzPts val="2400"/>
              <a:buChar char="●"/>
            </a:pPr>
            <a:r>
              <a:rPr lang="en" sz="2200" dirty="0"/>
              <a:t>Team explains how the design improves safety or accuracy.</a:t>
            </a:r>
            <a:endParaRPr sz="2200" dirty="0"/>
          </a:p>
          <a:p>
            <a:pPr marL="457200" lvl="0" indent="-381000" algn="l" rtl="0">
              <a:lnSpc>
                <a:spcPct val="100000"/>
              </a:lnSpc>
              <a:spcBef>
                <a:spcPts val="0"/>
              </a:spcBef>
              <a:spcAft>
                <a:spcPts val="0"/>
              </a:spcAft>
              <a:buSzPts val="2400"/>
              <a:buChar char="●"/>
            </a:pPr>
            <a:r>
              <a:rPr lang="en" sz="2200" dirty="0"/>
              <a:t>The design plan includes all code written to determine the drone actions during flight, with each step labeled and explained using code comments (#).</a:t>
            </a:r>
            <a:endParaRPr sz="2200" dirty="0"/>
          </a:p>
        </p:txBody>
      </p:sp>
      <p:sp>
        <p:nvSpPr>
          <p:cNvPr id="81" name="Google Shape;81;g3767fe08b6e_0_19"/>
          <p:cNvSpPr txBox="1"/>
          <p:nvPr/>
        </p:nvSpPr>
        <p:spPr>
          <a:xfrm>
            <a:off x="625525" y="3971975"/>
            <a:ext cx="7674600" cy="97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chemeClr val="dk1"/>
                </a:solidFill>
                <a:latin typeface="Calibri"/>
                <a:ea typeface="Calibri"/>
                <a:cs typeface="Calibri"/>
                <a:sym typeface="Calibri"/>
              </a:rPr>
              <a:t>Bonus</a:t>
            </a:r>
            <a:r>
              <a:rPr lang="en" sz="2000" b="0" i="0" u="none" strike="noStrike" cap="none">
                <a:solidFill>
                  <a:schemeClr val="dk1"/>
                </a:solidFill>
                <a:latin typeface="Calibri"/>
                <a:ea typeface="Calibri"/>
                <a:cs typeface="Calibri"/>
                <a:sym typeface="Calibri"/>
              </a:rPr>
              <a:t>: </a:t>
            </a:r>
            <a:r>
              <a:rPr lang="en" sz="2000">
                <a:solidFill>
                  <a:schemeClr val="dk1"/>
                </a:solidFill>
                <a:latin typeface="Calibri"/>
                <a:ea typeface="Calibri"/>
                <a:cs typeface="Calibri"/>
                <a:sym typeface="Calibri"/>
              </a:rPr>
              <a:t>Fastest successful mission time</a:t>
            </a:r>
            <a:endParaRPr sz="1400" b="0" i="0" u="none" strike="noStrike" cap="none">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644741" y="10177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1219</Words>
  <Application>Microsoft Office PowerPoint</Application>
  <PresentationFormat>On-screen Show (16:9)</PresentationFormat>
  <Paragraphs>130</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Drone Designers</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and Design | Notebook Setup</vt:lpstr>
      <vt:lpstr>Plan and Design | Sketch and Model</vt:lpstr>
      <vt:lpstr>PowerPoint Presentation</vt:lpstr>
      <vt:lpstr>Build and Create | Notebook Setup</vt:lpstr>
      <vt:lpstr>Build and Create | Prototyping</vt:lpstr>
      <vt:lpstr>PowerPoint Presentation</vt:lpstr>
      <vt:lpstr>Test and Analyze | Notebook Setup</vt:lpstr>
      <vt:lpstr>Test and Analyze | Test Prototype</vt:lpstr>
      <vt:lpstr>Test and Analyze | Analyze Prototype</vt:lpstr>
      <vt:lpstr>Test and Analyze | Analyze Prototype</vt:lpstr>
      <vt:lpstr>PowerPoint Presentation</vt:lpstr>
      <vt:lpstr>Reflect and Improve | Notebook Setup</vt:lpstr>
      <vt:lpstr>Reflect and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cp:revision>
  <dcterms:modified xsi:type="dcterms:W3CDTF">2026-03-05T14:15:05Z</dcterms:modified>
</cp:coreProperties>
</file>