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LxOwpu1AKXFWCTmNSQMf2Bo1I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3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767fe08b6e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98" name="Google Shape;98;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How</a:t>
            </a:r>
            <a:r>
              <a:rPr lang="en">
                <a:solidFill>
                  <a:srgbClr val="971D20"/>
                </a:solidFill>
              </a:rPr>
              <a:t>: </a:t>
            </a:r>
            <a:r>
              <a:rPr lang="en"/>
              <a:t>How will I find the information I need to complete the task?</a:t>
            </a:r>
            <a:endParaRPr/>
          </a:p>
        </p:txBody>
      </p:sp>
      <p:pic>
        <p:nvPicPr>
          <p:cNvPr id="99" name="Google Shape;99;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g37aef2c890e_0_1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1" name="Google Shape;111;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2" name="Google Shape;112;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Sketch and Model</a:t>
            </a:r>
            <a:endParaRPr/>
          </a:p>
        </p:txBody>
      </p:sp>
      <p:sp>
        <p:nvSpPr>
          <p:cNvPr id="119" name="Google Shape;119;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a:t>Select an idea.</a:t>
            </a:r>
            <a:endParaRPr sz="2400"/>
          </a:p>
          <a:p>
            <a:pPr marL="457200" lvl="0" indent="-393700" algn="l" rtl="0">
              <a:lnSpc>
                <a:spcPct val="100000"/>
              </a:lnSpc>
              <a:spcBef>
                <a:spcPts val="0"/>
              </a:spcBef>
              <a:spcAft>
                <a:spcPts val="0"/>
              </a:spcAft>
              <a:buSzPts val="2600"/>
              <a:buAutoNum type="arabicPeriod"/>
            </a:pPr>
            <a:r>
              <a:rPr lang="en" sz="2400"/>
              <a:t>Sketch and model.</a:t>
            </a:r>
            <a:endParaRPr sz="2400"/>
          </a:p>
          <a:p>
            <a:pPr marL="914400" lvl="1" indent="-393700" algn="l" rtl="0">
              <a:lnSpc>
                <a:spcPct val="115000"/>
              </a:lnSpc>
              <a:spcBef>
                <a:spcPts val="0"/>
              </a:spcBef>
              <a:spcAft>
                <a:spcPts val="0"/>
              </a:spcAft>
              <a:buSzPts val="2600"/>
              <a:buAutoNum type="alphaLcPeriod"/>
            </a:pPr>
            <a:r>
              <a:rPr lang="en" sz="2400"/>
              <a:t>Make sure to label each part and add measurements.</a:t>
            </a:r>
            <a:endParaRPr sz="2400"/>
          </a:p>
          <a:p>
            <a:pPr marL="457200" lvl="0" indent="-393700" algn="l" rtl="0">
              <a:lnSpc>
                <a:spcPct val="100000"/>
              </a:lnSpc>
              <a:spcBef>
                <a:spcPts val="0"/>
              </a:spcBef>
              <a:spcAft>
                <a:spcPts val="0"/>
              </a:spcAft>
              <a:buSzPts val="2600"/>
              <a:buAutoNum type="arabicPeriod"/>
            </a:pPr>
            <a:r>
              <a:rPr lang="en" sz="2400"/>
              <a:t>List materials.</a:t>
            </a:r>
            <a:endParaRPr sz="2400"/>
          </a:p>
          <a:p>
            <a:pPr marL="457200" lvl="0" indent="-393700" algn="l" rtl="0">
              <a:lnSpc>
                <a:spcPct val="100000"/>
              </a:lnSpc>
              <a:spcBef>
                <a:spcPts val="0"/>
              </a:spcBef>
              <a:spcAft>
                <a:spcPts val="0"/>
              </a:spcAft>
              <a:buSzPts val="2600"/>
              <a:buAutoNum type="arabicPeriod"/>
            </a:pPr>
            <a:r>
              <a:rPr lang="en" sz="2400"/>
              <a:t>Provide a replicable step-by-step process for how to build your prototype.</a:t>
            </a:r>
            <a:endParaRPr sz="2400"/>
          </a:p>
        </p:txBody>
      </p:sp>
      <p:sp>
        <p:nvSpPr>
          <p:cNvPr id="120" name="Google Shape;120;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6" name="Google Shape;126;g37aef2c890e_0_1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Notebook Setup</a:t>
            </a:r>
            <a:endParaRPr/>
          </a:p>
        </p:txBody>
      </p:sp>
      <p:sp>
        <p:nvSpPr>
          <p:cNvPr id="132" name="Google Shape;132;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Build &amp; Create.</a:t>
            </a:r>
            <a:endParaRPr sz="2400"/>
          </a:p>
          <a:p>
            <a:pPr marL="914400" lvl="1" indent="-368300" algn="l" rtl="0">
              <a:lnSpc>
                <a:spcPct val="100000"/>
              </a:lnSpc>
              <a:spcBef>
                <a:spcPts val="0"/>
              </a:spcBef>
              <a:spcAft>
                <a:spcPts val="0"/>
              </a:spcAft>
              <a:buSzPts val="2200"/>
              <a:buChar char="○"/>
            </a:pPr>
            <a:r>
              <a:rPr lang="en" sz="2200"/>
              <a:t>Leave space for notes, photos, &amp; observations.</a:t>
            </a:r>
            <a:endParaRPr sz="2200"/>
          </a:p>
          <a:p>
            <a:pPr marL="457200" lvl="0" indent="-381000" algn="l" rtl="0">
              <a:lnSpc>
                <a:spcPct val="100000"/>
              </a:lnSpc>
              <a:spcBef>
                <a:spcPts val="0"/>
              </a:spcBef>
              <a:spcAft>
                <a:spcPts val="0"/>
              </a:spcAft>
              <a:buSzPts val="2400"/>
              <a:buChar char="●"/>
            </a:pPr>
            <a:r>
              <a:rPr lang="en" sz="2400"/>
              <a:t>Make a Prediction Table.</a:t>
            </a:r>
            <a:endParaRPr sz="2400"/>
          </a:p>
          <a:p>
            <a:pPr marL="914400" lvl="1" indent="-368300" algn="l" rtl="0">
              <a:lnSpc>
                <a:spcPct val="100000"/>
              </a:lnSpc>
              <a:spcBef>
                <a:spcPts val="0"/>
              </a:spcBef>
              <a:spcAft>
                <a:spcPts val="0"/>
              </a:spcAft>
              <a:buSzPts val="2200"/>
              <a:buChar char="○"/>
            </a:pPr>
            <a:r>
              <a:rPr lang="en" sz="2200"/>
              <a:t>Here is where you can record what you think will happen at different parts of the creating process. </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33" name="Google Shape;133;g3767fe08b6e_0_59" title="page 4.jpg"/>
          <p:cNvPicPr preferRelativeResize="0"/>
          <p:nvPr/>
        </p:nvPicPr>
        <p:blipFill rotWithShape="1">
          <a:blip r:embed="rId3">
            <a:alphaModFix/>
          </a:blip>
          <a:srcRect/>
          <a:stretch/>
        </p:blipFill>
        <p:spPr>
          <a:xfrm>
            <a:off x="4724400" y="557719"/>
            <a:ext cx="4267199" cy="2355368"/>
          </a:xfrm>
          <a:prstGeom prst="rect">
            <a:avLst/>
          </a:prstGeom>
          <a:noFill/>
          <a:ln w="28575" cap="flat" cmpd="sng">
            <a:solidFill>
              <a:srgbClr val="E5BB38"/>
            </a:solidFill>
            <a:prstDash val="solid"/>
            <a:round/>
            <a:headEnd type="none" w="sm" len="sm"/>
            <a:tailEnd type="none" w="sm" len="sm"/>
          </a:ln>
        </p:spPr>
      </p:pic>
      <p:pic>
        <p:nvPicPr>
          <p:cNvPr id="134" name="Google Shape;134;g3767fe08b6e_0_59" title="page 5.jpg"/>
          <p:cNvPicPr preferRelativeResize="0"/>
          <p:nvPr/>
        </p:nvPicPr>
        <p:blipFill rotWithShape="1">
          <a:blip r:embed="rId4">
            <a:alphaModFix/>
          </a:blip>
          <a:srcRect/>
          <a:stretch/>
        </p:blipFill>
        <p:spPr>
          <a:xfrm>
            <a:off x="4746996" y="2002448"/>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Build and Create | Prototyping</a:t>
            </a:r>
            <a:endParaRPr/>
          </a:p>
        </p:txBody>
      </p:sp>
      <p:sp>
        <p:nvSpPr>
          <p:cNvPr id="140" name="Google Shape;140;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a:t>Begin building your prototype!</a:t>
            </a:r>
            <a:endParaRPr sz="2500"/>
          </a:p>
          <a:p>
            <a:pPr marL="457200" lvl="0" indent="-393700" algn="l" rtl="0">
              <a:lnSpc>
                <a:spcPct val="100000"/>
              </a:lnSpc>
              <a:spcBef>
                <a:spcPts val="0"/>
              </a:spcBef>
              <a:spcAft>
                <a:spcPts val="0"/>
              </a:spcAft>
              <a:buSzPts val="2600"/>
              <a:buChar char="●"/>
            </a:pPr>
            <a:r>
              <a:rPr lang="en" sz="2500"/>
              <a:t>Follow your drawings, models, and instructions carefully.</a:t>
            </a:r>
            <a:endParaRPr sz="2500"/>
          </a:p>
          <a:p>
            <a:pPr marL="914400" lvl="1" indent="-393700" algn="l" rtl="0">
              <a:lnSpc>
                <a:spcPct val="115000"/>
              </a:lnSpc>
              <a:spcBef>
                <a:spcPts val="0"/>
              </a:spcBef>
              <a:spcAft>
                <a:spcPts val="0"/>
              </a:spcAft>
              <a:buSzPts val="2600"/>
              <a:buChar char="○"/>
            </a:pPr>
            <a:r>
              <a:rPr lang="en" sz="2500"/>
              <a:t>Use tools responsibly and safely.</a:t>
            </a:r>
            <a:endParaRPr sz="2500"/>
          </a:p>
          <a:p>
            <a:pPr marL="457200" lvl="0" indent="-393700" algn="l" rtl="0">
              <a:lnSpc>
                <a:spcPct val="100000"/>
              </a:lnSpc>
              <a:spcBef>
                <a:spcPts val="0"/>
              </a:spcBef>
              <a:spcAft>
                <a:spcPts val="0"/>
              </a:spcAft>
              <a:buSzPts val="2600"/>
              <a:buChar char="●"/>
            </a:pPr>
            <a:r>
              <a:rPr lang="en" sz="2500"/>
              <a:t>Document your progress as you build through the following: </a:t>
            </a:r>
            <a:endParaRPr sz="2500"/>
          </a:p>
          <a:p>
            <a:pPr marL="914400" lvl="1" indent="-393700" algn="l" rtl="0">
              <a:lnSpc>
                <a:spcPct val="115000"/>
              </a:lnSpc>
              <a:spcBef>
                <a:spcPts val="0"/>
              </a:spcBef>
              <a:spcAft>
                <a:spcPts val="0"/>
              </a:spcAft>
              <a:buSzPts val="2600"/>
              <a:buChar char="○"/>
            </a:pPr>
            <a:r>
              <a:rPr lang="en" sz="2500"/>
              <a:t>Photos</a:t>
            </a:r>
            <a:endParaRPr sz="2500"/>
          </a:p>
          <a:p>
            <a:pPr marL="914400" lvl="1" indent="-393700" algn="l" rtl="0">
              <a:lnSpc>
                <a:spcPct val="115000"/>
              </a:lnSpc>
              <a:spcBef>
                <a:spcPts val="0"/>
              </a:spcBef>
              <a:spcAft>
                <a:spcPts val="0"/>
              </a:spcAft>
              <a:buSzPts val="2600"/>
              <a:buChar char="○"/>
            </a:pPr>
            <a:r>
              <a:rPr lang="en" sz="2500"/>
              <a:t>Observational Notes</a:t>
            </a:r>
            <a:endParaRPr sz="2500"/>
          </a:p>
          <a:p>
            <a:pPr marL="1371600" lvl="2" indent="-393700" algn="l" rtl="0">
              <a:lnSpc>
                <a:spcPct val="115000"/>
              </a:lnSpc>
              <a:spcBef>
                <a:spcPts val="0"/>
              </a:spcBef>
              <a:spcAft>
                <a:spcPts val="0"/>
              </a:spcAft>
              <a:buSzPts val="2600"/>
              <a:buChar char="▪"/>
            </a:pPr>
            <a:r>
              <a:rPr lang="en" sz="2500"/>
              <a:t>Note whether adjustments were needed.</a:t>
            </a:r>
            <a:endParaRPr sz="2500"/>
          </a:p>
          <a:p>
            <a:pPr marL="914400" lvl="1" indent="-393700" algn="l" rtl="0">
              <a:lnSpc>
                <a:spcPct val="115000"/>
              </a:lnSpc>
              <a:spcBef>
                <a:spcPts val="0"/>
              </a:spcBef>
              <a:spcAft>
                <a:spcPts val="0"/>
              </a:spcAft>
              <a:buSzPts val="2600"/>
              <a:buChar char="○"/>
            </a:pPr>
            <a:r>
              <a:rPr lang="en" sz="2500"/>
              <a:t>Sketches</a:t>
            </a:r>
            <a:endParaRPr sz="2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g37aef2c890e_0_22"/>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2" name="Google Shape;152;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3" name="Google Shape;153;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4" name="Google Shape;154;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5" name="Google Shape;155;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1" name="Google Shape;161;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SzPts val="2600"/>
              <a:buNone/>
            </a:pPr>
            <a:endParaRPr/>
          </a:p>
          <a:p>
            <a:pPr marL="457200" lvl="0" indent="-457200" algn="l" rtl="0">
              <a:lnSpc>
                <a:spcPct val="100000"/>
              </a:lnSpc>
              <a:spcBef>
                <a:spcPts val="0"/>
              </a:spcBef>
              <a:spcAft>
                <a:spcPts val="0"/>
              </a:spcAft>
              <a:buSzPts val="2600"/>
              <a:buChar char="●"/>
            </a:pPr>
            <a:r>
              <a:rPr lang="en"/>
              <a:t>As a group, brainstorm and determine a collection tool.</a:t>
            </a:r>
            <a:endParaRPr/>
          </a:p>
          <a:p>
            <a:pPr marL="457200" lvl="0" indent="-393700" algn="l" rtl="0">
              <a:lnSpc>
                <a:spcPct val="100000"/>
              </a:lnSpc>
              <a:spcBef>
                <a:spcPts val="0"/>
              </a:spcBef>
              <a:spcAft>
                <a:spcPts val="0"/>
              </a:spcAft>
              <a:buSzPts val="2600"/>
              <a:buChar char="●"/>
            </a:pPr>
            <a:r>
              <a:rPr lang="en"/>
              <a:t>Use criteria and constraints from the Question phase.</a:t>
            </a:r>
            <a:endParaRPr/>
          </a:p>
          <a:p>
            <a:pPr marL="457200" lvl="0" indent="-393700" algn="l" rtl="0">
              <a:lnSpc>
                <a:spcPct val="100000"/>
              </a:lnSpc>
              <a:spcBef>
                <a:spcPts val="0"/>
              </a:spcBef>
              <a:spcAft>
                <a:spcPts val="0"/>
              </a:spcAft>
              <a:buSzPts val="2600"/>
              <a:buChar char="●"/>
            </a:pPr>
            <a:r>
              <a:rPr lang="en"/>
              <a:t>Follow a consistent process so that results are reliable and measurable.</a:t>
            </a:r>
            <a:endParaRPr/>
          </a:p>
          <a:p>
            <a:pPr marL="457200" lvl="0" indent="-393700" algn="l" rtl="0">
              <a:lnSpc>
                <a:spcPct val="100000"/>
              </a:lnSpc>
              <a:spcBef>
                <a:spcPts val="0"/>
              </a:spcBef>
              <a:spcAft>
                <a:spcPts val="0"/>
              </a:spcAft>
              <a:buSzPts val="2600"/>
              <a:buChar char="●"/>
            </a:pPr>
            <a:r>
              <a:rPr lang="en"/>
              <a:t>Gather data observations, measurements, and feedback.</a:t>
            </a:r>
            <a:endParaRPr/>
          </a:p>
          <a:p>
            <a:pPr marL="0" lvl="0" indent="0" algn="l" rtl="0">
              <a:lnSpc>
                <a:spcPct val="100000"/>
              </a:lnSpc>
              <a:spcBef>
                <a:spcPts val="0"/>
              </a:spcBef>
              <a:spcAft>
                <a:spcPts val="0"/>
              </a:spcAft>
              <a:buSzPts val="26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0" y="735125"/>
            <a:ext cx="42087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a:t>STEM Challenge: </a:t>
            </a:r>
            <a:r>
              <a:rPr lang="en" sz="3800"/>
              <a:t>Bio Systems Builders</a:t>
            </a:r>
            <a:endParaRPr sz="380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600"/>
              <a:buFont typeface="Arial"/>
              <a:buNone/>
            </a:pPr>
            <a:r>
              <a:rPr lang="en"/>
              <a:t>Life Sciences, </a:t>
            </a:r>
            <a:br>
              <a:rPr lang="en"/>
            </a:br>
            <a:r>
              <a:rPr lang="en"/>
              <a:t>Systems Thinking</a:t>
            </a:r>
            <a:endParaRPr/>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7" name="Google Shape;167;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As a group, brainstorm how best to display your raw data for Analysis. Once selected, transfer your data.</a:t>
            </a:r>
            <a:endParaRPr>
              <a:highlight>
                <a:srgbClr val="FFFF00"/>
              </a:highlight>
            </a:endParaRPr>
          </a:p>
          <a:p>
            <a:pPr marL="0" lvl="0" indent="0" algn="l" rtl="0">
              <a:lnSpc>
                <a:spcPct val="100000"/>
              </a:lnSpc>
              <a:spcBef>
                <a:spcPts val="0"/>
              </a:spcBef>
              <a:spcAft>
                <a:spcPts val="0"/>
              </a:spcAft>
              <a:buSzPts val="2600"/>
              <a:buNone/>
            </a:pPr>
            <a:endParaRPr/>
          </a:p>
        </p:txBody>
      </p:sp>
      <p:pic>
        <p:nvPicPr>
          <p:cNvPr id="168" name="Google Shape;168;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69" name="Google Shape;169;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0" name="Google Shape;170;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6" name="Google Shape;176;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If you were going to recreate your prototype what variables would you have? </a:t>
            </a:r>
            <a:endParaRPr/>
          </a:p>
          <a:p>
            <a:pPr marL="914400" lvl="1" indent="-393700" algn="l" rtl="0">
              <a:lnSpc>
                <a:spcPct val="100000"/>
              </a:lnSpc>
              <a:spcBef>
                <a:spcPts val="0"/>
              </a:spcBef>
              <a:spcAft>
                <a:spcPts val="0"/>
              </a:spcAft>
              <a:buSzPts val="2600"/>
              <a:buChar char="○"/>
            </a:pPr>
            <a:r>
              <a:rPr lang="en"/>
              <a:t>Dependent, independent, and constant.</a:t>
            </a:r>
            <a:endParaRPr/>
          </a:p>
          <a:p>
            <a:pPr marL="457200" lvl="0" indent="-393700" algn="l" rtl="0">
              <a:lnSpc>
                <a:spcPct val="100000"/>
              </a:lnSpc>
              <a:spcBef>
                <a:spcPts val="0"/>
              </a:spcBef>
              <a:spcAft>
                <a:spcPts val="0"/>
              </a:spcAft>
              <a:buSzPts val="2600"/>
              <a:buChar char="●"/>
            </a:pPr>
            <a:r>
              <a:rPr lang="en"/>
              <a:t>Answer the “Making sense of the data” questions. </a:t>
            </a:r>
            <a:endParaRPr/>
          </a:p>
          <a:p>
            <a:pPr marL="914400" lvl="1" indent="-393700" algn="l" rtl="0">
              <a:lnSpc>
                <a:spcPct val="100000"/>
              </a:lnSpc>
              <a:spcBef>
                <a:spcPts val="0"/>
              </a:spcBef>
              <a:spcAft>
                <a:spcPts val="0"/>
              </a:spcAft>
              <a:buSzPts val="2600"/>
              <a:buChar char="○"/>
            </a:pPr>
            <a:r>
              <a:rPr lang="en"/>
              <a:t>Did you succeed? Why or why not? </a:t>
            </a:r>
            <a:endParaRPr/>
          </a:p>
          <a:p>
            <a:pPr marL="914400" lvl="1" indent="-393700" algn="l" rtl="0">
              <a:lnSpc>
                <a:spcPct val="100000"/>
              </a:lnSpc>
              <a:spcBef>
                <a:spcPts val="0"/>
              </a:spcBef>
              <a:spcAft>
                <a:spcPts val="0"/>
              </a:spcAft>
              <a:buSzPts val="2600"/>
              <a:buChar char="○"/>
            </a:pPr>
            <a:r>
              <a:rPr lang="en"/>
              <a:t>Can you point to specific results that show strengths or weaknesses?</a:t>
            </a:r>
            <a:endParaRPr/>
          </a:p>
          <a:p>
            <a:pPr marL="0" lvl="0" indent="0" algn="l" rtl="0">
              <a:lnSpc>
                <a:spcPct val="100000"/>
              </a:lnSpc>
              <a:spcBef>
                <a:spcPts val="0"/>
              </a:spcBef>
              <a:spcAft>
                <a:spcPts val="0"/>
              </a:spcAft>
              <a:buSzPts val="26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2" name="Google Shape;182;g37aef2c890e_0_27"/>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Notebook Setup</a:t>
            </a:r>
            <a:endParaRPr/>
          </a:p>
        </p:txBody>
      </p:sp>
      <p:sp>
        <p:nvSpPr>
          <p:cNvPr id="188" name="Google Shape;188;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in the space below. </a:t>
            </a:r>
            <a:endParaRPr sz="2200" dirty="0"/>
          </a:p>
        </p:txBody>
      </p:sp>
      <p:pic>
        <p:nvPicPr>
          <p:cNvPr id="189" name="Google Shape;189;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Reflect and Improve | Review Test Results</a:t>
            </a:r>
            <a:endParaRPr/>
          </a:p>
        </p:txBody>
      </p:sp>
      <p:sp>
        <p:nvSpPr>
          <p:cNvPr id="196" name="Google Shape;196;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Review your test results.</a:t>
            </a:r>
            <a:endParaRPr/>
          </a:p>
          <a:p>
            <a:pPr marL="457200" lvl="0" indent="-393700" algn="l" rtl="0">
              <a:lnSpc>
                <a:spcPct val="100000"/>
              </a:lnSpc>
              <a:spcBef>
                <a:spcPts val="0"/>
              </a:spcBef>
              <a:spcAft>
                <a:spcPts val="0"/>
              </a:spcAft>
              <a:buSzPts val="2600"/>
              <a:buChar char="●"/>
            </a:pPr>
            <a:r>
              <a:rPr lang="en"/>
              <a:t>Identify strengths to keep and weaknesses to address.</a:t>
            </a:r>
            <a:endParaRPr/>
          </a:p>
          <a:p>
            <a:pPr marL="457200" lvl="0" indent="-393700" algn="l" rtl="0">
              <a:lnSpc>
                <a:spcPct val="100000"/>
              </a:lnSpc>
              <a:spcBef>
                <a:spcPts val="0"/>
              </a:spcBef>
              <a:spcAft>
                <a:spcPts val="0"/>
              </a:spcAft>
              <a:buSzPts val="2600"/>
              <a:buChar char="●"/>
            </a:pPr>
            <a:r>
              <a:rPr lang="en"/>
              <a:t>Propose targeted changes to improve the design.</a:t>
            </a:r>
            <a:endParaRPr/>
          </a:p>
          <a:p>
            <a:pPr marL="914400" lvl="1" indent="-393700" algn="l" rtl="0">
              <a:lnSpc>
                <a:spcPct val="115000"/>
              </a:lnSpc>
              <a:spcBef>
                <a:spcPts val="0"/>
              </a:spcBef>
              <a:spcAft>
                <a:spcPts val="0"/>
              </a:spcAft>
              <a:buSzPts val="2600"/>
              <a:buChar char="○"/>
            </a:pPr>
            <a:r>
              <a:rPr lang="en"/>
              <a:t>Consider materials, measurements, features, or construction methods.</a:t>
            </a:r>
            <a:endParaRPr/>
          </a:p>
          <a:p>
            <a:pPr marL="0" lvl="0" indent="0" algn="l" rtl="0">
              <a:lnSpc>
                <a:spcPct val="100000"/>
              </a:lnSpc>
              <a:spcBef>
                <a:spcPts val="0"/>
              </a:spcBef>
              <a:spcAft>
                <a:spcPts val="0"/>
              </a:spcAft>
              <a:buSzPts val="2600"/>
              <a:buNone/>
            </a:pPr>
            <a:endParaRPr/>
          </a:p>
          <a:p>
            <a:pPr marL="0" lvl="0" indent="0" algn="l" rtl="0">
              <a:lnSpc>
                <a:spcPct val="100000"/>
              </a:lnSpc>
              <a:spcBef>
                <a:spcPts val="0"/>
              </a:spcBef>
              <a:spcAft>
                <a:spcPts val="0"/>
              </a:spcAft>
              <a:buSzPts val="2600"/>
              <a:buNone/>
            </a:pPr>
            <a:endParaRPr/>
          </a:p>
        </p:txBody>
      </p:sp>
      <p:sp>
        <p:nvSpPr>
          <p:cNvPr id="197" name="Google Shape;197;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b="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3" name="Google Shape;203;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4" name="Google Shape;204;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0" name="Google Shape;210;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Communicate. </a:t>
            </a:r>
            <a:endParaRPr sz="2400"/>
          </a:p>
          <a:p>
            <a:pPr marL="457200" lvl="0" indent="-381000" algn="l" rtl="0">
              <a:lnSpc>
                <a:spcPct val="100000"/>
              </a:lnSpc>
              <a:spcBef>
                <a:spcPts val="0"/>
              </a:spcBef>
              <a:spcAft>
                <a:spcPts val="0"/>
              </a:spcAft>
              <a:buSzPts val="2400"/>
              <a:buChar char="●"/>
            </a:pPr>
            <a:r>
              <a:rPr lang="en" sz="2400"/>
              <a:t>Best Medium and why?</a:t>
            </a:r>
            <a:endParaRPr sz="2400"/>
          </a:p>
          <a:p>
            <a:pPr marL="914400" lvl="1" indent="-368300" algn="l" rtl="0">
              <a:lnSpc>
                <a:spcPct val="100000"/>
              </a:lnSpc>
              <a:spcBef>
                <a:spcPts val="0"/>
              </a:spcBef>
              <a:spcAft>
                <a:spcPts val="0"/>
              </a:spcAft>
              <a:buSzPts val="2200"/>
              <a:buChar char="○"/>
            </a:pPr>
            <a:r>
              <a:rPr lang="en" sz="2200"/>
              <a:t>Slide Presentation</a:t>
            </a:r>
            <a:endParaRPr sz="2200"/>
          </a:p>
          <a:p>
            <a:pPr marL="914400" lvl="1" indent="-368300" algn="l" rtl="0">
              <a:lnSpc>
                <a:spcPct val="100000"/>
              </a:lnSpc>
              <a:spcBef>
                <a:spcPts val="0"/>
              </a:spcBef>
              <a:spcAft>
                <a:spcPts val="0"/>
              </a:spcAft>
              <a:buSzPts val="2200"/>
              <a:buChar char="○"/>
            </a:pPr>
            <a:r>
              <a:rPr lang="en" sz="2200"/>
              <a:t>Journal Article</a:t>
            </a:r>
            <a:endParaRPr sz="2200"/>
          </a:p>
          <a:p>
            <a:pPr marL="914400" lvl="1" indent="-368300" algn="l" rtl="0">
              <a:lnSpc>
                <a:spcPct val="100000"/>
              </a:lnSpc>
              <a:spcBef>
                <a:spcPts val="0"/>
              </a:spcBef>
              <a:spcAft>
                <a:spcPts val="0"/>
              </a:spcAft>
              <a:buSzPts val="2200"/>
              <a:buChar char="○"/>
            </a:pPr>
            <a:r>
              <a:rPr lang="en" sz="2200"/>
              <a:t>Poster Presentation</a:t>
            </a:r>
            <a:endParaRPr sz="2200"/>
          </a:p>
          <a:p>
            <a:pPr marL="457200" lvl="0" indent="-381000" algn="l" rtl="0">
              <a:lnSpc>
                <a:spcPct val="100000"/>
              </a:lnSpc>
              <a:spcBef>
                <a:spcPts val="0"/>
              </a:spcBef>
              <a:spcAft>
                <a:spcPts val="0"/>
              </a:spcAft>
              <a:buSzPts val="2400"/>
              <a:buChar char="●"/>
            </a:pPr>
            <a:r>
              <a:rPr lang="en" sz="2400"/>
              <a:t>Create a mock-up or outline. </a:t>
            </a:r>
            <a:endParaRPr sz="2400"/>
          </a:p>
          <a:p>
            <a:pPr marL="457200" lvl="0" indent="-381000" algn="l" rtl="0">
              <a:lnSpc>
                <a:spcPct val="100000"/>
              </a:lnSpc>
              <a:spcBef>
                <a:spcPts val="0"/>
              </a:spcBef>
              <a:spcAft>
                <a:spcPts val="0"/>
              </a:spcAft>
              <a:buSzPts val="2400"/>
              <a:buChar char="●"/>
            </a:pPr>
            <a:r>
              <a:rPr lang="en" sz="2400"/>
              <a:t>Elevator Speech </a:t>
            </a:r>
            <a:r>
              <a:rPr lang="en" sz="2200"/>
              <a:t>(see slide).</a:t>
            </a:r>
            <a:endParaRPr sz="2200"/>
          </a:p>
        </p:txBody>
      </p:sp>
      <p:pic>
        <p:nvPicPr>
          <p:cNvPr id="211" name="Google Shape;211;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7" name="Google Shape;217;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Spark Expo hosted by billionaire superhero Toni Spark.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3" name="Google Shape;223;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4" name="Google Shape;224;g3767fe08b6e_0_94" title="Elevator Speech.png"/>
          <p:cNvPicPr preferRelativeResize="0"/>
          <p:nvPr/>
        </p:nvPicPr>
        <p:blipFill rotWithShape="1">
          <a:blip r:embed="rId3">
            <a:alphaModFix/>
          </a:blip>
          <a:srcRect l="1633" r="1643"/>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0" name="Google Shape;230;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1" name="Google Shape;231;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Essential Question</a:t>
            </a:r>
            <a:endParaRPr/>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a:t>Learning Objective</a:t>
            </a:r>
            <a:endParaRPr/>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a:t>
            </a:r>
            <a:endParaRPr/>
          </a:p>
          <a:p>
            <a:pPr marL="0" lvl="0" indent="0" algn="l" rtl="0">
              <a:lnSpc>
                <a:spcPct val="100000"/>
              </a:lnSpc>
              <a:spcBef>
                <a:spcPts val="0"/>
              </a:spcBef>
              <a:spcAft>
                <a:spcPts val="0"/>
              </a:spcAft>
              <a:buSzPts val="3600"/>
              <a:buNone/>
            </a:pPr>
            <a:r>
              <a:rPr lang="en"/>
              <a:t>Notebook Setup</a:t>
            </a:r>
            <a:endParaRPr/>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Title of STEM Challenge</a:t>
            </a:r>
            <a:endParaRPr sz="2400"/>
          </a:p>
          <a:p>
            <a:pPr marL="457200" lvl="0" indent="-381000" algn="l" rtl="0">
              <a:lnSpc>
                <a:spcPct val="100000"/>
              </a:lnSpc>
              <a:spcBef>
                <a:spcPts val="0"/>
              </a:spcBef>
              <a:spcAft>
                <a:spcPts val="0"/>
              </a:spcAft>
              <a:buSzPts val="2400"/>
              <a:buChar char="●"/>
            </a:pPr>
            <a:r>
              <a:rPr lang="en" sz="2400"/>
              <a:t>Question</a:t>
            </a:r>
            <a:endParaRPr sz="2400"/>
          </a:p>
          <a:p>
            <a:pPr marL="457200" lvl="0" indent="-381000" algn="l" rtl="0">
              <a:lnSpc>
                <a:spcPct val="100000"/>
              </a:lnSpc>
              <a:spcBef>
                <a:spcPts val="0"/>
              </a:spcBef>
              <a:spcAft>
                <a:spcPts val="0"/>
              </a:spcAft>
              <a:buSzPts val="2400"/>
              <a:buChar char="●"/>
            </a:pPr>
            <a:r>
              <a:rPr lang="en" sz="2400"/>
              <a:t>Criteria</a:t>
            </a:r>
            <a:endParaRPr sz="2400"/>
          </a:p>
          <a:p>
            <a:pPr marL="457200" lvl="0" indent="-381000" algn="l" rtl="0">
              <a:lnSpc>
                <a:spcPct val="100000"/>
              </a:lnSpc>
              <a:spcBef>
                <a:spcPts val="0"/>
              </a:spcBef>
              <a:spcAft>
                <a:spcPts val="0"/>
              </a:spcAft>
              <a:buSzPts val="2400"/>
              <a:buChar char="●"/>
            </a:pPr>
            <a:r>
              <a:rPr lang="en" sz="2400"/>
              <a:t>Hypothesis or Prediction</a:t>
            </a:r>
            <a:endParaRPr sz="2400"/>
          </a:p>
          <a:p>
            <a:pPr marL="457200" lvl="0" indent="-381000" algn="l" rtl="0">
              <a:lnSpc>
                <a:spcPct val="100000"/>
              </a:lnSpc>
              <a:spcBef>
                <a:spcPts val="0"/>
              </a:spcBef>
              <a:spcAft>
                <a:spcPts val="0"/>
              </a:spcAft>
              <a:buSzPts val="2400"/>
              <a:buChar char="●"/>
            </a:pPr>
            <a:r>
              <a:rPr lang="en" sz="2400"/>
              <a:t>Brainstorm </a:t>
            </a:r>
            <a:r>
              <a:rPr lang="en" sz="2200"/>
              <a:t>(leave space for work)</a:t>
            </a:r>
            <a:endParaRPr sz="2200"/>
          </a:p>
          <a:p>
            <a:pPr marL="457200" lvl="0" indent="-381000" algn="l" rtl="0">
              <a:lnSpc>
                <a:spcPct val="100000"/>
              </a:lnSpc>
              <a:spcBef>
                <a:spcPts val="0"/>
              </a:spcBef>
              <a:spcAft>
                <a:spcPts val="0"/>
              </a:spcAft>
              <a:buSzPts val="2400"/>
              <a:buChar char="●"/>
            </a:pPr>
            <a:r>
              <a:rPr lang="en" sz="2400"/>
              <a:t>KWHL chart </a:t>
            </a:r>
            <a:r>
              <a:rPr lang="en" sz="2200"/>
              <a:t>(see later slide)</a:t>
            </a:r>
            <a:r>
              <a:rPr lang="en" sz="2400"/>
              <a:t> </a:t>
            </a:r>
            <a:endParaRPr sz="2400"/>
          </a:p>
          <a:p>
            <a:pPr marL="457200" lvl="0" indent="-381000" algn="l" rtl="0">
              <a:lnSpc>
                <a:spcPct val="100000"/>
              </a:lnSpc>
              <a:spcBef>
                <a:spcPts val="0"/>
              </a:spcBef>
              <a:spcAft>
                <a:spcPts val="0"/>
              </a:spcAft>
              <a:buSzPts val="2400"/>
              <a:buChar char="●"/>
            </a:pPr>
            <a:r>
              <a:rPr lang="en" sz="2400"/>
              <a:t>Prediction Check </a:t>
            </a:r>
            <a:r>
              <a:rPr lang="en" sz="2200"/>
              <a:t>(see later slide)</a:t>
            </a:r>
            <a:endParaRPr sz="220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300" y="278047"/>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Scenario</a:t>
            </a:r>
            <a:endParaRPr dirty="0"/>
          </a:p>
        </p:txBody>
      </p:sp>
      <p:sp>
        <p:nvSpPr>
          <p:cNvPr id="73" name="Google Shape;73;g3767fe08b6e_0_14"/>
          <p:cNvSpPr txBox="1">
            <a:spLocks noGrp="1"/>
          </p:cNvSpPr>
          <p:nvPr>
            <p:ph type="body" idx="1"/>
          </p:nvPr>
        </p:nvSpPr>
        <p:spPr>
          <a:xfrm>
            <a:off x="456300" y="969969"/>
            <a:ext cx="8225400" cy="39909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sz="2300" b="1" dirty="0"/>
              <a:t>Problem</a:t>
            </a:r>
            <a:r>
              <a:rPr lang="en" sz="2300" dirty="0"/>
              <a:t>: The evolution exhibit at the science museum is confusing for middle school visitors. They can see specimens, but they don’t understand how anatomical structures provide evidence for evolution.</a:t>
            </a:r>
            <a:endParaRPr sz="2300" dirty="0"/>
          </a:p>
          <a:p>
            <a:pPr marL="457200" lvl="0" indent="-393700" algn="l" rtl="0">
              <a:lnSpc>
                <a:spcPct val="100000"/>
              </a:lnSpc>
              <a:spcBef>
                <a:spcPts val="0"/>
              </a:spcBef>
              <a:spcAft>
                <a:spcPts val="0"/>
              </a:spcAft>
              <a:buSzPts val="2600"/>
              <a:buChar char="●"/>
            </a:pPr>
            <a:r>
              <a:rPr lang="en" sz="2300" b="1" dirty="0"/>
              <a:t>Your Task</a:t>
            </a:r>
            <a:r>
              <a:rPr lang="en" sz="2300" dirty="0"/>
              <a:t>: You are biomedical engineers and zoology researchers. Using observations from the zoology survey dissection kits, design a model, display, or explanation tool that helps middle-school students see how anatomical evidence supports the Theory of Evolution.</a:t>
            </a:r>
            <a:endParaRPr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79" name="Google Shape;79;g3767fe08b6e_0_19"/>
          <p:cNvSpPr txBox="1">
            <a:spLocks noGrp="1"/>
          </p:cNvSpPr>
          <p:nvPr>
            <p:ph type="body" idx="1"/>
          </p:nvPr>
        </p:nvSpPr>
        <p:spPr>
          <a:xfrm>
            <a:off x="456300" y="1152475"/>
            <a:ext cx="8687700" cy="3546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dirty="0"/>
              <a:t>Uses observations from dissection or anatomical comparisons.</a:t>
            </a:r>
            <a:endParaRPr sz="2400" dirty="0"/>
          </a:p>
          <a:p>
            <a:pPr marL="457200" lvl="0" indent="-381000" algn="l" rtl="0">
              <a:spcBef>
                <a:spcPts val="0"/>
              </a:spcBef>
              <a:spcAft>
                <a:spcPts val="0"/>
              </a:spcAft>
              <a:buSzPts val="2400"/>
              <a:buChar char="●"/>
            </a:pPr>
            <a:r>
              <a:rPr lang="en" sz="2400" dirty="0"/>
              <a:t>Explains how structures provide evidence for evolution.</a:t>
            </a:r>
            <a:endParaRPr sz="2400" dirty="0"/>
          </a:p>
          <a:p>
            <a:pPr marL="457200" lvl="0" indent="-381000" algn="l" rtl="0">
              <a:spcBef>
                <a:spcPts val="0"/>
              </a:spcBef>
              <a:spcAft>
                <a:spcPts val="0"/>
              </a:spcAft>
              <a:buSzPts val="2400"/>
              <a:buChar char="●"/>
            </a:pPr>
            <a:r>
              <a:rPr lang="en" sz="2400" dirty="0"/>
              <a:t>Connects structure to function and adaptation.</a:t>
            </a:r>
            <a:endParaRPr sz="2400" dirty="0"/>
          </a:p>
          <a:p>
            <a:pPr marL="457200" lvl="0" indent="-381000" algn="l" rtl="0">
              <a:spcBef>
                <a:spcPts val="0"/>
              </a:spcBef>
              <a:spcAft>
                <a:spcPts val="0"/>
              </a:spcAft>
              <a:buSzPts val="2400"/>
              <a:buChar char="●"/>
            </a:pPr>
            <a:r>
              <a:rPr lang="en" sz="2400" dirty="0"/>
              <a:t>Includes at least one clear comparison between organisms.</a:t>
            </a:r>
            <a:endParaRPr sz="2400" dirty="0"/>
          </a:p>
          <a:p>
            <a:pPr marL="457200" lvl="0" indent="-381000" algn="l" rtl="0">
              <a:spcBef>
                <a:spcPts val="0"/>
              </a:spcBef>
              <a:spcAft>
                <a:spcPts val="0"/>
              </a:spcAft>
              <a:buSzPts val="2400"/>
              <a:buChar char="●"/>
            </a:pPr>
            <a:r>
              <a:rPr lang="en" sz="2400" dirty="0"/>
              <a:t>Visually represents the biological process step-by-step with labeled diagrams or models.</a:t>
            </a:r>
            <a:endParaRPr sz="2400" dirty="0"/>
          </a:p>
          <a:p>
            <a:pPr marL="457200" lvl="0" indent="-381000" algn="l" rtl="0">
              <a:spcBef>
                <a:spcPts val="0"/>
              </a:spcBef>
              <a:spcAft>
                <a:spcPts val="0"/>
              </a:spcAft>
              <a:buSzPts val="2400"/>
              <a:buChar char="●"/>
            </a:pPr>
            <a:r>
              <a:rPr lang="en" sz="2400" dirty="0"/>
              <a:t>Demonstrates the process in an interactive or observable way.</a:t>
            </a:r>
            <a:endParaRPr sz="2400" dirty="0"/>
          </a:p>
          <a:p>
            <a:pPr marL="457200" lvl="0" indent="-381000" algn="l" rtl="0">
              <a:spcBef>
                <a:spcPts val="0"/>
              </a:spcBef>
              <a:spcAft>
                <a:spcPts val="0"/>
              </a:spcAft>
              <a:buSzPts val="2400"/>
              <a:buChar char="●"/>
            </a:pPr>
            <a:r>
              <a:rPr lang="en" sz="2400" dirty="0"/>
              <a:t>Uses appropriate scientific vocabulary and includes a brief explanation or presentation.</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5" name="Google Shape;85;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solidFill>
                  <a:srgbClr val="971D20"/>
                </a:solidFill>
              </a:rPr>
              <a:t>Know</a:t>
            </a:r>
            <a:r>
              <a:rPr lang="en">
                <a:solidFill>
                  <a:srgbClr val="971D20"/>
                </a:solidFill>
              </a:rPr>
              <a:t>:</a:t>
            </a:r>
            <a:r>
              <a:rPr lang="en"/>
              <a:t> What do I know about the task?</a:t>
            </a:r>
            <a:endParaRPr/>
          </a:p>
          <a:p>
            <a:pPr marL="457200" lvl="0" indent="-393700" algn="l" rtl="0">
              <a:lnSpc>
                <a:spcPct val="100000"/>
              </a:lnSpc>
              <a:spcBef>
                <a:spcPts val="0"/>
              </a:spcBef>
              <a:spcAft>
                <a:spcPts val="0"/>
              </a:spcAft>
              <a:buSzPts val="2600"/>
              <a:buChar char="●"/>
            </a:pPr>
            <a:r>
              <a:rPr lang="en" b="1">
                <a:solidFill>
                  <a:srgbClr val="971D20"/>
                </a:solidFill>
              </a:rPr>
              <a:t>Wonder</a:t>
            </a:r>
            <a:r>
              <a:rPr lang="en">
                <a:solidFill>
                  <a:srgbClr val="971D20"/>
                </a:solidFill>
              </a:rPr>
              <a:t>:</a:t>
            </a:r>
            <a:r>
              <a:rPr lang="en"/>
              <a:t> What do I not know (and want to know) about the task?</a:t>
            </a:r>
            <a:endParaRPr/>
          </a:p>
        </p:txBody>
      </p:sp>
      <p:pic>
        <p:nvPicPr>
          <p:cNvPr id="86" name="Google Shape;86;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2" name="Google Shape;92;g37aef2c890e_0_5"/>
          <p:cNvPicPr preferRelativeResize="0"/>
          <p:nvPr/>
        </p:nvPicPr>
        <p:blipFill rotWithShape="1">
          <a:blip r:embed="rId3">
            <a:alphaModFix/>
          </a:blip>
          <a:srcRect l="17317" t="60328" r="15168" b="27083"/>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1216</Words>
  <Application>Microsoft Office PowerPoint</Application>
  <PresentationFormat>On-screen Show (16:9)</PresentationFormat>
  <Paragraphs>130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Bio Systems Builders</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cp:revision>
  <dcterms:modified xsi:type="dcterms:W3CDTF">2026-02-27T17:43:42Z</dcterms:modified>
</cp:coreProperties>
</file>