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1" r:id="rId1"/>
    <p:sldMasterId id="2147483681" r:id="rId2"/>
  </p:sldMasterIdLst>
  <p:notesMasterIdLst>
    <p:notesMasterId r:id="rId41"/>
  </p:notesMasterIdLst>
  <p:sldIdLst>
    <p:sldId id="256" r:id="rId3"/>
    <p:sldId id="270" r:id="rId4"/>
    <p:sldId id="263" r:id="rId5"/>
    <p:sldId id="272" r:id="rId6"/>
    <p:sldId id="260" r:id="rId7"/>
    <p:sldId id="273" r:id="rId8"/>
    <p:sldId id="281" r:id="rId9"/>
    <p:sldId id="282" r:id="rId10"/>
    <p:sldId id="28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8" r:id="rId19"/>
    <p:sldId id="290" r:id="rId20"/>
    <p:sldId id="289" r:id="rId21"/>
    <p:sldId id="307" r:id="rId22"/>
    <p:sldId id="284" r:id="rId23"/>
    <p:sldId id="291" r:id="rId24"/>
    <p:sldId id="292" r:id="rId25"/>
    <p:sldId id="293" r:id="rId26"/>
    <p:sldId id="294" r:id="rId27"/>
    <p:sldId id="285" r:id="rId28"/>
    <p:sldId id="286" r:id="rId29"/>
    <p:sldId id="287" r:id="rId30"/>
    <p:sldId id="295" r:id="rId31"/>
    <p:sldId id="296" r:id="rId32"/>
    <p:sldId id="297" r:id="rId33"/>
    <p:sldId id="300" r:id="rId34"/>
    <p:sldId id="301" r:id="rId35"/>
    <p:sldId id="298" r:id="rId36"/>
    <p:sldId id="304" r:id="rId37"/>
    <p:sldId id="305" r:id="rId38"/>
    <p:sldId id="306" r:id="rId39"/>
    <p:sldId id="302" r:id="rId40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EDF182F-1DE7-4F13-8AA3-002D9E3B458A}">
  <a:tblStyle styleId="{BEDF182F-1DE7-4F13-8AA3-002D9E3B458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76" autoAdjust="0"/>
    <p:restoredTop sz="94178"/>
  </p:normalViewPr>
  <p:slideViewPr>
    <p:cSldViewPr snapToGrid="0">
      <p:cViewPr varScale="1">
        <p:scale>
          <a:sx n="159" d="100"/>
          <a:sy n="159" d="100"/>
        </p:scale>
        <p:origin x="10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0" Type="http://schemas.openxmlformats.org/officeDocument/2006/relationships/slide" Target="slides/slide18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Google Shape;3;n">
            <a:extLst>
              <a:ext uri="{FF2B5EF4-FFF2-40B4-BE49-F238E27FC236}">
                <a16:creationId xmlns:a16="http://schemas.microsoft.com/office/drawing/2014/main" id="{8624FC82-B5A2-5FA3-CBF3-BCBFA34F9D9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  <a:gd name="T8" fmla="*/ 0 w 120000"/>
              <a:gd name="T9" fmla="*/ 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Google Shape;4;n">
            <a:extLst>
              <a:ext uri="{FF2B5EF4-FFF2-40B4-BE49-F238E27FC236}">
                <a16:creationId xmlns:a16="http://schemas.microsoft.com/office/drawing/2014/main" id="{8976970C-9707-70A8-F003-735290520F14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457200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1pPr>
    <a:lvl2pPr marL="914400" lvl="1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2pPr>
    <a:lvl3pPr marL="1371600" lvl="2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3pPr>
    <a:lvl4pPr marL="1828800" lvl="3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4pPr>
    <a:lvl5pPr marL="2286000" lvl="4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photos/black-metal-frame-on-brown-sand-lKl1QESpy7E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flickr.com/photos/92996378@N00/3167733779" TargetMode="Externa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photos/person-stepping-on-grass-field-Kmq7cFPlmao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photos/a-close-up-of-a-tire-tLEUi4OaQmQ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41" TargetMode="External"/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/index.php?curid=12207987" TargetMode="External"/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commons.wikimedia.org/wiki/File:Shoeprint_dusty.jpg" TargetMode="Externa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/index.php?curid=60363918" TargetMode="External"/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37" TargetMode="External"/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Google Shape;38;p:notes">
            <a:extLst>
              <a:ext uri="{FF2B5EF4-FFF2-40B4-BE49-F238E27FC236}">
                <a16:creationId xmlns:a16="http://schemas.microsoft.com/office/drawing/2014/main" id="{9366B4A2-DBA3-CFE8-53CE-BFEE9562E40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21506" name="Google Shape;39;p:notes">
            <a:extLst>
              <a:ext uri="{FF2B5EF4-FFF2-40B4-BE49-F238E27FC236}">
                <a16:creationId xmlns:a16="http://schemas.microsoft.com/office/drawing/2014/main" id="{3F2534ED-FEAD-412D-0543-27B7B303B0D9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Pete. (2014, October 18). </a:t>
            </a:r>
            <a:r>
              <a:rPr lang="en-US" i="0" dirty="0"/>
              <a:t>Finding footprints </a:t>
            </a:r>
            <a:r>
              <a:rPr lang="en-US" dirty="0"/>
              <a:t>[Photograph]. Flickr. https://www.flickr.com/photos/comedynose/15369033609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8970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7299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sz="1400" b="0" i="0" u="none" strike="noStrike" cap="none" dirty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Haupt, M. (2020, August 3.). Black metal frame on brown sand [Photograph].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Unsplash</a:t>
            </a:r>
            <a:r>
              <a:rPr lang="en-US" sz="1400" b="0" i="0" u="none" strike="noStrike" cap="none" dirty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1400" b="0" i="0" u="sng" strike="noStrike" cap="none" dirty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  <a:hlinkClick r:id="rId3"/>
              </a:rPr>
              <a:t>https://unsplash.com/photos/black-metal-frame-on-brown-sand-lKl1QESpy7E</a:t>
            </a:r>
            <a:r>
              <a:rPr lang="en-US" sz="1400" b="0" i="0" u="none" strike="noStrike" cap="none" dirty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 </a:t>
            </a:r>
          </a:p>
          <a:p>
            <a:r>
              <a:rPr lang="en-US" sz="1400" b="0" i="0" u="none" strike="noStrike" cap="none" dirty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Weeks, B. (2008, December 22). Shoeprint [Photograph]. Flickr. </a:t>
            </a:r>
            <a:r>
              <a:rPr lang="en-US" sz="1400" b="0" i="0" u="sng" strike="noStrike" cap="none" dirty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  <a:hlinkClick r:id="rId4"/>
              </a:rPr>
              <a:t>https://www.flickr.com/photos/92996378@N00/3167733779</a:t>
            </a:r>
            <a:r>
              <a:rPr lang="en-US" sz="1400" b="0" i="0" u="none" strike="noStrike" cap="none" dirty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4390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b="0" i="0" u="none" strike="noStrike" cap="none" dirty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Seeber, S. (2018, March 15). Person stepping on grass field [Photograph].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Unsplash</a:t>
            </a:r>
            <a:r>
              <a:rPr lang="en-US" sz="1400" b="0" i="0" u="none" strike="noStrike" cap="none" dirty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1400" b="0" i="0" u="sng" strike="noStrike" cap="none" dirty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  <a:hlinkClick r:id="rId3"/>
              </a:rPr>
              <a:t>https://unsplash.com/photos/person-stepping-on-grass-field-Kmq7cFPlmao</a:t>
            </a:r>
            <a:r>
              <a:rPr lang="en-US" sz="1400" b="0" i="0" u="none" strike="noStrike" cap="none" dirty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3378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sz="1400" b="0" i="0" u="none" strike="noStrike" cap="none" dirty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Yvette S. (2022, July 8). A close up of a tire [Photograph].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Unsplash</a:t>
            </a:r>
            <a:r>
              <a:rPr lang="en-US" sz="1400" b="0" i="0" u="none" strike="noStrike" cap="none" dirty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1400" b="0" i="0" u="sng" strike="noStrike" cap="none" dirty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  <a:hlinkClick r:id="rId3"/>
              </a:rPr>
              <a:t>https://unsplash.com/photos/a-close-up-of-a-tire-tLEUi4OaQmQ</a:t>
            </a:r>
            <a:r>
              <a:rPr lang="en-US" sz="1400" b="0" i="0" u="none" strike="noStrike" cap="none" dirty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 </a:t>
            </a:r>
            <a:endParaRPr lang="en-US" b="0" dirty="0">
              <a:effectLst/>
            </a:endParaRPr>
          </a:p>
          <a:p>
            <a:br>
              <a:rPr lang="en-US" dirty="0"/>
            </a:b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1938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/>
            <a:r>
              <a:rPr lang="en-US" dirty="0"/>
              <a:t>Photos should be taken with and without scale</a:t>
            </a:r>
          </a:p>
          <a:p>
            <a:pPr marL="0" indent="0"/>
            <a:r>
              <a:rPr lang="en-US" dirty="0"/>
              <a:t>Measurements should be triangulated from two fixed points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2377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Wegmann, I. (2021, September 2). </a:t>
            </a:r>
            <a:r>
              <a:rPr lang="en-US" i="0" dirty="0"/>
              <a:t>Green grass on gray soil </a:t>
            </a:r>
            <a:r>
              <a:rPr lang="en-US" dirty="0"/>
              <a:t>[Photograph]. </a:t>
            </a:r>
            <a:r>
              <a:rPr lang="en-US" dirty="0" err="1"/>
              <a:t>Unsplash</a:t>
            </a:r>
            <a:r>
              <a:rPr lang="en-US" dirty="0"/>
              <a:t>. https://unsplash.com/photos/green-grass-on-gray-soil-PKKkFDCYir8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05962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K20 Center. (n.d.). I think / we think. Strategies. </a:t>
            </a:r>
            <a:r>
              <a:rPr lang="en-US" dirty="0">
                <a:hlinkClick r:id="rId3"/>
              </a:rPr>
              <a:t>https://learn.k20center.ou.edu/strategy/141</a:t>
            </a:r>
            <a:endParaRPr lang="en-US" dirty="0"/>
          </a:p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Zalman992. (2015, January 1). </a:t>
            </a:r>
            <a:r>
              <a:rPr lang="en-US" i="0" dirty="0"/>
              <a:t>Comparison of crime scene print Q1 with suspect’s shoes K1 left shoe with labels </a:t>
            </a:r>
            <a:r>
              <a:rPr lang="en-US" dirty="0"/>
              <a:t>[Photograph]. Wikimedia Commons. https://commons.wikimedia.org/w/index.php?curid=39660318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1163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3853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Domino Studio. (2019, January 29). </a:t>
            </a:r>
            <a:r>
              <a:rPr lang="en-US" i="0" dirty="0"/>
              <a:t>White, black, and red shoe sole </a:t>
            </a:r>
            <a:r>
              <a:rPr lang="en-US" dirty="0"/>
              <a:t>[Photograph]. </a:t>
            </a:r>
            <a:r>
              <a:rPr lang="en-US" dirty="0" err="1"/>
              <a:t>Unsplash</a:t>
            </a:r>
            <a:r>
              <a:rPr lang="en-US" dirty="0"/>
              <a:t>. https://unsplash.com/photos/white-black-and-red-shoe-sole-j7zu2kpTnwY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6619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 err="1"/>
              <a:t>Stechondanet</a:t>
            </a:r>
            <a:r>
              <a:rPr lang="en-US" dirty="0"/>
              <a:t>. (2007, August 23). Shoeprint (forensic) [Photograph]. Wikimedia Commons. https://commons.wikimedia.org/w/index.php?curid=2605986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4611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Mentink, K. (2022, January 26). </a:t>
            </a:r>
            <a:r>
              <a:rPr lang="en-US" i="0" dirty="0"/>
              <a:t>Photo of green and brown boots with spurs </a:t>
            </a:r>
            <a:r>
              <a:rPr lang="en-US" dirty="0"/>
              <a:t>[Photograph]. </a:t>
            </a:r>
            <a:r>
              <a:rPr lang="en-US" dirty="0" err="1"/>
              <a:t>Unsplash</a:t>
            </a:r>
            <a:r>
              <a:rPr lang="en-US" dirty="0"/>
              <a:t>. https://unsplash.com/photos/_om4w4O_Rqs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7084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/>
            <a:r>
              <a:rPr lang="en-US" dirty="0"/>
              <a:t>7-12 are individual characteristics of this shoe: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7, 10, and 11 show places where part of the sole is damaged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8 &amp; 9 show damage to class characteristics (missing pieces of the sole changing the shape of the Nike swoosh &amp; 5.0 label)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12 shows wear to a class characteristic (N in “NIKE” worn down and absent)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 err="1"/>
              <a:t>Stechondanet</a:t>
            </a:r>
            <a:r>
              <a:rPr lang="en-US" dirty="0"/>
              <a:t>. (2007, August 23). Shoeprint (forensic) [Photograph]. Wikimedia Commons. https://commons.wikimedia.org/w/index.php?curid=2605986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0829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400" b="0" i="0" u="none" strike="noStrike" cap="none" dirty="0" err="1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JohnRambo</a:t>
            </a:r>
            <a:r>
              <a:rPr lang="en-US" sz="1400" b="0" i="0" u="none" strike="noStrike" cap="none" dirty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 PL. </a:t>
            </a:r>
            <a:r>
              <a:rPr lang="en-US" dirty="0"/>
              <a:t>(2008, January 21).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BucikUV</a:t>
            </a:r>
            <a:r>
              <a:rPr lang="en-US" sz="1400" b="0" i="1" u="none" strike="noStrike" cap="none" dirty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400" b="0" i="0" u="none" strike="noStrike" cap="none" dirty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[Photograph]. Wikimedia Commons. </a:t>
            </a:r>
            <a:r>
              <a:rPr lang="en-US" sz="1400" b="0" i="0" u="none" strike="noStrike" cap="none" dirty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  <a:hlinkClick r:id="rId3"/>
              </a:rPr>
              <a:t>https://commons.wikimedia.org/w/index.php?curid=12207987</a:t>
            </a:r>
            <a:r>
              <a:rPr lang="en-US" sz="1400" b="0" i="0" u="none" strike="noStrike" cap="none" dirty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 </a:t>
            </a:r>
          </a:p>
          <a:p>
            <a:endParaRPr lang="en-US" sz="1400" b="0" i="0" u="none" strike="noStrike" cap="none" dirty="0">
              <a:solidFill>
                <a:schemeClr val="dk1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400" b="0" i="0" u="none" strike="noStrike" cap="none" dirty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Zalman992. (2009, July 1). Shoeprint dusty [Photograph]. Wikimedia Commons. </a:t>
            </a:r>
            <a:r>
              <a:rPr lang="en-US" dirty="0">
                <a:hlinkClick r:id="rId4"/>
              </a:rPr>
              <a:t>https://commons.wikimedia.org/wiki/File:Shoeprint_dusty.jpg</a:t>
            </a:r>
            <a:endParaRPr lang="en-US" dirty="0"/>
          </a:p>
          <a:p>
            <a:endParaRPr lang="en-US" sz="1400" b="0" i="0" u="none" strike="noStrike" cap="none" dirty="0">
              <a:solidFill>
                <a:schemeClr val="dk1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6867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b="0" i="0" u="none" strike="noStrike" cap="none" dirty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Zalman992. (2016, September 26). Footwear impression detection light [Photograph]. Wikimedia Commons. </a:t>
            </a:r>
            <a:r>
              <a:rPr lang="en-US" sz="1400" b="0" i="0" u="none" strike="noStrike" cap="none" dirty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  <a:hlinkClick r:id="rId3"/>
              </a:rPr>
              <a:t>https://commons.wikimedia.org/w/index.php?curid=60363918</a:t>
            </a:r>
            <a:r>
              <a:rPr lang="en-US" sz="1400" b="0" i="0" u="none" strike="noStrike" cap="none" dirty="0">
                <a:solidFill>
                  <a:schemeClr val="dk1"/>
                </a:solidFill>
                <a:effectLst/>
                <a:latin typeface="Arial"/>
                <a:ea typeface="Arial"/>
                <a:cs typeface="Arial"/>
                <a:sym typeface="Arial"/>
              </a:rPr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2416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5689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K20 Center. (n.d.). I used to think . . . but now I know. Strategies. </a:t>
            </a:r>
            <a:r>
              <a:rPr lang="en-US" dirty="0">
                <a:hlinkClick r:id="rId3"/>
              </a:rPr>
              <a:t>https://learn.k20center.ou.edu/strategy/137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7858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710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;p3" title="k20center-logo-variations_K20 Bug - White.png">
            <a:extLst>
              <a:ext uri="{FF2B5EF4-FFF2-40B4-BE49-F238E27FC236}">
                <a16:creationId xmlns:a16="http://schemas.microsoft.com/office/drawing/2014/main" id="{07A283A7-4BAE-5607-F552-FF9DE8E501F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1pPr>
            <a:lvl2pPr marL="3657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2pPr>
            <a:lvl3pPr marL="8229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3pPr>
            <a:lvl4pPr marL="13716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4pPr>
            <a:lvl5pPr marL="18288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2459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With Cover Imag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;p3" title="k20center-logo-variations_K20 Bug - White.png">
            <a:extLst>
              <a:ext uri="{FF2B5EF4-FFF2-40B4-BE49-F238E27FC236}">
                <a16:creationId xmlns:a16="http://schemas.microsoft.com/office/drawing/2014/main" id="{07A283A7-4BAE-5607-F552-FF9DE8E501F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9666" y="559689"/>
            <a:ext cx="4940921" cy="213995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3569073" y="2807732"/>
            <a:ext cx="4939927" cy="1397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1pPr>
            <a:lvl2pPr marL="3657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2pPr>
            <a:lvl3pPr marL="8229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3pPr>
            <a:lvl4pPr marL="13716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4pPr>
            <a:lvl5pPr marL="18288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446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sential Question(s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;p3" title="k20center-logo-variations_K20 Bug - White.png">
            <a:extLst>
              <a:ext uri="{FF2B5EF4-FFF2-40B4-BE49-F238E27FC236}">
                <a16:creationId xmlns:a16="http://schemas.microsoft.com/office/drawing/2014/main" id="{5D844917-401A-C607-900F-8340B4453A3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757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(s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;p3" title="k20center-logo-variations_K20 Bug - White.png">
            <a:extLst>
              <a:ext uri="{FF2B5EF4-FFF2-40B4-BE49-F238E27FC236}">
                <a16:creationId xmlns:a16="http://schemas.microsoft.com/office/drawing/2014/main" id="{2190A501-5ACD-F178-69EF-6D3C6116E86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931420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9;p7" title="k20center-logo-variations_K20 - Bug Color.png">
            <a:extLst>
              <a:ext uri="{FF2B5EF4-FFF2-40B4-BE49-F238E27FC236}">
                <a16:creationId xmlns:a16="http://schemas.microsoft.com/office/drawing/2014/main" id="{7A36BC56-4BFB-F2FB-2704-1CEB5D4A557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649" y="1370013"/>
            <a:ext cx="7886699" cy="3262312"/>
          </a:xfrm>
          <a:prstGeom prst="rect">
            <a:avLst/>
          </a:prstGeom>
        </p:spPr>
        <p:txBody>
          <a:bodyPr/>
          <a:lstStyle>
            <a:lvl1pPr marL="228600" indent="-228600">
              <a:buFont typeface="+mj-lt"/>
              <a:buAutoNum type="arabicPeriod"/>
              <a:defRPr/>
            </a:lvl1pPr>
            <a:lvl2pPr marL="685800" indent="-320040">
              <a:buFont typeface="+mj-lt"/>
              <a:buAutoNum type="alphaLcPeriod"/>
              <a:defRPr/>
            </a:lvl2pPr>
            <a:lvl3pPr marL="1143000" indent="-320040">
              <a:buFont typeface="+mj-lt"/>
              <a:buAutoNum type="romanLcPeriod"/>
              <a:defRPr/>
            </a:lvl3pPr>
            <a:lvl4pPr marL="1600200" indent="-228600">
              <a:lnSpc>
                <a:spcPct val="100000"/>
              </a:lnSpc>
              <a:buSzPct val="120000"/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100000"/>
              </a:lnSpc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648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;p7" title="k20center-logo-variations_K20 - Bug Color.png">
            <a:extLst>
              <a:ext uri="{FF2B5EF4-FFF2-40B4-BE49-F238E27FC236}">
                <a16:creationId xmlns:a16="http://schemas.microsoft.com/office/drawing/2014/main" id="{D51A9934-4731-CF7D-01F8-8F8BC4047EE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130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t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29;p7" title="k20center-logo-variations_K20 - Bug Color.png">
            <a:extLst>
              <a:ext uri="{FF2B5EF4-FFF2-40B4-BE49-F238E27FC236}">
                <a16:creationId xmlns:a16="http://schemas.microsoft.com/office/drawing/2014/main" id="{CC1A804E-1971-8E34-9464-0A90A0072EB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>
            <a:lvl1pPr marL="228600" indent="-320040">
              <a:buFont typeface="+mj-lt"/>
              <a:buAutoNum type="arabicPeriod"/>
              <a:defRPr/>
            </a:lvl1pPr>
            <a:lvl2pPr marL="685800" indent="-320040">
              <a:buFont typeface="+mj-lt"/>
              <a:buAutoNum type="alphaLcPeriod"/>
              <a:defRPr/>
            </a:lvl2pPr>
            <a:lvl3pPr marL="1143000" indent="-320040">
              <a:buFont typeface="+mj-lt"/>
              <a:buAutoNum type="romanLcPeriod"/>
              <a:defRPr/>
            </a:lvl3pPr>
            <a:lvl4pPr marL="1600200" indent="-320040">
              <a:lnSpc>
                <a:spcPct val="100000"/>
              </a:lnSpc>
              <a:buSzPct val="120000"/>
              <a:buFont typeface="Arial" panose="020B0604020202020204" pitchFamily="34" charset="0"/>
              <a:buChar char="•"/>
              <a:defRPr/>
            </a:lvl4pPr>
            <a:lvl5pPr marL="2057400" indent="-320040">
              <a:lnSpc>
                <a:spcPct val="100000"/>
              </a:lnSpc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60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al Strate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;p7" title="k20center-logo-variations_K20 - Bug Color.png">
            <a:extLst>
              <a:ext uri="{FF2B5EF4-FFF2-40B4-BE49-F238E27FC236}">
                <a16:creationId xmlns:a16="http://schemas.microsoft.com/office/drawing/2014/main" id="{5D168AF4-32E4-74C0-4A18-039BCF6D6B8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850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4B20552E-7342-E84A-F371-1971A3F6C44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32;p8"/>
          <p:cNvSpPr txBox="1">
            <a:spLocks noGrp="1"/>
          </p:cNvSpPr>
          <p:nvPr>
            <p:ph type="title"/>
          </p:nvPr>
        </p:nvSpPr>
        <p:spPr>
          <a:xfrm>
            <a:off x="754050" y="4329575"/>
            <a:ext cx="763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91425" rIns="91425" bIns="91425" anchor="t">
            <a:normAutofit/>
          </a:bodyPr>
          <a:lstStyle>
            <a:lvl1pPr lv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1800"/>
              <a:buFont typeface="Calibri"/>
              <a:buNone/>
              <a:defRPr sz="1800">
                <a:solidFill>
                  <a:srgbClr val="27578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69048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29;p7" title="k20center-logo-variations_K20 - Bug Color.png">
            <a:extLst>
              <a:ext uri="{FF2B5EF4-FFF2-40B4-BE49-F238E27FC236}">
                <a16:creationId xmlns:a16="http://schemas.microsoft.com/office/drawing/2014/main" id="{AD6EEF45-89C6-035A-7767-7ED289963CD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937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9;p7" title="k20center-logo-variations_K20 - Bug Color.png">
            <a:extLst>
              <a:ext uri="{FF2B5EF4-FFF2-40B4-BE49-F238E27FC236}">
                <a16:creationId xmlns:a16="http://schemas.microsoft.com/office/drawing/2014/main" id="{C972B790-E0EA-1D94-2E39-E91EBF32EFA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8245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3;p3" title="k20center-logo-variations_K20 Bug - White.png">
            <a:extLst>
              <a:ext uri="{FF2B5EF4-FFF2-40B4-BE49-F238E27FC236}">
                <a16:creationId xmlns:a16="http://schemas.microsoft.com/office/drawing/2014/main" id="{A98AC9D7-ABC9-ABD1-C36A-7174189F79D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2718689"/>
            <a:ext cx="7886700" cy="11255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29586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Blu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120B5383-12EC-4263-1497-9698C0CF58F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95F1D04-4812-04B5-3299-BCB12F584B19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en-US" kern="0">
              <a:sym typeface="Arial"/>
            </a:endParaRPr>
          </a:p>
        </p:txBody>
      </p:sp>
      <p:pic>
        <p:nvPicPr>
          <p:cNvPr id="5" name="Google Shape;13;p3" title="k20center-logo-variations_K20 Bug - White.png">
            <a:extLst>
              <a:ext uri="{FF2B5EF4-FFF2-40B4-BE49-F238E27FC236}">
                <a16:creationId xmlns:a16="http://schemas.microsoft.com/office/drawing/2014/main" id="{0201FEDF-1B17-4939-DD49-DF358C79259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2110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86F1E247-B682-7CCA-0967-E63908DD64C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492F45D-B2D5-2BE4-2F75-6C684136B567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en-US" kern="0">
              <a:sym typeface="Arial"/>
            </a:endParaRPr>
          </a:p>
        </p:txBody>
      </p:sp>
      <p:pic>
        <p:nvPicPr>
          <p:cNvPr id="5" name="Google Shape;13;p3" title="k20center-logo-variations_K20 Bug - White.png">
            <a:extLst>
              <a:ext uri="{FF2B5EF4-FFF2-40B4-BE49-F238E27FC236}">
                <a16:creationId xmlns:a16="http://schemas.microsoft.com/office/drawing/2014/main" id="{80D6DD3C-71EE-3C73-DDA5-5CEF6C3263A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3065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AF74F841-FC3F-3B0B-3269-2B1C811007C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15865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title">
  <p:cSld name="Cov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3379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092A09B7-DA10-1158-CAB4-8798C3E2F8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C7CF834B-CD39-B870-A33D-BB16E7C46C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 </a:t>
            </a:r>
          </a:p>
          <a:p>
            <a:pPr lvl="1"/>
            <a:r>
              <a:rPr lang="en-US" altLang="en-US" dirty="0"/>
              <a:t>Second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15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457200" indent="-393192" algn="l" rtl="0" eaLnBrk="1" fontAlgn="base" hangingPunct="1">
        <a:spcBef>
          <a:spcPts val="520"/>
        </a:spcBef>
        <a:spcAft>
          <a:spcPct val="0"/>
        </a:spcAft>
        <a:buClr>
          <a:srgbClr val="971D20"/>
        </a:buClr>
        <a:buSzPct val="100000"/>
        <a:buFont typeface="System Font Regular"/>
        <a:buChar char="●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914400" indent="-356616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371600" indent="-338328" algn="l" rtl="0" eaLnBrk="1" fontAlgn="base" hangingPunct="1">
        <a:spcBef>
          <a:spcPts val="340"/>
        </a:spcBef>
        <a:spcAft>
          <a:spcPct val="0"/>
        </a:spcAft>
        <a:buClr>
          <a:srgbClr val="E8BF3C"/>
        </a:buClr>
        <a:buFont typeface="Wingdings" pitchFamily="2" charset="2"/>
        <a:buChar char="§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28800" indent="-320040" algn="l" rtl="0" eaLnBrk="1" fontAlgn="base" hangingPunct="1">
        <a:lnSpc>
          <a:spcPct val="90000"/>
        </a:lnSpc>
        <a:spcBef>
          <a:spcPts val="300"/>
        </a:spcBef>
        <a:spcAft>
          <a:spcPct val="0"/>
        </a:spcAft>
        <a:buClr>
          <a:srgbClr val="971D20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286000" indent="-310896" algn="l" rtl="0" eaLnBrk="1" fontAlgn="base" hangingPunct="1">
        <a:lnSpc>
          <a:spcPct val="90000"/>
        </a:lnSpc>
        <a:spcBef>
          <a:spcPts val="270"/>
        </a:spcBef>
        <a:spcAft>
          <a:spcPct val="0"/>
        </a:spcAft>
        <a:buClr>
          <a:schemeClr val="accent1"/>
        </a:buClr>
        <a:buSzPct val="80000"/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DBC93EE6-7CCD-518F-84C9-A4397115C5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4DDC3D1B-4E0E-1D9F-CB2D-3C12C36432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pic>
        <p:nvPicPr>
          <p:cNvPr id="7" name="Google Shape;29;p7" title="k20center-logo-variations_K20 - Bug Color.png">
            <a:extLst>
              <a:ext uri="{FF2B5EF4-FFF2-40B4-BE49-F238E27FC236}">
                <a16:creationId xmlns:a16="http://schemas.microsoft.com/office/drawing/2014/main" id="{A6C23A54-FCC8-0F9D-1665-130E35DC754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228600" indent="-393192" algn="l" rtl="0" fontAlgn="base">
        <a:spcBef>
          <a:spcPts val="520"/>
        </a:spcBef>
        <a:spcAft>
          <a:spcPct val="0"/>
        </a:spcAft>
        <a:buClr>
          <a:srgbClr val="971D20"/>
        </a:buClr>
        <a:buFont typeface="Aptos Display" panose="020B0004020202020204" pitchFamily="34" charset="0"/>
        <a:buAutoNum type="arabi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914400" indent="-356616" algn="l" rtl="0" fontAlgn="base">
        <a:spcBef>
          <a:spcPts val="400"/>
        </a:spcBef>
        <a:spcAft>
          <a:spcPct val="0"/>
        </a:spcAft>
        <a:buClr>
          <a:schemeClr val="accent1"/>
        </a:buClr>
        <a:buFont typeface="Aptos Display" panose="020B0004020202020204" pitchFamily="34" charset="0"/>
        <a:buAutoNum type="alphaL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371600" indent="-338328" algn="l" rtl="0" fontAlgn="base">
        <a:spcBef>
          <a:spcPts val="340"/>
        </a:spcBef>
        <a:spcAft>
          <a:spcPct val="0"/>
        </a:spcAft>
        <a:buClr>
          <a:srgbClr val="E8BF3C"/>
        </a:buClr>
        <a:buFont typeface="Aptos Display" panose="020B0004020202020204" pitchFamily="34" charset="0"/>
        <a:buAutoNum type="romanL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28800" indent="-319088" algn="l" rtl="0" fontAlgn="base">
        <a:spcBef>
          <a:spcPts val="300"/>
        </a:spcBef>
        <a:spcAft>
          <a:spcPct val="0"/>
        </a:spcAft>
        <a:buClr>
          <a:srgbClr val="971D20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286000" indent="-310896" algn="l" rtl="0" fontAlgn="base">
        <a:spcBef>
          <a:spcPts val="270"/>
        </a:spcBef>
        <a:spcAft>
          <a:spcPct val="0"/>
        </a:spcAft>
        <a:buClr>
          <a:schemeClr val="accent1"/>
        </a:buClr>
        <a:buSzPct val="75000"/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jpe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497E2-88CE-452F-3FF8-96EE085AE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0719" y="559689"/>
            <a:ext cx="4940921" cy="2139950"/>
          </a:xfrm>
        </p:spPr>
        <p:txBody>
          <a:bodyPr/>
          <a:lstStyle/>
          <a:p>
            <a:r>
              <a:rPr lang="en-US" dirty="0"/>
              <a:t>If the Shoe Fits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FF57AB-21DC-21E2-F0B4-543CF54F3EC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970126" y="2807732"/>
            <a:ext cx="4219369" cy="1397000"/>
          </a:xfrm>
        </p:spPr>
        <p:txBody>
          <a:bodyPr/>
          <a:lstStyle/>
          <a:p>
            <a:r>
              <a:rPr lang="en-US" dirty="0"/>
              <a:t>Analyzing Forensic Impression Evidence</a:t>
            </a:r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A9CE501F-ECB1-9E90-9382-8F0363093F5F}"/>
              </a:ext>
            </a:extLst>
          </p:cNvPr>
          <p:cNvSpPr/>
          <p:nvPr/>
        </p:nvSpPr>
        <p:spPr>
          <a:xfrm>
            <a:off x="799755" y="1312133"/>
            <a:ext cx="2922311" cy="2519234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661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3">
            <a:extLst>
              <a:ext uri="{FF2B5EF4-FFF2-40B4-BE49-F238E27FC236}">
                <a16:creationId xmlns:a16="http://schemas.microsoft.com/office/drawing/2014/main" id="{7A133F9F-8BD4-BFCE-947E-74745460EF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3888" y="285745"/>
            <a:ext cx="7886700" cy="2139950"/>
          </a:xfrm>
        </p:spPr>
        <p:txBody>
          <a:bodyPr/>
          <a:lstStyle/>
          <a:p>
            <a:r>
              <a:rPr lang="en-US" altLang="en-US" dirty="0"/>
              <a:t>Essential Question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28C0DD-EBA7-945F-414B-0577DA3BB3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3888" y="2533645"/>
            <a:ext cx="7885112" cy="1397000"/>
          </a:xfrm>
        </p:spPr>
        <p:txBody>
          <a:bodyPr rtlCol="0">
            <a:noAutofit/>
          </a:bodyPr>
          <a:lstStyle/>
          <a:p>
            <a:pPr marL="64008" indent="0" fontAlgn="auto">
              <a:spcAft>
                <a:spcPts val="0"/>
              </a:spcAft>
              <a:buNone/>
              <a:defRPr/>
            </a:pPr>
            <a:r>
              <a:rPr lang="en-US" altLang="en-US" dirty="0"/>
              <a:t>How is forensic impression evidence collected and analyzed? </a:t>
            </a:r>
          </a:p>
          <a:p>
            <a:pPr marL="64008" indent="0" fontAlgn="auto">
              <a:spcAft>
                <a:spcPts val="0"/>
              </a:spcAft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3EE360-B193-4138-8117-35DAFDA8AD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3">
            <a:extLst>
              <a:ext uri="{FF2B5EF4-FFF2-40B4-BE49-F238E27FC236}">
                <a16:creationId xmlns:a16="http://schemas.microsoft.com/office/drawing/2014/main" id="{72C31576-B9DA-AD56-DD8E-B7C9B6FCFF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3888" y="221577"/>
            <a:ext cx="7886700" cy="2139950"/>
          </a:xfrm>
        </p:spPr>
        <p:txBody>
          <a:bodyPr/>
          <a:lstStyle/>
          <a:p>
            <a:r>
              <a:rPr lang="en-US" altLang="en-US" dirty="0"/>
              <a:t>Learning Objectives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E690F1-EAA1-F130-E42E-C29F9ADE745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3888" y="2469477"/>
            <a:ext cx="7885112" cy="139700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Plan and carry out an investigation to collect two- and three-dimensional impression evidence.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/>
              <a:t>Analyze distinctive features of footwear and shoe print impression evidence.</a:t>
            </a:r>
          </a:p>
        </p:txBody>
      </p:sp>
    </p:spTree>
    <p:extLst>
      <p:ext uri="{BB962C8B-B14F-4D97-AF65-F5344CB8AC3E}">
        <p14:creationId xmlns:p14="http://schemas.microsoft.com/office/powerpoint/2010/main" val="2726591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11CD8-D9BB-BC4B-FD94-B6149C8A5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The Crime Scene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67D3FB85-4C05-9AF8-0E54-BE7EB078D8F0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altLang="en-US" dirty="0"/>
              <a:t>A suspect’s shoe and a series of shoeprints have been found in the mud at a crime scene.</a:t>
            </a:r>
          </a:p>
          <a:p>
            <a:r>
              <a:rPr lang="en-US" altLang="en-US" dirty="0"/>
              <a:t>Your team must recover these impressions using dental stone. </a:t>
            </a:r>
          </a:p>
          <a:p>
            <a:r>
              <a:rPr lang="en-US" altLang="en-US" dirty="0"/>
              <a:t>Then you and your team will document and analyze any observable characteristics to determine if the suspect’s shoe matches any of the prints.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346906-AC14-6B7C-E1D8-6F95F8502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837A1-5F90-3598-D259-6D346CF4B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Impression Evidence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3A729ACB-3E4F-A1CF-6B6F-1FD779904903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marL="64008" indent="0">
              <a:buNone/>
            </a:pPr>
            <a:r>
              <a:rPr lang="en-US" altLang="en-US" dirty="0"/>
              <a:t>Objects or materials that have retained characteristics of other objects or materials that have been impressed against them.</a:t>
            </a:r>
          </a:p>
        </p:txBody>
      </p:sp>
    </p:spTree>
    <p:extLst>
      <p:ext uri="{BB962C8B-B14F-4D97-AF65-F5344CB8AC3E}">
        <p14:creationId xmlns:p14="http://schemas.microsoft.com/office/powerpoint/2010/main" val="4955092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0AE24-FD50-A4EB-DF47-DD80A79008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C1AC4-E30B-1864-6E0B-D8703554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Collecting Impressions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F6EB6394-096B-1982-FEB6-2388ED125871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4071399" cy="3262312"/>
          </a:xfrm>
        </p:spPr>
        <p:txBody>
          <a:bodyPr/>
          <a:lstStyle/>
          <a:p>
            <a:r>
              <a:rPr lang="en-US" altLang="en-US" dirty="0"/>
              <a:t>Three-dimensional impressions can be cast utilizing dental stone.</a:t>
            </a:r>
          </a:p>
          <a:p>
            <a:r>
              <a:rPr lang="en-US" altLang="en-US" dirty="0"/>
              <a:t>Dental stone contains gypsum which allows for a harder and more durable cast than other casting materials.</a:t>
            </a:r>
          </a:p>
        </p:txBody>
      </p:sp>
      <p:pic>
        <p:nvPicPr>
          <p:cNvPr id="3" name="Picture 2" descr="A white paint in a frame&#10;&#10;Description automatically generated">
            <a:extLst>
              <a:ext uri="{FF2B5EF4-FFF2-40B4-BE49-F238E27FC236}">
                <a16:creationId xmlns:a16="http://schemas.microsoft.com/office/drawing/2014/main" id="{27B755F6-0DB2-CDF9-04C3-5BE265CF407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00049" y="1630377"/>
            <a:ext cx="3734049" cy="2487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498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A02B5-B0A4-E9DF-6BB1-3505738B2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9A65F-26B6-E46B-A155-86E6E2A6A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Creating Impressions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BDD8CB1A-71F9-A5D8-C991-1B86510C13B8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marL="578358" indent="-514350">
              <a:buFont typeface="+mj-lt"/>
              <a:buAutoNum type="arabicPeriod"/>
            </a:pPr>
            <a:r>
              <a:rPr lang="en-US" altLang="en-US" sz="2000" dirty="0"/>
              <a:t>Photograph the shoe impression with different flash angles. </a:t>
            </a:r>
          </a:p>
          <a:p>
            <a:pPr marL="578358" indent="-514350">
              <a:buFont typeface="+mj-lt"/>
              <a:buAutoNum type="arabicPeriod"/>
            </a:pPr>
            <a:r>
              <a:rPr lang="en-US" altLang="en-US" sz="2000" dirty="0"/>
              <a:t>Weigh dental stone into a plastic bag. </a:t>
            </a:r>
          </a:p>
          <a:p>
            <a:pPr marL="578358" indent="-514350">
              <a:buFont typeface="+mj-lt"/>
              <a:buAutoNum type="arabicPeriod"/>
            </a:pPr>
            <a:r>
              <a:rPr lang="en-US" altLang="en-US" sz="2000" dirty="0"/>
              <a:t>Add water to the bag containing the dental stone. </a:t>
            </a:r>
          </a:p>
          <a:p>
            <a:pPr marL="578358" indent="-514350">
              <a:buFont typeface="+mj-lt"/>
              <a:buAutoNum type="arabicPeriod"/>
            </a:pPr>
            <a:r>
              <a:rPr lang="en-US" altLang="en-US" sz="2000" dirty="0"/>
              <a:t>Seal the bag and mix until it is evenly blended and without clumps. </a:t>
            </a:r>
          </a:p>
          <a:p>
            <a:pPr marL="578358" indent="-514350">
              <a:buFont typeface="+mj-lt"/>
              <a:buAutoNum type="arabicPeriod"/>
            </a:pPr>
            <a:r>
              <a:rPr lang="en-US" altLang="en-US" sz="2000" dirty="0"/>
              <a:t>Pour the dental stone into the impression and allow it to sit until cured.</a:t>
            </a:r>
          </a:p>
          <a:p>
            <a:pPr marL="578358" indent="-514350">
              <a:buFont typeface="+mj-lt"/>
              <a:buAutoNum type="arabicPeriod"/>
            </a:pPr>
            <a:r>
              <a:rPr lang="en-US" altLang="en-US" sz="2000" dirty="0">
                <a:solidFill>
                  <a:schemeClr val="bg1">
                    <a:lumMod val="65000"/>
                  </a:schemeClr>
                </a:solidFill>
              </a:rPr>
              <a:t>Once the dental stone has hardened, gently remove and clean the casting. </a:t>
            </a:r>
          </a:p>
          <a:p>
            <a:pPr marL="578358" indent="-514350">
              <a:buFont typeface="+mj-lt"/>
              <a:buAutoNum type="arabicPeriod"/>
            </a:pPr>
            <a:r>
              <a:rPr lang="en-US" altLang="en-US" sz="2000" dirty="0">
                <a:solidFill>
                  <a:schemeClr val="bg1">
                    <a:lumMod val="65000"/>
                  </a:schemeClr>
                </a:solidFill>
              </a:rPr>
              <a:t>Photograph the casting. </a:t>
            </a:r>
          </a:p>
        </p:txBody>
      </p:sp>
    </p:spTree>
    <p:extLst>
      <p:ext uri="{BB962C8B-B14F-4D97-AF65-F5344CB8AC3E}">
        <p14:creationId xmlns:p14="http://schemas.microsoft.com/office/powerpoint/2010/main" val="30279612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6C2BF0-B64D-52FD-775C-12116D228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48538-C54B-E855-13AC-7D3C3EEF1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Collecting Impressions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C045809B-8DD6-293C-3A4A-E0E559920B18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marL="64008" indent="0">
              <a:buNone/>
            </a:pPr>
            <a:r>
              <a:rPr lang="en-US" altLang="en-US" b="1" dirty="0">
                <a:highlight>
                  <a:srgbClr val="FFFF00"/>
                </a:highlight>
              </a:rPr>
              <a:t>Insert investigation procedures for your class here</a:t>
            </a:r>
          </a:p>
        </p:txBody>
      </p:sp>
    </p:spTree>
    <p:extLst>
      <p:ext uri="{BB962C8B-B14F-4D97-AF65-F5344CB8AC3E}">
        <p14:creationId xmlns:p14="http://schemas.microsoft.com/office/powerpoint/2010/main" val="17654864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AD3E97-7DD0-D6C3-CBDB-1DA5B46CD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F1333-EE8E-392B-E781-B7E49B65F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Types of Impression Evidence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B0227F8B-C551-D818-42EE-850B2DAFFA14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7886700" cy="1431347"/>
          </a:xfrm>
        </p:spPr>
        <p:txBody>
          <a:bodyPr/>
          <a:lstStyle/>
          <a:p>
            <a:r>
              <a:rPr lang="en-US" altLang="en-US" dirty="0"/>
              <a:t>Footprint/Shoe prints</a:t>
            </a:r>
          </a:p>
          <a:p>
            <a:r>
              <a:rPr lang="en-US" altLang="en-US" dirty="0"/>
              <a:t>Tire tracks</a:t>
            </a:r>
          </a:p>
          <a:p>
            <a:r>
              <a:rPr lang="en-US" altLang="en-US" dirty="0"/>
              <a:t>Tool marks</a:t>
            </a:r>
          </a:p>
        </p:txBody>
      </p:sp>
      <p:pic>
        <p:nvPicPr>
          <p:cNvPr id="3" name="Picture 2" descr="A pair of feet and a pair of shoes&#10;&#10;Description automatically generated">
            <a:extLst>
              <a:ext uri="{FF2B5EF4-FFF2-40B4-BE49-F238E27FC236}">
                <a16:creationId xmlns:a16="http://schemas.microsoft.com/office/drawing/2014/main" id="{EE613D60-B6C1-7789-E708-68791C9B93B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467" y="2860840"/>
            <a:ext cx="2660636" cy="1773758"/>
          </a:xfrm>
          <a:prstGeom prst="rect">
            <a:avLst/>
          </a:prstGeom>
        </p:spPr>
      </p:pic>
      <p:pic>
        <p:nvPicPr>
          <p:cNvPr id="4" name="Picture 3" descr="A close-up of a tire on a snowy road&#10;&#10;AI-generated content may be incorrect.">
            <a:extLst>
              <a:ext uri="{FF2B5EF4-FFF2-40B4-BE49-F238E27FC236}">
                <a16:creationId xmlns:a16="http://schemas.microsoft.com/office/drawing/2014/main" id="{D529F44A-7139-C01F-3169-053E82F6ADA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19954" y="2881691"/>
            <a:ext cx="2595262" cy="1732055"/>
          </a:xfrm>
          <a:prstGeom prst="rect">
            <a:avLst/>
          </a:prstGeom>
        </p:spPr>
      </p:pic>
      <p:pic>
        <p:nvPicPr>
          <p:cNvPr id="5" name="Picture 4" descr="A close-up of a door lock&#10;&#10;AI-generated content may be incorrect.">
            <a:extLst>
              <a:ext uri="{FF2B5EF4-FFF2-40B4-BE49-F238E27FC236}">
                <a16:creationId xmlns:a16="http://schemas.microsoft.com/office/drawing/2014/main" id="{F384920B-5AC0-8BE6-2225-1F835E411EE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7067" y="2602515"/>
            <a:ext cx="2119434" cy="2018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150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B4E8D0-2788-549D-C7CE-91D52D817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B8256-CD14-BBBA-BA9F-032976689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Types of Impression: Three-Dimensional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6705E0E5-DFA5-E6B7-1FA3-F16DE8F37A45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7886700" cy="959607"/>
          </a:xfrm>
        </p:spPr>
        <p:txBody>
          <a:bodyPr/>
          <a:lstStyle/>
          <a:p>
            <a:r>
              <a:rPr lang="en-US" altLang="en-US" dirty="0"/>
              <a:t>An impression with length, width, and depth</a:t>
            </a:r>
          </a:p>
          <a:p>
            <a:r>
              <a:rPr lang="en-US" altLang="en-US" dirty="0"/>
              <a:t>Made in soft material, like mud or snow</a:t>
            </a:r>
          </a:p>
        </p:txBody>
      </p:sp>
      <p:pic>
        <p:nvPicPr>
          <p:cNvPr id="3" name="Picture 2" descr="A shoe print in the snow&#10;&#10;Description automatically generated">
            <a:extLst>
              <a:ext uri="{FF2B5EF4-FFF2-40B4-BE49-F238E27FC236}">
                <a16:creationId xmlns:a16="http://schemas.microsoft.com/office/drawing/2014/main" id="{CFB37B36-5F6D-72F7-A131-F1C9AEDF07F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5685" y="2463112"/>
            <a:ext cx="2936545" cy="1963815"/>
          </a:xfrm>
          <a:prstGeom prst="rect">
            <a:avLst/>
          </a:prstGeom>
        </p:spPr>
      </p:pic>
      <p:pic>
        <p:nvPicPr>
          <p:cNvPr id="4" name="Picture 3" descr="A close-up of a tire tracks&#10;&#10;Description automatically generated">
            <a:extLst>
              <a:ext uri="{FF2B5EF4-FFF2-40B4-BE49-F238E27FC236}">
                <a16:creationId xmlns:a16="http://schemas.microsoft.com/office/drawing/2014/main" id="{E21F44EE-0AB5-A8DB-B0B1-B64DB39B5EA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2463112"/>
            <a:ext cx="2922274" cy="1963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4642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F42671-B079-540D-E6CD-1DCE21EE4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E1C96-72C9-982C-57A2-CDC51DFB9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Shoes: Outsole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2C5D39F9-348C-C6B8-469F-F3B1686E28AF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49" y="1370012"/>
            <a:ext cx="4376843" cy="2782041"/>
          </a:xfrm>
        </p:spPr>
        <p:txBody>
          <a:bodyPr/>
          <a:lstStyle/>
          <a:p>
            <a:pPr marL="64008" indent="0">
              <a:buNone/>
            </a:pPr>
            <a:r>
              <a:rPr lang="en-US" altLang="en-US" dirty="0"/>
              <a:t>The portion of the shoe that contacts the ground and is exposed to wear</a:t>
            </a:r>
          </a:p>
        </p:txBody>
      </p:sp>
      <p:pic>
        <p:nvPicPr>
          <p:cNvPr id="3" name="Picture 2" descr="A close up of a shoe&#10;&#10;Description automatically generated">
            <a:extLst>
              <a:ext uri="{FF2B5EF4-FFF2-40B4-BE49-F238E27FC236}">
                <a16:creationId xmlns:a16="http://schemas.microsoft.com/office/drawing/2014/main" id="{1EFBAFE6-A63A-78BF-EFF5-B83428EAF15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9377" y="877148"/>
            <a:ext cx="2433320" cy="364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0686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B02CDE-0616-F053-5964-BC00F2DAFF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D8C19-3CBD-6E04-8B62-FEC33892E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Tires: Tread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1DCB4DFD-092B-8E46-ADAD-4D461CE1BDEC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3726603" cy="3262312"/>
          </a:xfrm>
        </p:spPr>
        <p:txBody>
          <a:bodyPr/>
          <a:lstStyle/>
          <a:p>
            <a:pPr marL="64008" indent="0">
              <a:buNone/>
            </a:pPr>
            <a:r>
              <a:rPr lang="en-US" altLang="en-US" dirty="0"/>
              <a:t>The portion of the tire that comes into contact with the road and is exposed to wear</a:t>
            </a:r>
          </a:p>
        </p:txBody>
      </p:sp>
      <p:pic>
        <p:nvPicPr>
          <p:cNvPr id="3" name="Picture 2" descr="Close-up of a tire tread&#10;&#10;Description automatically generated">
            <a:extLst>
              <a:ext uri="{FF2B5EF4-FFF2-40B4-BE49-F238E27FC236}">
                <a16:creationId xmlns:a16="http://schemas.microsoft.com/office/drawing/2014/main" id="{1F009886-3456-CB0A-9E30-5B37CDABD83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5161" y="1144093"/>
            <a:ext cx="4064901" cy="2709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4246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11CD8-D9BB-BC4B-FD94-B6149C8A5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Documenting Evidence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67D3FB85-4C05-9AF8-0E54-BE7EB078D8F0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marL="64008" indent="0">
              <a:buNone/>
            </a:pPr>
            <a:r>
              <a:rPr lang="en-US" altLang="en-US" sz="2400" b="1" dirty="0">
                <a:solidFill>
                  <a:schemeClr val="accent1"/>
                </a:solidFill>
              </a:rPr>
              <a:t>Photographs</a:t>
            </a:r>
          </a:p>
          <a:p>
            <a:r>
              <a:rPr lang="en-US" altLang="en-US" sz="2000" dirty="0"/>
              <a:t>Overall crime scene photos document the location of the impressions in relation to the rest of the scene</a:t>
            </a:r>
          </a:p>
          <a:p>
            <a:r>
              <a:rPr lang="en-US" altLang="en-US" sz="2000" dirty="0"/>
              <a:t>High-quality photos of the impression from different distances (mid-range, close-up) and different flash angles </a:t>
            </a:r>
          </a:p>
          <a:p>
            <a:r>
              <a:rPr lang="en-US" altLang="en-US" sz="2000" dirty="0"/>
              <a:t>Taken both with and without scale</a:t>
            </a:r>
          </a:p>
          <a:p>
            <a:pPr marL="64008" indent="0">
              <a:buNone/>
            </a:pPr>
            <a:r>
              <a:rPr lang="en-US" altLang="en-US" sz="2400" b="1" dirty="0">
                <a:solidFill>
                  <a:schemeClr val="accent1"/>
                </a:solidFill>
              </a:rPr>
              <a:t>Measurements</a:t>
            </a:r>
          </a:p>
          <a:p>
            <a:r>
              <a:rPr lang="en-US" altLang="en-US" sz="2000" dirty="0"/>
              <a:t>Taken to document the exact location and directionality of the impression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11CD8-D9BB-BC4B-FD94-B6149C8A5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Close-Up Photography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67D3FB85-4C05-9AF8-0E54-BE7EB078D8F0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3914270" cy="3262312"/>
          </a:xfrm>
        </p:spPr>
        <p:txBody>
          <a:bodyPr/>
          <a:lstStyle/>
          <a:p>
            <a:r>
              <a:rPr lang="en-US" altLang="en-US" dirty="0"/>
              <a:t>Done with and without scale (e.g., ruler)</a:t>
            </a:r>
          </a:p>
          <a:p>
            <a:r>
              <a:rPr lang="en-US" altLang="en-US" dirty="0"/>
              <a:t>Taken at a 90° angle</a:t>
            </a:r>
          </a:p>
          <a:p>
            <a:r>
              <a:rPr lang="en-US" altLang="en-US" dirty="0"/>
              <a:t>Take pictures with multiple flash angles</a:t>
            </a:r>
          </a:p>
        </p:txBody>
      </p:sp>
      <p:pic>
        <p:nvPicPr>
          <p:cNvPr id="3" name="Picture 2" descr="A yellow tape measure next to dirt with tire tracks&#10;&#10;Description automatically generated">
            <a:extLst>
              <a:ext uri="{FF2B5EF4-FFF2-40B4-BE49-F238E27FC236}">
                <a16:creationId xmlns:a16="http://schemas.microsoft.com/office/drawing/2014/main" id="{450E9259-48C4-15CA-60C4-FE196ED6FDC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1370013"/>
            <a:ext cx="3767435" cy="250494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8C2660-2E33-A1E8-4882-091BA8B92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DE058C1A-5D40-D1DB-2AAB-8A27650C63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 rot="10800000">
            <a:off x="1143000" y="282200"/>
            <a:ext cx="6858000" cy="4579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809531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0936DB-C536-A5C1-A6B7-D0437F06D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95AB7750-B830-4859-B3C8-CB7B0C47EB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 rot="10800000">
            <a:off x="1142999" y="282201"/>
            <a:ext cx="6858000" cy="4579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322571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9C879-CBB6-E157-87CD-7FBB550BDB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DBAF1B-753E-D384-6C4B-A8F30A1A27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1143000" y="282289"/>
            <a:ext cx="6858000" cy="4578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933282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8D4FA1-452D-E21C-7F6A-CBED99003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4B7C673E-B020-6820-3842-B16CED0FDC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1143000" y="282209"/>
            <a:ext cx="6858000" cy="4579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472853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BA5AB-152D-A97F-B8A5-4D51B6E59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92A1B-EBC5-7A63-31C8-8F5D89015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Collecting Impressions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DC4AEFF1-45BE-9B69-3B62-69BC1E657C5E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marL="578358" indent="-514350">
              <a:buFont typeface="+mj-lt"/>
              <a:buAutoNum type="arabicPeriod"/>
            </a:pPr>
            <a:r>
              <a:rPr lang="en-US" altLang="en-US" sz="2000" dirty="0">
                <a:solidFill>
                  <a:schemeClr val="bg1">
                    <a:lumMod val="65000"/>
                  </a:schemeClr>
                </a:solidFill>
              </a:rPr>
              <a:t>Photograph the shoe impression with different flash angles. </a:t>
            </a:r>
          </a:p>
          <a:p>
            <a:pPr marL="578358" indent="-514350">
              <a:buFont typeface="+mj-lt"/>
              <a:buAutoNum type="arabicPeriod"/>
            </a:pPr>
            <a:r>
              <a:rPr lang="en-US" altLang="en-US" sz="2000" dirty="0">
                <a:solidFill>
                  <a:schemeClr val="bg1">
                    <a:lumMod val="65000"/>
                  </a:schemeClr>
                </a:solidFill>
              </a:rPr>
              <a:t>Weigh dental stone into a plastic bag. </a:t>
            </a:r>
          </a:p>
          <a:p>
            <a:pPr marL="578358" indent="-514350">
              <a:buFont typeface="+mj-lt"/>
              <a:buAutoNum type="arabicPeriod"/>
            </a:pPr>
            <a:r>
              <a:rPr lang="en-US" altLang="en-US" sz="2000" dirty="0">
                <a:solidFill>
                  <a:schemeClr val="bg1">
                    <a:lumMod val="65000"/>
                  </a:schemeClr>
                </a:solidFill>
              </a:rPr>
              <a:t>Add water to the bag containing the dental stone. </a:t>
            </a:r>
          </a:p>
          <a:p>
            <a:pPr marL="578358" indent="-514350">
              <a:buFont typeface="+mj-lt"/>
              <a:buAutoNum type="arabicPeriod"/>
            </a:pPr>
            <a:r>
              <a:rPr lang="en-US" altLang="en-US" sz="2000" dirty="0">
                <a:solidFill>
                  <a:schemeClr val="bg1">
                    <a:lumMod val="65000"/>
                  </a:schemeClr>
                </a:solidFill>
              </a:rPr>
              <a:t>Seal the bag and mix until it is evenly blended and without clumps. </a:t>
            </a:r>
          </a:p>
          <a:p>
            <a:pPr marL="578358" indent="-514350">
              <a:buFont typeface="+mj-lt"/>
              <a:buAutoNum type="arabicPeriod"/>
            </a:pPr>
            <a:r>
              <a:rPr lang="en-US" altLang="en-US" sz="2000" dirty="0">
                <a:solidFill>
                  <a:schemeClr val="bg1">
                    <a:lumMod val="65000"/>
                  </a:schemeClr>
                </a:solidFill>
              </a:rPr>
              <a:t>Pour the dental stone into the impression and allow it to sit until cured.</a:t>
            </a:r>
          </a:p>
          <a:p>
            <a:pPr marL="578358" indent="-514350">
              <a:buFont typeface="+mj-lt"/>
              <a:buAutoNum type="arabicPeriod"/>
            </a:pPr>
            <a:r>
              <a:rPr lang="en-US" altLang="en-US" sz="2000" dirty="0"/>
              <a:t>Once the dental stone has hardened, gently remove and clean the casting. </a:t>
            </a:r>
          </a:p>
          <a:p>
            <a:pPr marL="578358" indent="-514350">
              <a:buFont typeface="+mj-lt"/>
              <a:buAutoNum type="arabicPeriod"/>
            </a:pPr>
            <a:r>
              <a:rPr lang="en-US" altLang="en-US" sz="2000" dirty="0"/>
              <a:t>Photograph the casting. </a:t>
            </a:r>
          </a:p>
        </p:txBody>
      </p:sp>
    </p:spTree>
    <p:extLst>
      <p:ext uri="{BB962C8B-B14F-4D97-AF65-F5344CB8AC3E}">
        <p14:creationId xmlns:p14="http://schemas.microsoft.com/office/powerpoint/2010/main" val="162534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3EC764-5966-8A05-1E6C-A84C4517D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BF7CF-C9A0-1177-15D5-DAC575AB5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Examination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D03AC2EE-216E-93ED-ACAF-8B9F19706776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3384370" cy="3262312"/>
          </a:xfrm>
        </p:spPr>
        <p:txBody>
          <a:bodyPr/>
          <a:lstStyle/>
          <a:p>
            <a:pPr marL="64008" indent="0">
              <a:buNone/>
            </a:pPr>
            <a:r>
              <a:rPr lang="en-US" altLang="en-US" dirty="0"/>
              <a:t>What are things you could look for to tell whether a shoeprint left at a crime scene matched a known shoe?</a:t>
            </a:r>
          </a:p>
        </p:txBody>
      </p:sp>
      <p:pic>
        <p:nvPicPr>
          <p:cNvPr id="3" name="Picture 2" descr="A collage of a shoe imprint&#10;&#10;Description automatically generated">
            <a:extLst>
              <a:ext uri="{FF2B5EF4-FFF2-40B4-BE49-F238E27FC236}">
                <a16:creationId xmlns:a16="http://schemas.microsoft.com/office/drawing/2014/main" id="{C00DA1EB-0A1E-5B5A-887F-1E00A158D80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37143" y="1426940"/>
            <a:ext cx="3645411" cy="2489716"/>
          </a:xfrm>
          <a:prstGeom prst="rect">
            <a:avLst/>
          </a:prstGeom>
        </p:spPr>
      </p:pic>
      <p:pic>
        <p:nvPicPr>
          <p:cNvPr id="4" name="Picture 3" descr="A blue and white clouds&#10;&#10;AI-generated content may be incorrect.">
            <a:extLst>
              <a:ext uri="{FF2B5EF4-FFF2-40B4-BE49-F238E27FC236}">
                <a16:creationId xmlns:a16="http://schemas.microsoft.com/office/drawing/2014/main" id="{B027051E-E34E-ECC0-3B86-BAE7142F99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1408" y="-87109"/>
            <a:ext cx="1514049" cy="1514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6802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8401C6-5628-0351-BEB7-6577F97B2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3594C-7DDC-32C8-3F73-B70CC7943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Examination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7B692A5F-2F82-7A5B-D983-8AF82FDF7D33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altLang="en-US" dirty="0"/>
              <a:t>When making comparisons, the examiner should consider:</a:t>
            </a:r>
          </a:p>
          <a:p>
            <a:pPr lvl="1"/>
            <a:r>
              <a:rPr lang="en-US" altLang="en-US" dirty="0"/>
              <a:t>The design, including any manufacturing characteristics (e.g., brand logo)</a:t>
            </a:r>
          </a:p>
          <a:p>
            <a:pPr lvl="1"/>
            <a:r>
              <a:rPr lang="en-US" altLang="en-US" dirty="0"/>
              <a:t>The physical shape and size</a:t>
            </a:r>
          </a:p>
          <a:p>
            <a:pPr lvl="1"/>
            <a:r>
              <a:rPr lang="en-US" altLang="en-US" dirty="0"/>
              <a:t>Specific identifiable characteristics</a:t>
            </a:r>
          </a:p>
          <a:p>
            <a:pPr lvl="1"/>
            <a:r>
              <a:rPr lang="en-US" altLang="en-US" dirty="0"/>
              <a:t>Wear characteristics</a:t>
            </a:r>
          </a:p>
        </p:txBody>
      </p:sp>
    </p:spTree>
    <p:extLst>
      <p:ext uri="{BB962C8B-B14F-4D97-AF65-F5344CB8AC3E}">
        <p14:creationId xmlns:p14="http://schemas.microsoft.com/office/powerpoint/2010/main" val="19439467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ACFB4-32AF-F3E4-6B02-3085D41CD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4F999-4579-2371-9F20-D78EB46E6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Examination: Class Characteristics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C19056A4-4873-60B8-B774-85113CB775D5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6314974" cy="3262312"/>
          </a:xfrm>
        </p:spPr>
        <p:txBody>
          <a:bodyPr/>
          <a:lstStyle/>
          <a:p>
            <a:r>
              <a:rPr lang="en-US" altLang="en-US" dirty="0"/>
              <a:t>Class: a group of things that may share characteristics </a:t>
            </a:r>
            <a:br>
              <a:rPr lang="en-US" altLang="en-US" dirty="0"/>
            </a:br>
            <a:r>
              <a:rPr lang="en-US" dirty="0"/>
              <a:t>(shoes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athletic shoes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Nike)</a:t>
            </a:r>
            <a:endParaRPr lang="en-US" altLang="en-US" dirty="0"/>
          </a:p>
          <a:p>
            <a:r>
              <a:rPr lang="en-US" dirty="0"/>
              <a:t>Features created during manufacturing, shared by all other shoes/tires in the class</a:t>
            </a:r>
            <a:br>
              <a:rPr lang="en-US" dirty="0"/>
            </a:br>
            <a:r>
              <a:rPr lang="en-US" dirty="0"/>
              <a:t>(tread pattern, brand logo, shoe size)</a:t>
            </a:r>
          </a:p>
        </p:txBody>
      </p:sp>
      <p:pic>
        <p:nvPicPr>
          <p:cNvPr id="3" name="Picture 2" descr="A sole of a shoe&#10;&#10;Description automatically generated">
            <a:extLst>
              <a:ext uri="{FF2B5EF4-FFF2-40B4-BE49-F238E27FC236}">
                <a16:creationId xmlns:a16="http://schemas.microsoft.com/office/drawing/2014/main" id="{F4ACF716-8272-F5AF-1DD3-1B08196B198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439927" y="2110851"/>
            <a:ext cx="2458835" cy="1087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1579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82F293-59E9-4820-5FA3-7FFFE27805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60B08-1ACA-3907-8D6B-B23CF4B67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Examination: Individual Characteristics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82287B75-E7A8-DDCC-EB83-F94981D07812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5310103" cy="3262312"/>
          </a:xfrm>
        </p:spPr>
        <p:txBody>
          <a:bodyPr/>
          <a:lstStyle/>
          <a:p>
            <a:r>
              <a:rPr lang="en-US" altLang="en-US" sz="2200" dirty="0"/>
              <a:t>A characteristic specific to a single shoe or tire</a:t>
            </a:r>
          </a:p>
          <a:p>
            <a:r>
              <a:rPr lang="en-US" altLang="en-US" sz="2200" dirty="0"/>
              <a:t>Created by something randomly added or removed from the shoe outsole or tire tread</a:t>
            </a:r>
          </a:p>
          <a:p>
            <a:r>
              <a:rPr lang="en-US" altLang="en-US" sz="2200" dirty="0"/>
              <a:t>Causes the outsole or tread to be unique (e.g., tear/cut, chunk missing, wear, etc.) </a:t>
            </a:r>
          </a:p>
          <a:p>
            <a:r>
              <a:rPr lang="en-US" altLang="en-US" sz="2200" dirty="0"/>
              <a:t>Individual characteristics are used to identify an exact shoe.</a:t>
            </a:r>
          </a:p>
        </p:txBody>
      </p:sp>
      <p:pic>
        <p:nvPicPr>
          <p:cNvPr id="3" name="Picture 2" descr="A close-up of a shoe&#10;&#10;Description automatically generated">
            <a:extLst>
              <a:ext uri="{FF2B5EF4-FFF2-40B4-BE49-F238E27FC236}">
                <a16:creationId xmlns:a16="http://schemas.microsoft.com/office/drawing/2014/main" id="{32AF206A-24F2-857D-1E1A-2308479B2CE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38753" y="1442720"/>
            <a:ext cx="2664221" cy="2853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4672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58BD95-975E-6DB7-3C81-AF52A71C7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F89BE-163A-07F8-2603-B86B5D149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Examination: Wear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2778FA9A-6D5C-C5CF-19C4-2D7A2B14D6DC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4389241" cy="3262312"/>
          </a:xfrm>
        </p:spPr>
        <p:txBody>
          <a:bodyPr/>
          <a:lstStyle/>
          <a:p>
            <a:pPr marL="64008" indent="0">
              <a:buNone/>
            </a:pPr>
            <a:r>
              <a:rPr lang="en-US" altLang="en-US" dirty="0"/>
              <a:t>The erosion of the outsole of a shoe or tire tread that happens due to rubbing between the outsole/tread and the ground.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4AD0CD8-EC27-4A70-1411-9BFA6B00E955}"/>
              </a:ext>
            </a:extLst>
          </p:cNvPr>
          <p:cNvGrpSpPr/>
          <p:nvPr/>
        </p:nvGrpSpPr>
        <p:grpSpPr>
          <a:xfrm>
            <a:off x="5017891" y="1424579"/>
            <a:ext cx="3617234" cy="2194248"/>
            <a:chOff x="4655589" y="1321785"/>
            <a:chExt cx="4121151" cy="2499929"/>
          </a:xfrm>
        </p:grpSpPr>
        <p:pic>
          <p:nvPicPr>
            <p:cNvPr id="4" name="Picture 3" descr="Close-up of a pair of cowboy boots&#10;&#10;AI-generated content may be incorrect.">
              <a:extLst>
                <a:ext uri="{FF2B5EF4-FFF2-40B4-BE49-F238E27FC236}">
                  <a16:creationId xmlns:a16="http://schemas.microsoft.com/office/drawing/2014/main" id="{C837CE07-F835-93BA-1862-51D1C1265AE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55589" y="1321785"/>
              <a:ext cx="4121151" cy="2499929"/>
            </a:xfrm>
            <a:prstGeom prst="rect">
              <a:avLst/>
            </a:prstGeom>
          </p:spPr>
        </p:pic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FEE25F71-8CFE-51A0-1D4D-AAA591C81267}"/>
                </a:ext>
              </a:extLst>
            </p:cNvPr>
            <p:cNvSpPr/>
            <p:nvPr/>
          </p:nvSpPr>
          <p:spPr>
            <a:xfrm>
              <a:off x="6787376" y="3025698"/>
              <a:ext cx="1330712" cy="438614"/>
            </a:xfrm>
            <a:prstGeom prst="ellipse">
              <a:avLst/>
            </a:prstGeom>
            <a:noFill/>
            <a:ln>
              <a:solidFill>
                <a:srgbClr val="FFFF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372279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9B4BD4-01D6-3B4F-E27A-1BECD55CE2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shoe&#10;&#10;Description automatically generated">
            <a:extLst>
              <a:ext uri="{FF2B5EF4-FFF2-40B4-BE49-F238E27FC236}">
                <a16:creationId xmlns:a16="http://schemas.microsoft.com/office/drawing/2014/main" id="{03538168-496A-7193-0C8E-738FE912D28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2781" y="259364"/>
            <a:ext cx="8898437" cy="4102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6150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7A8E7C-BDBE-D629-9D26-5C8DD9DC3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21AC2-48F3-8E13-C975-391FDC04F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Analysis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02E03254-005F-F96F-B63B-4498FE7B0EB8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altLang="en-US" sz="2400" i="1" dirty="0"/>
              <a:t>Three conclusions: </a:t>
            </a:r>
            <a:r>
              <a:rPr lang="en-US" altLang="en-US" sz="2400" dirty="0"/>
              <a:t>identification, inconclusive, elimination </a:t>
            </a:r>
          </a:p>
          <a:p>
            <a:r>
              <a:rPr lang="en-US" altLang="en-US" sz="2400" dirty="0"/>
              <a:t>Identifications are based on random, individual characteristics.</a:t>
            </a:r>
          </a:p>
          <a:p>
            <a:r>
              <a:rPr lang="en-US" altLang="en-US" sz="2400" dirty="0"/>
              <a:t>No set number of individual characteristics is required.</a:t>
            </a:r>
          </a:p>
          <a:p>
            <a:r>
              <a:rPr lang="en-US" altLang="en-US" sz="2400" dirty="0"/>
              <a:t>A positive identification can be made if the impression and the known shoe/tire have enough individual characteristics in common.</a:t>
            </a:r>
          </a:p>
        </p:txBody>
      </p:sp>
    </p:spTree>
    <p:extLst>
      <p:ext uri="{BB962C8B-B14F-4D97-AF65-F5344CB8AC3E}">
        <p14:creationId xmlns:p14="http://schemas.microsoft.com/office/powerpoint/2010/main" val="11861227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FFE7C3-9FFA-C1B1-2AF8-641790847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5523F-1A54-85A4-230A-2896D52BB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Analysis Instructions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38AC56B-FD85-9570-641A-F7ADE7DAEA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2454493"/>
              </p:ext>
            </p:extLst>
          </p:nvPr>
        </p:nvGraphicFramePr>
        <p:xfrm>
          <a:off x="572717" y="1321904"/>
          <a:ext cx="7782896" cy="3066203"/>
        </p:xfrm>
        <a:graphic>
          <a:graphicData uri="http://schemas.openxmlformats.org/drawingml/2006/table">
            <a:tbl>
              <a:tblPr firstRow="1" bandRow="1"/>
              <a:tblGrid>
                <a:gridCol w="1751987">
                  <a:extLst>
                    <a:ext uri="{9D8B030D-6E8A-4147-A177-3AD203B41FA5}">
                      <a16:colId xmlns:a16="http://schemas.microsoft.com/office/drawing/2014/main" val="2503234382"/>
                    </a:ext>
                  </a:extLst>
                </a:gridCol>
                <a:gridCol w="1821638">
                  <a:extLst>
                    <a:ext uri="{9D8B030D-6E8A-4147-A177-3AD203B41FA5}">
                      <a16:colId xmlns:a16="http://schemas.microsoft.com/office/drawing/2014/main" val="4288417763"/>
                    </a:ext>
                  </a:extLst>
                </a:gridCol>
                <a:gridCol w="4209271">
                  <a:extLst>
                    <a:ext uri="{9D8B030D-6E8A-4147-A177-3AD203B41FA5}">
                      <a16:colId xmlns:a16="http://schemas.microsoft.com/office/drawing/2014/main" val="1783778562"/>
                    </a:ext>
                  </a:extLst>
                </a:gridCol>
              </a:tblGrid>
              <a:tr h="371211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Class Characteristics</a:t>
                      </a:r>
                    </a:p>
                  </a:txBody>
                  <a:tcPr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Individual Characteristics</a:t>
                      </a:r>
                    </a:p>
                  </a:txBody>
                  <a:tcPr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Drawing w/ Measurements and Individual Characteristic Labels</a:t>
                      </a:r>
                    </a:p>
                  </a:txBody>
                  <a:tcPr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7195830"/>
                  </a:ext>
                </a:extLst>
              </a:tr>
              <a:tr h="2426123">
                <a:tc>
                  <a:txBody>
                    <a:bodyPr/>
                    <a:lstStyle/>
                    <a:p>
                      <a:endParaRPr lang="en-US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4943251"/>
                  </a:ext>
                </a:extLst>
              </a:tr>
            </a:tbl>
          </a:graphicData>
        </a:graphic>
      </p:graphicFrame>
      <p:pic>
        <p:nvPicPr>
          <p:cNvPr id="4" name="Picture 3" descr="A drawing of a shoe&#10;&#10;AI-generated content may be incorrect.">
            <a:extLst>
              <a:ext uri="{FF2B5EF4-FFF2-40B4-BE49-F238E27FC236}">
                <a16:creationId xmlns:a16="http://schemas.microsoft.com/office/drawing/2014/main" id="{37FD483D-5F86-C335-FD0E-7AF8BA267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1098" y="2045283"/>
            <a:ext cx="2244335" cy="2244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8049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044F5E-573E-7599-9161-3FCD91D08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2810D-C9E7-5E8C-88A7-839C42884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Two-Dimensional Impressions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F2E1F84A-165C-E936-A32B-134F3D110410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5028998" cy="3262312"/>
          </a:xfrm>
        </p:spPr>
        <p:txBody>
          <a:bodyPr/>
          <a:lstStyle/>
          <a:p>
            <a:r>
              <a:rPr lang="en-US" altLang="en-US" sz="2400" dirty="0"/>
              <a:t>An impression that has dimensions of length and width, but not significant depth</a:t>
            </a:r>
          </a:p>
          <a:p>
            <a:r>
              <a:rPr lang="en-US" altLang="en-US" sz="2400" dirty="0"/>
              <a:t>Can be left by adding or removing something from a surface</a:t>
            </a:r>
          </a:p>
          <a:p>
            <a:pPr lvl="1"/>
            <a:r>
              <a:rPr lang="en-US" altLang="en-US" sz="2200" dirty="0"/>
              <a:t>Adding: Shoe leaves blood on a tiled floor.</a:t>
            </a:r>
          </a:p>
          <a:p>
            <a:pPr lvl="1"/>
            <a:r>
              <a:rPr lang="en-US" altLang="en-US" sz="2200" dirty="0"/>
              <a:t>Removing: Shoes pick up dust on a floor and leave clean spots.</a:t>
            </a:r>
          </a:p>
        </p:txBody>
      </p:sp>
      <p:pic>
        <p:nvPicPr>
          <p:cNvPr id="3" name="Picture 2" descr="A close-up of a shoe print&#10;&#10;Description automatically generated">
            <a:extLst>
              <a:ext uri="{FF2B5EF4-FFF2-40B4-BE49-F238E27FC236}">
                <a16:creationId xmlns:a16="http://schemas.microsoft.com/office/drawing/2014/main" id="{B8838061-34D2-F5C0-C1C2-466BC7B7FBD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130606" y="2616699"/>
            <a:ext cx="1782314" cy="2441525"/>
          </a:xfrm>
          <a:prstGeom prst="rect">
            <a:avLst/>
          </a:prstGeom>
        </p:spPr>
      </p:pic>
      <p:pic>
        <p:nvPicPr>
          <p:cNvPr id="4" name="Picture 3" descr="A blue light on the floor&#10;&#10;Description automatically generated with medium confidence">
            <a:extLst>
              <a:ext uri="{FF2B5EF4-FFF2-40B4-BE49-F238E27FC236}">
                <a16:creationId xmlns:a16="http://schemas.microsoft.com/office/drawing/2014/main" id="{04D8DB4D-F64C-CCF0-2747-A41B6E5A861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01003" y="1268414"/>
            <a:ext cx="2441523" cy="1627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6963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24DC3B-40C1-CB24-C2FE-7DA23189A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633CA-3D19-D425-10A6-8B036B5CF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Documentation and Collection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9C5D4C94-ED54-6C72-3679-5EB8F2A5E52B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altLang="en-US" dirty="0"/>
              <a:t>Hard floor surfaces should be checked using oblique lighting to search for any impressions that are not readily visible.</a:t>
            </a:r>
          </a:p>
          <a:p>
            <a:r>
              <a:rPr lang="en-US" altLang="en-US" dirty="0"/>
              <a:t>Oblique lighting is shining a light source at a very low angle on the surface you are observing.</a:t>
            </a:r>
          </a:p>
        </p:txBody>
      </p:sp>
    </p:spTree>
    <p:extLst>
      <p:ext uri="{BB962C8B-B14F-4D97-AF65-F5344CB8AC3E}">
        <p14:creationId xmlns:p14="http://schemas.microsoft.com/office/powerpoint/2010/main" val="23387986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3BAEA-498F-9FE5-94B5-D3DBB64ED3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light on the floor&#10;&#10;Description automatically generated">
            <a:extLst>
              <a:ext uri="{FF2B5EF4-FFF2-40B4-BE49-F238E27FC236}">
                <a16:creationId xmlns:a16="http://schemas.microsoft.com/office/drawing/2014/main" id="{EFD8EA3E-E097-6725-0F8B-0C5F9EE802E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1813" y="356870"/>
            <a:ext cx="6660373" cy="4429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6804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34C7DA-11BE-7442-255B-B92C6C4A56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F6EC5-14B7-3753-FBD8-B0053CBDE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Creating Two-Dimensional Impressions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0C326B1D-42C2-CC4C-6172-C0BD48C6094A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marL="578358" indent="-514350">
              <a:buFont typeface="+mj-lt"/>
              <a:buAutoNum type="arabicPeriod"/>
            </a:pPr>
            <a:r>
              <a:rPr lang="en-US" altLang="en-US" dirty="0"/>
              <a:t>Roll black ink onto the sole of the shoe. </a:t>
            </a:r>
          </a:p>
          <a:p>
            <a:pPr marL="578358" indent="-514350">
              <a:buFont typeface="+mj-lt"/>
              <a:buAutoNum type="arabicPeriod"/>
            </a:pPr>
            <a:r>
              <a:rPr lang="en-US" altLang="en-US" dirty="0"/>
              <a:t>Place your hand inside the shoe and press it onto paper in a motion that mimics how you would walk (i.e., heel to toe). </a:t>
            </a:r>
          </a:p>
          <a:p>
            <a:pPr marL="578358" indent="-514350">
              <a:buFont typeface="+mj-lt"/>
              <a:buAutoNum type="arabicPeriod"/>
            </a:pPr>
            <a:r>
              <a:rPr lang="en-US" altLang="en-US" dirty="0"/>
              <a:t>Photograph the inked shoe print. </a:t>
            </a:r>
          </a:p>
          <a:p>
            <a:pPr marL="578358" indent="-514350">
              <a:buFont typeface="+mj-lt"/>
              <a:buAutoNum type="arabicPeriod"/>
            </a:pPr>
            <a:r>
              <a:rPr lang="en-US" altLang="en-US" dirty="0"/>
              <a:t>Document any observed individual or class characteristics.</a:t>
            </a:r>
          </a:p>
        </p:txBody>
      </p:sp>
    </p:spTree>
    <p:extLst>
      <p:ext uri="{BB962C8B-B14F-4D97-AF65-F5344CB8AC3E}">
        <p14:creationId xmlns:p14="http://schemas.microsoft.com/office/powerpoint/2010/main" val="653853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14AB6-8AA5-9D22-AFDE-C390E823D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B1C1D-B0FA-376A-C02D-48A4EC5F6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Matching Impressions and Shoes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3EE2DE6F-FE3B-AC93-2917-A7FCADE18578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marL="64008" indent="0">
              <a:buNone/>
            </a:pPr>
            <a:r>
              <a:rPr lang="en-US" altLang="en-US" b="1" dirty="0">
                <a:highlight>
                  <a:srgbClr val="FFFF00"/>
                </a:highlight>
              </a:rPr>
              <a:t>Insert investigation procedures for your class here</a:t>
            </a:r>
          </a:p>
        </p:txBody>
      </p:sp>
    </p:spTree>
    <p:extLst>
      <p:ext uri="{BB962C8B-B14F-4D97-AF65-F5344CB8AC3E}">
        <p14:creationId xmlns:p14="http://schemas.microsoft.com/office/powerpoint/2010/main" val="15861798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2C8E20-B600-3A94-12F3-42473CEF58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B6130-78D5-ACB0-9C8B-7E52DD130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Drawing Conclusions from Impressions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D3A41F36-A9D4-B969-541C-448506B6B07B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marL="578358" indent="-514350">
              <a:buFont typeface="+mj-lt"/>
              <a:buAutoNum type="arabicPeriod"/>
            </a:pPr>
            <a:r>
              <a:rPr lang="en-US" altLang="en-US" dirty="0"/>
              <a:t>How did you use evidence to match your two- and three-dimensional impressions to known shoes?</a:t>
            </a:r>
          </a:p>
        </p:txBody>
      </p:sp>
    </p:spTree>
    <p:extLst>
      <p:ext uri="{BB962C8B-B14F-4D97-AF65-F5344CB8AC3E}">
        <p14:creationId xmlns:p14="http://schemas.microsoft.com/office/powerpoint/2010/main" val="38527019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8CCFD-F1B1-2BFE-C49F-9D40280B3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8DCCB-145B-BF66-64E4-0CFE36052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Drawing Conclusions from Impressions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B3FA70C5-844E-F63A-3AA6-84805336DD8F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marL="578358" indent="-514350">
              <a:buFont typeface="+mj-lt"/>
              <a:buAutoNum type="arabicPeriod" startAt="2"/>
            </a:pPr>
            <a:r>
              <a:rPr lang="en-US" altLang="en-US" dirty="0"/>
              <a:t>How effective was the dental stone technique for recovering characteristics of a three-dimensional impression? </a:t>
            </a:r>
          </a:p>
        </p:txBody>
      </p:sp>
    </p:spTree>
    <p:extLst>
      <p:ext uri="{BB962C8B-B14F-4D97-AF65-F5344CB8AC3E}">
        <p14:creationId xmlns:p14="http://schemas.microsoft.com/office/powerpoint/2010/main" val="15618531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1D594-B48B-F883-F169-786297A68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A4703-AC66-F503-900D-044A42FA7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Drawing Conclusions from Impressions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94364C4F-205C-4FB2-523F-3826F9F45A13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marL="578358" indent="-514350">
              <a:buFont typeface="+mj-lt"/>
              <a:buAutoNum type="arabicPeriod" startAt="3"/>
            </a:pPr>
            <a:r>
              <a:rPr lang="en-US" altLang="en-US" dirty="0"/>
              <a:t>How effective was the inking technique for recovering characteristics of a two-dimensional impression? </a:t>
            </a:r>
          </a:p>
        </p:txBody>
      </p:sp>
    </p:spTree>
    <p:extLst>
      <p:ext uri="{BB962C8B-B14F-4D97-AF65-F5344CB8AC3E}">
        <p14:creationId xmlns:p14="http://schemas.microsoft.com/office/powerpoint/2010/main" val="19528545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1B87A1-CA48-51CE-1503-8ECB985FED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5DFD2-C386-D669-D83E-CC68805DA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Drawing Conclusions from Impressions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202D5716-BAA8-930E-2299-2E372015342C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marL="578358" indent="-514350">
              <a:buFont typeface="+mj-lt"/>
              <a:buAutoNum type="arabicPeriod" startAt="4"/>
            </a:pPr>
            <a:r>
              <a:rPr lang="en-US" altLang="en-US" dirty="0"/>
              <a:t>Which technique was more effective for collecting characteristic evidence, in your opinion? Why?</a:t>
            </a:r>
          </a:p>
        </p:txBody>
      </p:sp>
    </p:spTree>
    <p:extLst>
      <p:ext uri="{BB962C8B-B14F-4D97-AF65-F5344CB8AC3E}">
        <p14:creationId xmlns:p14="http://schemas.microsoft.com/office/powerpoint/2010/main" val="4222685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2993CD-E32A-177B-5CBA-FBA5239B1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296DA-E7D1-09D3-21D9-DA433181A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Reflecting on Your Learning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F269182A-17BB-4FF1-F3EC-C73B9A74D5A3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4198607" cy="3262312"/>
          </a:xfrm>
        </p:spPr>
        <p:txBody>
          <a:bodyPr/>
          <a:lstStyle/>
          <a:p>
            <a:pPr marL="64008" indent="0">
              <a:buNone/>
            </a:pPr>
            <a:r>
              <a:rPr lang="en-US" altLang="en-US" dirty="0"/>
              <a:t>Complete the following reflection based on what you’ve learned about forensic impression evidence:</a:t>
            </a:r>
          </a:p>
          <a:p>
            <a:r>
              <a:rPr lang="en-US" altLang="en-US" dirty="0"/>
              <a:t>I Used to Think…</a:t>
            </a:r>
          </a:p>
          <a:p>
            <a:r>
              <a:rPr lang="en-US" altLang="en-US" dirty="0"/>
              <a:t>But Now I Know…</a:t>
            </a:r>
          </a:p>
        </p:txBody>
      </p:sp>
      <p:pic>
        <p:nvPicPr>
          <p:cNvPr id="3" name="Picture 2" descr="A logo with a black background&#10;&#10;AI-generated content may be incorrect.">
            <a:extLst>
              <a:ext uri="{FF2B5EF4-FFF2-40B4-BE49-F238E27FC236}">
                <a16:creationId xmlns:a16="http://schemas.microsoft.com/office/drawing/2014/main" id="{D393C028-D4A8-AD63-F812-8AC9B8803F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753147"/>
            <a:ext cx="3637205" cy="363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651172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7CD69D3D-9E24-4AE7-A6A6-95472C009F98}" vid="{02DC2DEC-ED14-46D2-92D2-CE7973B77C9B}"/>
    </a:ext>
  </a:extLst>
</a:theme>
</file>

<file path=ppt/theme/theme2.xml><?xml version="1.0" encoding="utf-8"?>
<a:theme xmlns:a="http://schemas.openxmlformats.org/drawingml/2006/main" name="1_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7CD69D3D-9E24-4AE7-A6A6-95472C009F98}" vid="{92F950AD-31EE-4ABC-AB96-5F978758D647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Slides (25)—Template</Template>
  <TotalTime>1338</TotalTime>
  <Words>1593</Words>
  <Application>Microsoft Macintosh PowerPoint</Application>
  <PresentationFormat>On-screen Show (16:9)</PresentationFormat>
  <Paragraphs>135</Paragraphs>
  <Slides>38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46" baseType="lpstr">
      <vt:lpstr>Aptos Display</vt:lpstr>
      <vt:lpstr>Arial</vt:lpstr>
      <vt:lpstr>Calibri</vt:lpstr>
      <vt:lpstr>Courier New</vt:lpstr>
      <vt:lpstr>System Font Regular</vt:lpstr>
      <vt:lpstr>Wingdings</vt:lpstr>
      <vt:lpstr>Custom Design</vt:lpstr>
      <vt:lpstr>1_Custom Design</vt:lpstr>
      <vt:lpstr>PowerPoint Presentation</vt:lpstr>
      <vt:lpstr>If the Shoe Fits</vt:lpstr>
      <vt:lpstr>Essential Question </vt:lpstr>
      <vt:lpstr>Learning Objectives</vt:lpstr>
      <vt:lpstr>The Crime Scene</vt:lpstr>
      <vt:lpstr>Impression Evidence</vt:lpstr>
      <vt:lpstr>Collecting Impressions</vt:lpstr>
      <vt:lpstr>Creating Impressions</vt:lpstr>
      <vt:lpstr>Collecting Impressions</vt:lpstr>
      <vt:lpstr>Types of Impression Evidence</vt:lpstr>
      <vt:lpstr>Types of Impression: Three-Dimensional</vt:lpstr>
      <vt:lpstr>Shoes: Outsole</vt:lpstr>
      <vt:lpstr>Tires: Tread</vt:lpstr>
      <vt:lpstr>Documenting Evidence</vt:lpstr>
      <vt:lpstr>Close-Up Photography</vt:lpstr>
      <vt:lpstr>PowerPoint Presentation</vt:lpstr>
      <vt:lpstr>PowerPoint Presentation</vt:lpstr>
      <vt:lpstr>PowerPoint Presentation</vt:lpstr>
      <vt:lpstr>PowerPoint Presentation</vt:lpstr>
      <vt:lpstr>Collecting Impressions</vt:lpstr>
      <vt:lpstr>Examination</vt:lpstr>
      <vt:lpstr>Examination</vt:lpstr>
      <vt:lpstr>Examination: Class Characteristics</vt:lpstr>
      <vt:lpstr>Examination: Individual Characteristics</vt:lpstr>
      <vt:lpstr>Examination: Wear</vt:lpstr>
      <vt:lpstr>PowerPoint Presentation</vt:lpstr>
      <vt:lpstr>Analysis</vt:lpstr>
      <vt:lpstr>Analysis Instructions</vt:lpstr>
      <vt:lpstr>Two-Dimensional Impressions</vt:lpstr>
      <vt:lpstr>Documentation and Collection</vt:lpstr>
      <vt:lpstr>PowerPoint Presentation</vt:lpstr>
      <vt:lpstr>Creating Two-Dimensional Impressions</vt:lpstr>
      <vt:lpstr>Matching Impressions and Shoes</vt:lpstr>
      <vt:lpstr>Drawing Conclusions from Impressions</vt:lpstr>
      <vt:lpstr>Drawing Conclusions from Impressions</vt:lpstr>
      <vt:lpstr>Drawing Conclusions from Impressions</vt:lpstr>
      <vt:lpstr>Drawing Conclusions from Impressions</vt:lpstr>
      <vt:lpstr>Reflecting on Your Learning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If the Shoe Fits</dc:title>
  <dc:subject/>
  <dc:creator>K20 Center</dc:creator>
  <cp:keywords/>
  <dc:description/>
  <cp:lastModifiedBy>Gracia, Ann M.</cp:lastModifiedBy>
  <cp:revision>6</cp:revision>
  <dcterms:created xsi:type="dcterms:W3CDTF">2026-04-21T19:37:49Z</dcterms:created>
  <dcterms:modified xsi:type="dcterms:W3CDTF">2026-06-04T15:42:58Z</dcterms:modified>
  <cp:category/>
</cp:coreProperties>
</file>