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64" r:id="rId1"/>
  </p:sldMasterIdLst>
  <p:notesMasterIdLst>
    <p:notesMasterId r:id="rId3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87" r:id="rId9"/>
    <p:sldId id="264" r:id="rId10"/>
    <p:sldId id="265" r:id="rId11"/>
    <p:sldId id="266" r:id="rId12"/>
    <p:sldId id="267" r:id="rId13"/>
    <p:sldId id="288" r:id="rId14"/>
    <p:sldId id="289" r:id="rId15"/>
    <p:sldId id="29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39974A3-F9F6-4C05-BD1F-F6056BE66A25}">
  <a:tblStyle styleId="{539974A3-F9F6-4C05-BD1F-F6056BE66A25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42052"/>
    <p:restoredTop sz="82844"/>
  </p:normalViewPr>
  <p:slideViewPr>
    <p:cSldViewPr snapToGrid="0">
      <p:cViewPr varScale="1">
        <p:scale>
          <a:sx n="90" d="100"/>
          <a:sy n="90" d="100"/>
        </p:scale>
        <p:origin x="192" y="7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learn.k20center.ou.edu/strategy/138" TargetMode="External"/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2HPeZWGtjD0" TargetMode="External"/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learn.genetics.utah.edu/content/labs/extraction/" TargetMode="External"/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V7G5lp6QigQ" TargetMode="External"/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cfWsgS0ID-s" TargetMode="External"/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orensicsciencesimplified.org/trace/how.html" TargetMode="External"/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hTCCrrQpbb4" TargetMode="External"/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3" Type="http://schemas.openxmlformats.org/officeDocument/2006/relationships/hyperlink" Target="https://learn.k20center.ou.edu/strategy/147" TargetMode="External"/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70" name="Google Shape;70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" name="Google Shape;74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h3c3ec978493baf7d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" name="Google Shape;81;h3c3ec978493baf7d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h3c3ec978493baf7d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" name="Google Shape;87;h3c3ec978493baf7d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" name="Google Shape;93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9" name="Google Shape;99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h3c3ec978493baf7d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" name="Google Shape;105;h3c3ec978493baf7d_0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1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K20 Center. (n.d.). Four corners. Strategies. </a:t>
            </a:r>
            <a:r>
              <a:rPr lang="en-US" sz="1100" u="sng" dirty="0">
                <a:solidFill>
                  <a:srgbClr val="1155CC"/>
                </a:solidFill>
                <a:latin typeface="Calibri"/>
                <a:ea typeface="Calibri"/>
                <a:cs typeface="Calibri"/>
                <a:sym typeface="Calibri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https://learn.k20center.ou.edu/strategy/138</a:t>
            </a:r>
            <a:endParaRPr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h3c3ec978493baf7d_0_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" name="Google Shape;117;h3c3ec978493baf7d_0_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en-US" sz="1200" u="none" dirty="0">
                <a:solidFill>
                  <a:schemeClr val="hlink"/>
                </a:solidFill>
              </a:rPr>
              <a:t>Oklahoma City National Memorial Museum. (n.d.). </a:t>
            </a:r>
            <a:r>
              <a:rPr lang="en-US" sz="1200" i="1" u="none" dirty="0">
                <a:solidFill>
                  <a:schemeClr val="hlink"/>
                </a:solidFill>
              </a:rPr>
              <a:t>National memorial STEM series</a:t>
            </a:r>
            <a:r>
              <a:rPr lang="en-US" sz="1200" u="none" dirty="0">
                <a:solidFill>
                  <a:schemeClr val="hlink"/>
                </a:solidFill>
              </a:rPr>
              <a:t>. https://</a:t>
            </a:r>
            <a:r>
              <a:rPr lang="en-US" sz="1200" u="none" dirty="0" err="1">
                <a:solidFill>
                  <a:schemeClr val="hlink"/>
                </a:solidFill>
              </a:rPr>
              <a:t>memorialmuseum.com</a:t>
            </a:r>
            <a:r>
              <a:rPr lang="en-US" sz="1200" u="none" dirty="0">
                <a:solidFill>
                  <a:schemeClr val="hlink"/>
                </a:solidFill>
              </a:rPr>
              <a:t>/events/</a:t>
            </a:r>
          </a:p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en-US" sz="1200" u="none" dirty="0">
                <a:solidFill>
                  <a:schemeClr val="hlink"/>
                </a:solidFill>
              </a:rPr>
              <a:t>Oklahoma State Bureau of Investigation. (2026, September 10). </a:t>
            </a:r>
            <a:r>
              <a:rPr lang="en-US" sz="1200" i="1" u="none" dirty="0">
                <a:solidFill>
                  <a:schemeClr val="hlink"/>
                </a:solidFill>
              </a:rPr>
              <a:t>Tour of OSBI’s Forensic Science Center</a:t>
            </a:r>
            <a:r>
              <a:rPr lang="en-US" sz="1200" u="none" dirty="0">
                <a:solidFill>
                  <a:schemeClr val="hlink"/>
                </a:solidFill>
              </a:rPr>
              <a:t>. https://</a:t>
            </a:r>
            <a:r>
              <a:rPr lang="en-US" sz="1200" u="none" dirty="0" err="1">
                <a:solidFill>
                  <a:schemeClr val="hlink"/>
                </a:solidFill>
              </a:rPr>
              <a:t>oklahoma.gov</a:t>
            </a:r>
            <a:r>
              <a:rPr lang="en-US" sz="1200" u="none" dirty="0">
                <a:solidFill>
                  <a:schemeClr val="hlink"/>
                </a:solidFill>
              </a:rPr>
              <a:t>/</a:t>
            </a:r>
            <a:r>
              <a:rPr lang="en-US" sz="1200" u="none" dirty="0" err="1">
                <a:solidFill>
                  <a:schemeClr val="hlink"/>
                </a:solidFill>
              </a:rPr>
              <a:t>osbi</a:t>
            </a:r>
            <a:r>
              <a:rPr lang="en-US" sz="1200" u="none" dirty="0">
                <a:solidFill>
                  <a:schemeClr val="hlink"/>
                </a:solidFill>
              </a:rPr>
              <a:t>/services/criminalistics-services-division/public-tours-</a:t>
            </a:r>
            <a:r>
              <a:rPr lang="en-US" sz="1200" u="none" dirty="0" err="1">
                <a:solidFill>
                  <a:schemeClr val="hlink"/>
                </a:solidFill>
              </a:rPr>
              <a:t>information.html</a:t>
            </a:r>
            <a:endParaRPr lang="en-US" sz="1200" u="none" dirty="0">
              <a:solidFill>
                <a:schemeClr val="hlink"/>
              </a:solidFill>
            </a:endParaRPr>
          </a:p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en-US" sz="1200" u="none" dirty="0">
                <a:solidFill>
                  <a:schemeClr val="hlink"/>
                </a:solidFill>
              </a:rPr>
              <a:t>University of Central Oklahoma. (n.d.). </a:t>
            </a:r>
            <a:r>
              <a:rPr lang="en-US" sz="1200" i="1" u="none" dirty="0">
                <a:solidFill>
                  <a:schemeClr val="hlink"/>
                </a:solidFill>
              </a:rPr>
              <a:t>Intro to forensic science</a:t>
            </a:r>
            <a:r>
              <a:rPr lang="en-US" sz="1200" u="none" dirty="0">
                <a:solidFill>
                  <a:schemeClr val="hlink"/>
                </a:solidFill>
              </a:rPr>
              <a:t>. https://</a:t>
            </a:r>
            <a:r>
              <a:rPr lang="en-US" sz="1200" u="none" dirty="0" err="1">
                <a:solidFill>
                  <a:schemeClr val="hlink"/>
                </a:solidFill>
              </a:rPr>
              <a:t>www.uco.edu</a:t>
            </a:r>
            <a:r>
              <a:rPr lang="en-US" sz="1200" u="none" dirty="0">
                <a:solidFill>
                  <a:schemeClr val="hlink"/>
                </a:solidFill>
              </a:rPr>
              <a:t>/programs/</a:t>
            </a:r>
            <a:r>
              <a:rPr lang="en-US" sz="1200" u="none" dirty="0" err="1">
                <a:solidFill>
                  <a:schemeClr val="hlink"/>
                </a:solidFill>
              </a:rPr>
              <a:t>microcredentials</a:t>
            </a:r>
            <a:r>
              <a:rPr lang="en-US" sz="1200" u="none" dirty="0">
                <a:solidFill>
                  <a:schemeClr val="hlink"/>
                </a:solidFill>
              </a:rPr>
              <a:t>/intro-forensic-science</a:t>
            </a:r>
          </a:p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en-US" sz="1200" u="none" dirty="0">
                <a:solidFill>
                  <a:schemeClr val="hlink"/>
                </a:solidFill>
              </a:rPr>
              <a:t>University of Central Oklahoma. (n.d.). </a:t>
            </a:r>
            <a:r>
              <a:rPr lang="en-US" sz="1200" i="1" u="none" dirty="0">
                <a:solidFill>
                  <a:schemeClr val="hlink"/>
                </a:solidFill>
              </a:rPr>
              <a:t>FSI summer camp at UCO</a:t>
            </a:r>
            <a:r>
              <a:rPr lang="en-US" sz="1200" u="none" dirty="0">
                <a:solidFill>
                  <a:schemeClr val="hlink"/>
                </a:solidFill>
              </a:rPr>
              <a:t>. https://</a:t>
            </a:r>
            <a:r>
              <a:rPr lang="en-US" sz="1200" u="none" dirty="0" err="1">
                <a:solidFill>
                  <a:schemeClr val="hlink"/>
                </a:solidFill>
              </a:rPr>
              <a:t>www.uco.edu</a:t>
            </a:r>
            <a:r>
              <a:rPr lang="en-US" sz="1200" u="none" dirty="0">
                <a:solidFill>
                  <a:schemeClr val="hlink"/>
                </a:solidFill>
              </a:rPr>
              <a:t>/</a:t>
            </a:r>
            <a:r>
              <a:rPr lang="en-US" sz="1200" u="none" dirty="0" err="1">
                <a:solidFill>
                  <a:schemeClr val="hlink"/>
                </a:solidFill>
              </a:rPr>
              <a:t>fsi</a:t>
            </a:r>
            <a:r>
              <a:rPr lang="en-US" sz="1200" u="none" dirty="0">
                <a:solidFill>
                  <a:schemeClr val="hlink"/>
                </a:solidFill>
              </a:rPr>
              <a:t>/community/</a:t>
            </a:r>
          </a:p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endParaRPr lang="en-US" sz="1200" u="none" dirty="0">
              <a:solidFill>
                <a:schemeClr val="hlink"/>
              </a:solidFill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h3c3ec978493baf7d_0_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" name="Google Shape;123;h3c3ec978493baf7d_0_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400" b="0" i="0" u="none" strike="noStrike" cap="none" spc="0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K20 Center. (n.d.). S-I-T (Surprising, interesting, troubling). Strategies. https://learn.k20center.ou.edu/strategy/926</a:t>
            </a:r>
            <a:endParaRPr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h3c3ec978493baf7d_0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" name="Google Shape;130;h3c3ec978493baf7d_0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42857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050" dirty="0">
                <a:solidFill>
                  <a:schemeClr val="dk1"/>
                </a:solidFill>
              </a:rPr>
              <a:t>National Forensic Academy. (2016, September 13). </a:t>
            </a:r>
            <a:r>
              <a:rPr lang="en-US" sz="1050" i="1" dirty="0">
                <a:solidFill>
                  <a:schemeClr val="dk1"/>
                </a:solidFill>
              </a:rPr>
              <a:t>How to properly swab DNA evidence at a crime scene</a:t>
            </a:r>
            <a:r>
              <a:rPr lang="en-US" sz="1050" dirty="0">
                <a:solidFill>
                  <a:schemeClr val="dk1"/>
                </a:solidFill>
              </a:rPr>
              <a:t> [Video]. YouTube. </a:t>
            </a:r>
            <a:r>
              <a:rPr lang="en-US" sz="1050" u="sng" dirty="0">
                <a:solidFill>
                  <a:schemeClr val="hlink"/>
                </a:solidFill>
                <a:hlinkClick r:id="rId3"/>
              </a:rPr>
              <a:t>https://www.youtube.com/watch?v=2HPeZWGtjD0</a:t>
            </a:r>
            <a:endParaRPr sz="1050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6" name="Google Shape;136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g3fa04d950d4_2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0" name="Google Shape;160;g3fa04d950d4_2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Navigate to: </a:t>
            </a:r>
            <a:r>
              <a:rPr lang="en-US" u="sng" dirty="0">
                <a:solidFill>
                  <a:schemeClr val="hlink"/>
                </a:solidFill>
                <a:hlinkClick r:id="rId3"/>
              </a:rPr>
              <a:t>https://learn.genetics.utah.edu/content/labs/extraction/</a:t>
            </a:r>
            <a:r>
              <a:rPr lang="en-US" u="none" dirty="0">
                <a:solidFill>
                  <a:schemeClr val="hlink"/>
                </a:solidFill>
              </a:rPr>
              <a:t> </a:t>
            </a:r>
            <a:r>
              <a:rPr lang="en-US" dirty="0"/>
              <a:t>to start the simulation.</a:t>
            </a:r>
            <a:endParaRPr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h3c3ec978493baf7d_0_1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6" name="Google Shape;166;h3c3ec978493baf7d_0_10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US" sz="1400" b="0" i="0" u="none" strike="noStrike" cap="none" spc="0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K20 Center. (n.d.). S-I-T (Surprising, interesting, troubling). Strategies. https://learn.k20center.ou.edu/strategy/926</a:t>
            </a: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h3c3ec978493baf7d_0_1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3" name="Google Shape;173;h3c3ec978493baf7d_0_1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National Forensic Academy. (2016, September 13). </a:t>
            </a:r>
            <a:r>
              <a:rPr lang="en-US" i="1" dirty="0"/>
              <a:t>How to process latent fingerprints using non-magnetic powder </a:t>
            </a:r>
            <a:r>
              <a:rPr lang="en-US" dirty="0"/>
              <a:t>[Video]. YouTube. </a:t>
            </a:r>
            <a:r>
              <a:rPr lang="en-US" u="sng" dirty="0">
                <a:solidFill>
                  <a:schemeClr val="hlink"/>
                </a:solidFill>
                <a:hlinkClick r:id="rId3"/>
              </a:rPr>
              <a:t>https://www.youtube.com/watch?v=V7G5lp6QigQ</a:t>
            </a:r>
            <a:endParaRPr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g3fa04d950d4_2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9" name="Google Shape;179;g3fa04d950d4_2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Global Forensic and Justice Center. (2013). </a:t>
            </a:r>
            <a:r>
              <a:rPr lang="en-US" i="1" dirty="0"/>
              <a:t>A simplified guide to fingerprint analysis</a:t>
            </a:r>
            <a:r>
              <a:rPr lang="en-US" dirty="0"/>
              <a:t>. Forensic Science Simplified. https://</a:t>
            </a:r>
            <a:r>
              <a:rPr lang="en-US" dirty="0" err="1"/>
              <a:t>www.forensicsciencesimplified.org</a:t>
            </a:r>
            <a:r>
              <a:rPr lang="en-US" dirty="0"/>
              <a:t>/prints/</a:t>
            </a:r>
            <a:endParaRPr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g3fa04d950d4_2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5" name="Google Shape;185;g3fa04d950d4_2_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355600" lvl="0" indent="-1270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100" dirty="0">
                <a:solidFill>
                  <a:schemeClr val="dk1"/>
                </a:solidFill>
              </a:rPr>
              <a:t>Clatterbuck, C. (2025, December 30). </a:t>
            </a:r>
            <a:r>
              <a:rPr lang="en-US" sz="1100" i="1" dirty="0">
                <a:solidFill>
                  <a:schemeClr val="dk1"/>
                </a:solidFill>
              </a:rPr>
              <a:t>The ultimate guide to fingerprint patterns and how to analyze them. </a:t>
            </a:r>
            <a:r>
              <a:rPr lang="en-US" sz="1100" dirty="0" err="1">
                <a:solidFill>
                  <a:schemeClr val="dk1"/>
                </a:solidFill>
              </a:rPr>
              <a:t>WikiHow</a:t>
            </a:r>
            <a:r>
              <a:rPr lang="en-US" sz="1100" dirty="0">
                <a:solidFill>
                  <a:schemeClr val="dk1"/>
                </a:solidFill>
              </a:rPr>
              <a:t>. https://</a:t>
            </a:r>
            <a:r>
              <a:rPr lang="en-US" sz="1100" dirty="0" err="1">
                <a:solidFill>
                  <a:schemeClr val="dk1"/>
                </a:solidFill>
              </a:rPr>
              <a:t>www.wikihow.com</a:t>
            </a:r>
            <a:r>
              <a:rPr lang="en-US" sz="1100" dirty="0">
                <a:solidFill>
                  <a:schemeClr val="dk1"/>
                </a:solidFill>
              </a:rPr>
              <a:t>/Different-Types-of-Fingerprints</a:t>
            </a:r>
            <a:endParaRPr sz="1100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g3fa04d950d4_2_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1" name="Google Shape;191;g3fa04d950d4_2_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g409d0bc893a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7" name="Google Shape;197;g409d0bc893a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-US" dirty="0"/>
              <a:t>College &amp; Career Ready Labs. (2016, June 11). </a:t>
            </a:r>
            <a:r>
              <a:rPr lang="en-US" i="1" dirty="0"/>
              <a:t>Fingerprinting technique using a 10 print card</a:t>
            </a:r>
            <a:r>
              <a:rPr lang="en-US" i="0" dirty="0"/>
              <a:t> [Video]. YouTube. https://</a:t>
            </a:r>
            <a:r>
              <a:rPr lang="en-US" i="0" dirty="0" err="1"/>
              <a:t>www.youtube.com</a:t>
            </a:r>
            <a:r>
              <a:rPr lang="en-US" i="0" dirty="0"/>
              <a:t>/</a:t>
            </a:r>
            <a:r>
              <a:rPr lang="en-US" i="0" dirty="0" err="1"/>
              <a:t>watch?v</a:t>
            </a:r>
            <a:r>
              <a:rPr lang="en-US" i="0" dirty="0"/>
              <a:t>=47YLGj_yLVA </a:t>
            </a:r>
            <a:endParaRPr dirty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h3c3ec978493baf7d_0_1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3" name="Google Shape;203;h3c3ec978493baf7d_0_1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US" sz="1100" b="0" i="0" u="none" strike="noStrike" cap="none" spc="0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K20 Center. (n.d.). S-I-T (Surprising, interesting, troubling). Strategies. https://learn.k20center.ou.edu/strategy/926</a:t>
            </a: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h3c3ec978493baf7d_0_1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0" name="Google Shape;210;h3c3ec978493baf7d_0_1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National Forensic Academy. (2016, March 30). </a:t>
            </a:r>
            <a:r>
              <a:rPr lang="en-US" i="1" dirty="0"/>
              <a:t>How to collect hair &amp; fiber evidence at a crime scene </a:t>
            </a:r>
            <a:r>
              <a:rPr lang="en-US" dirty="0"/>
              <a:t>[Video]. YouTube. </a:t>
            </a:r>
            <a:r>
              <a:rPr lang="en-US" u="sng" dirty="0">
                <a:solidFill>
                  <a:schemeClr val="hlink"/>
                </a:solidFill>
                <a:hlinkClick r:id="rId3"/>
              </a:rPr>
              <a:t>https://www.youtube.com/watch?v=cfWsgS0ID-s</a:t>
            </a:r>
            <a:endParaRPr dirty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g3fa04d950d4_2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6" name="Google Shape;216;g3fa04d950d4_2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en-US" dirty="0"/>
              <a:t>Global Forensic and Justice Center. (2013). </a:t>
            </a:r>
            <a:r>
              <a:rPr lang="en-US" i="1" dirty="0"/>
              <a:t>A simplified guide to trace evidence</a:t>
            </a:r>
            <a:r>
              <a:rPr lang="en-US" dirty="0"/>
              <a:t>. Forensic Science Simplified. </a:t>
            </a:r>
            <a:r>
              <a:rPr lang="en-US" u="sng" dirty="0">
                <a:solidFill>
                  <a:schemeClr val="hlink"/>
                </a:solidFill>
                <a:hlinkClick r:id="rId3"/>
              </a:rPr>
              <a:t>https://www.forensicsciencesimplified.org/trace/how.html</a:t>
            </a:r>
            <a:r>
              <a:rPr lang="en-US" dirty="0"/>
              <a:t> </a:t>
            </a:r>
            <a:endParaRPr dirty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g3fa04d950d4_2_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2" name="Google Shape;222;g3fa04d950d4_2_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g3fa04d950d4_2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8" name="Google Shape;228;g3fa04d950d4_2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K20 Center. (2026, April 23). </a:t>
            </a:r>
            <a:r>
              <a:rPr lang="en-US" i="1" dirty="0"/>
              <a:t>Zoom into your career - Caring for communities with Caitlin Porterfield </a:t>
            </a:r>
            <a:r>
              <a:rPr lang="en-US" dirty="0"/>
              <a:t>[Video]. YouTube. </a:t>
            </a:r>
            <a:r>
              <a:rPr lang="en-US" u="sng" dirty="0">
                <a:solidFill>
                  <a:schemeClr val="hlink"/>
                </a:solidFill>
                <a:hlinkClick r:id="rId3"/>
              </a:rPr>
              <a:t>https://www.youtube.com/watch?v=hTCCrrQpbb4</a:t>
            </a:r>
            <a:endParaRPr dirty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g3fa04d950d4_2_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5" name="Google Shape;235;g3fa04d950d4_2_6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355600" marR="0" lvl="0" indent="-12700" algn="l" defTabSz="914400" rtl="0" eaLnBrk="1" fontAlgn="auto" latinLnBrk="0" hangingPunct="1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tabLst/>
              <a:defRPr/>
            </a:pPr>
            <a:r>
              <a:rPr lang="en-US" sz="1100" i="0" dirty="0">
                <a:solidFill>
                  <a:schemeClr val="dk1"/>
                </a:solidFill>
              </a:rPr>
              <a:t>American Academy of Forensic Sciences. (2025, October 10). </a:t>
            </a:r>
            <a:r>
              <a:rPr lang="en-US" sz="1100" i="1" dirty="0">
                <a:solidFill>
                  <a:schemeClr val="dk1"/>
                </a:solidFill>
              </a:rPr>
              <a:t>What is a forensic science?</a:t>
            </a:r>
            <a:r>
              <a:rPr lang="en-US" sz="1100" i="0" dirty="0">
                <a:solidFill>
                  <a:schemeClr val="dk1"/>
                </a:solidFill>
              </a:rPr>
              <a:t>. </a:t>
            </a:r>
            <a:r>
              <a:rPr lang="en-US" sz="1100" dirty="0">
                <a:solidFill>
                  <a:schemeClr val="dk1"/>
                </a:solidFill>
              </a:rPr>
              <a:t>https://</a:t>
            </a:r>
            <a:r>
              <a:rPr lang="en-US" sz="1100" dirty="0" err="1">
                <a:solidFill>
                  <a:schemeClr val="dk1"/>
                </a:solidFill>
              </a:rPr>
              <a:t>www.aafs.org</a:t>
            </a:r>
            <a:r>
              <a:rPr lang="en-US" sz="1100" dirty="0">
                <a:solidFill>
                  <a:schemeClr val="dk1"/>
                </a:solidFill>
              </a:rPr>
              <a:t>/careers-forensic-science/what-forensic-science</a:t>
            </a: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g3fa04d950d4_2_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2" name="Google Shape;242;g3fa04d950d4_2_5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1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K20 Center. (n.d.). Card sort. Strategies. </a:t>
            </a:r>
            <a:r>
              <a:rPr lang="en-US" sz="1100" u="sng" dirty="0">
                <a:solidFill>
                  <a:srgbClr val="1155CC"/>
                </a:solidFill>
                <a:latin typeface="Calibri"/>
                <a:ea typeface="Calibri"/>
                <a:cs typeface="Calibri"/>
                <a:sym typeface="Calibri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https://learn.k20center.ou.edu/strategy/147</a:t>
            </a:r>
            <a:endParaRPr dirty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g3fa04d950d4_2_6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9" name="Google Shape;249;g3fa04d950d4_2_6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g3fa04d950d4_2_7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5" name="Google Shape;255;g3fa04d950d4_2_7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ver" type="title">
  <p:cSld name="TITL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>
  <p:cSld name="Titl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10;p3" title="k20center-logo-variations_K20 Bug - Whit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1;p3"/>
          <p:cNvSpPr txBox="1">
            <a:spLocks noGrp="1"/>
          </p:cNvSpPr>
          <p:nvPr>
            <p:ph type="title"/>
          </p:nvPr>
        </p:nvSpPr>
        <p:spPr>
          <a:xfrm>
            <a:off x="3945466" y="559689"/>
            <a:ext cx="4565121" cy="2139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5000">
                <a:solidFill>
                  <a:schemeClr val="lt1"/>
                </a:solidFill>
              </a:defRPr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" name="Google Shape;12;p3"/>
          <p:cNvSpPr txBox="1">
            <a:spLocks noGrp="1"/>
          </p:cNvSpPr>
          <p:nvPr>
            <p:ph type="body" idx="1"/>
          </p:nvPr>
        </p:nvSpPr>
        <p:spPr>
          <a:xfrm>
            <a:off x="3944799" y="2807732"/>
            <a:ext cx="4564202" cy="139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520"/>
              </a:spcBef>
              <a:spcAft>
                <a:spcPts val="0"/>
              </a:spcAft>
              <a:buClr>
                <a:schemeClr val="lt1"/>
              </a:buClr>
              <a:buSzPts val="2600"/>
              <a:buNone/>
              <a:defRPr>
                <a:solidFill>
                  <a:schemeClr val="lt1"/>
                </a:solidFill>
              </a:defRPr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600"/>
              <a:buNone/>
              <a:defRPr>
                <a:solidFill>
                  <a:schemeClr val="lt1"/>
                </a:solidFill>
              </a:defRPr>
            </a:lvl2pPr>
            <a:lvl3pPr marL="1371600" lvl="2" indent="-228600" algn="l">
              <a:spcBef>
                <a:spcPts val="340"/>
              </a:spcBef>
              <a:spcAft>
                <a:spcPts val="0"/>
              </a:spcAft>
              <a:buClr>
                <a:schemeClr val="lt1"/>
              </a:buClr>
              <a:buSzPts val="2600"/>
              <a:buNone/>
              <a:defRPr>
                <a:solidFill>
                  <a:schemeClr val="lt1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lt1"/>
              </a:buClr>
              <a:buSzPts val="2600"/>
              <a:buNone/>
              <a:defRPr>
                <a:solidFill>
                  <a:schemeClr val="lt1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270"/>
              </a:spcBef>
              <a:spcAft>
                <a:spcPts val="0"/>
              </a:spcAft>
              <a:buClr>
                <a:schemeClr val="lt1"/>
              </a:buClr>
              <a:buSzPts val="2080"/>
              <a:buNone/>
              <a:defRPr>
                <a:solidFill>
                  <a:schemeClr val="lt1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bjective(s)">
  <p:cSld name="Objective(s)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Google Shape;14;p4" title="k20center-logo-variations_K20 Bug - Whit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5;p4"/>
          <p:cNvSpPr txBox="1">
            <a:spLocks noGrp="1"/>
          </p:cNvSpPr>
          <p:nvPr>
            <p:ph type="title"/>
          </p:nvPr>
        </p:nvSpPr>
        <p:spPr>
          <a:xfrm>
            <a:off x="623888" y="559689"/>
            <a:ext cx="7886700" cy="2139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5000">
                <a:solidFill>
                  <a:schemeClr val="lt1"/>
                </a:solidFill>
              </a:defRPr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4"/>
          <p:cNvSpPr txBox="1">
            <a:spLocks noGrp="1"/>
          </p:cNvSpPr>
          <p:nvPr>
            <p:ph type="body" idx="1"/>
          </p:nvPr>
        </p:nvSpPr>
        <p:spPr>
          <a:xfrm>
            <a:off x="623888" y="2807732"/>
            <a:ext cx="7885113" cy="139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93700" algn="l">
              <a:spcBef>
                <a:spcPts val="520"/>
              </a:spcBef>
              <a:spcAft>
                <a:spcPts val="0"/>
              </a:spcAft>
              <a:buClr>
                <a:schemeClr val="lt1"/>
              </a:buClr>
              <a:buSzPts val="2600"/>
              <a:buChar char="●"/>
              <a:defRPr>
                <a:solidFill>
                  <a:schemeClr val="lt1"/>
                </a:solidFill>
              </a:defRPr>
            </a:lvl1pPr>
            <a:lvl2pPr marL="914400" lvl="1" indent="-39370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600"/>
              <a:buChar char="o"/>
              <a:defRPr>
                <a:solidFill>
                  <a:schemeClr val="lt1"/>
                </a:solidFill>
              </a:defRPr>
            </a:lvl2pPr>
            <a:lvl3pPr marL="1371600" lvl="2" indent="-393700" algn="l">
              <a:spcBef>
                <a:spcPts val="340"/>
              </a:spcBef>
              <a:spcAft>
                <a:spcPts val="0"/>
              </a:spcAft>
              <a:buClr>
                <a:schemeClr val="lt1"/>
              </a:buClr>
              <a:buSzPts val="2600"/>
              <a:buChar char="▪"/>
              <a:defRPr>
                <a:solidFill>
                  <a:schemeClr val="lt1"/>
                </a:solidFill>
              </a:defRPr>
            </a:lvl3pPr>
            <a:lvl4pPr marL="1828800" lvl="3" indent="-3937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lt1"/>
              </a:buClr>
              <a:buSzPts val="2600"/>
              <a:buChar char="•"/>
              <a:defRPr>
                <a:solidFill>
                  <a:schemeClr val="lt1"/>
                </a:solidFill>
              </a:defRPr>
            </a:lvl4pPr>
            <a:lvl5pPr marL="2286000" lvl="4" indent="-360680" algn="l">
              <a:lnSpc>
                <a:spcPct val="90000"/>
              </a:lnSpc>
              <a:spcBef>
                <a:spcPts val="270"/>
              </a:spcBef>
              <a:spcAft>
                <a:spcPts val="0"/>
              </a:spcAft>
              <a:buClr>
                <a:schemeClr val="lt1"/>
              </a:buClr>
              <a:buSzPts val="2080"/>
              <a:buChar char="o"/>
              <a:defRPr>
                <a:solidFill>
                  <a:schemeClr val="lt1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- 1 Column">
  <p:cSld name="Content - 1 Column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Google Shape;18;p5" title="k20center-logo-variations_K20 - Bug Color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Google Shape;19;p5"/>
          <p:cNvSpPr txBox="1"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accent3"/>
                </a:solidFill>
              </a:defRPr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5"/>
          <p:cNvSpPr txBox="1">
            <a:spLocks noGrp="1"/>
          </p:cNvSpPr>
          <p:nvPr>
            <p:ph type="body" idx="1"/>
          </p:nvPr>
        </p:nvSpPr>
        <p:spPr>
          <a:xfrm>
            <a:off x="628649" y="1370013"/>
            <a:ext cx="7886699" cy="32623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93700" algn="l">
              <a:spcBef>
                <a:spcPts val="520"/>
              </a:spcBef>
              <a:spcAft>
                <a:spcPts val="0"/>
              </a:spcAft>
              <a:buSzPts val="2600"/>
              <a:buFont typeface="Calibri"/>
              <a:buAutoNum type="arabicPeriod"/>
              <a:defRPr/>
            </a:lvl1pPr>
            <a:lvl2pPr marL="914400" lvl="1" indent="-393700" algn="l">
              <a:spcBef>
                <a:spcPts val="400"/>
              </a:spcBef>
              <a:spcAft>
                <a:spcPts val="0"/>
              </a:spcAft>
              <a:buSzPts val="2600"/>
              <a:buFont typeface="Calibri"/>
              <a:buAutoNum type="alphaLcPeriod"/>
              <a:defRPr/>
            </a:lvl2pPr>
            <a:lvl3pPr marL="1371600" lvl="2" indent="-393700" algn="l">
              <a:spcBef>
                <a:spcPts val="340"/>
              </a:spcBef>
              <a:spcAft>
                <a:spcPts val="0"/>
              </a:spcAft>
              <a:buSzPts val="2600"/>
              <a:buFont typeface="Calibri"/>
              <a:buAutoNum type="romanLcPeriod"/>
              <a:defRPr/>
            </a:lvl3pPr>
            <a:lvl4pPr marL="1828800" lvl="3" indent="-42672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3120"/>
              <a:buFont typeface="Arial"/>
              <a:buChar char="•"/>
              <a:defRPr/>
            </a:lvl4pPr>
            <a:lvl5pPr marL="2286000" lvl="4" indent="-36068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2080"/>
              <a:buFont typeface="Courier New"/>
              <a:buChar char="o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Only">
  <p:cSld name="1_Title Only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Google Shape;22;p6" title="k20center-logo-variations_K20 - Bug Color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6"/>
          <p:cNvSpPr txBox="1"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accent3"/>
                </a:solidFill>
              </a:defRPr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structional Strategy">
  <p:cSld name="Instructional Strategy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Google Shape;25;p7" title="k20center-logo-variations_K20 - Bug Color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26" name="Google Shape;26;p7"/>
          <p:cNvSpPr txBox="1"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accent3"/>
                </a:solidFill>
              </a:defRPr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7"/>
          <p:cNvSpPr txBox="1">
            <a:spLocks noGrp="1"/>
          </p:cNvSpPr>
          <p:nvPr>
            <p:ph type="body" idx="1"/>
          </p:nvPr>
        </p:nvSpPr>
        <p:spPr>
          <a:xfrm>
            <a:off x="628650" y="1370013"/>
            <a:ext cx="3867150" cy="32623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52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42900" algn="l">
              <a:spcBef>
                <a:spcPts val="400"/>
              </a:spcBef>
              <a:spcAft>
                <a:spcPts val="0"/>
              </a:spcAft>
              <a:buSzPts val="1800"/>
              <a:buChar char="o"/>
              <a:defRPr/>
            </a:lvl2pPr>
            <a:lvl3pPr marL="1371600" lvl="2" indent="-342900" algn="l">
              <a:spcBef>
                <a:spcPts val="340"/>
              </a:spcBef>
              <a:spcAft>
                <a:spcPts val="0"/>
              </a:spcAft>
              <a:buSzPts val="1800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20040" algn="l">
              <a:lnSpc>
                <a:spcPct val="90000"/>
              </a:lnSpc>
              <a:spcBef>
                <a:spcPts val="270"/>
              </a:spcBef>
              <a:spcAft>
                <a:spcPts val="0"/>
              </a:spcAft>
              <a:buSzPts val="1440"/>
              <a:buChar char="o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- 2 column" type="twoObj">
  <p:cSld name="TWO_OBJECTS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Google Shape;29;p8" title="k20center-logo-variations_K20 - Bug Color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8"/>
          <p:cNvSpPr txBox="1"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accent3"/>
                </a:solidFill>
              </a:defRPr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8"/>
          <p:cNvSpPr txBox="1">
            <a:spLocks noGrp="1"/>
          </p:cNvSpPr>
          <p:nvPr>
            <p:ph type="body" idx="1"/>
          </p:nvPr>
        </p:nvSpPr>
        <p:spPr>
          <a:xfrm>
            <a:off x="628650" y="1370013"/>
            <a:ext cx="3867150" cy="32623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52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42900" algn="l">
              <a:spcBef>
                <a:spcPts val="400"/>
              </a:spcBef>
              <a:spcAft>
                <a:spcPts val="0"/>
              </a:spcAft>
              <a:buSzPts val="1800"/>
              <a:buChar char="o"/>
              <a:defRPr/>
            </a:lvl2pPr>
            <a:lvl3pPr marL="1371600" lvl="2" indent="-342900" algn="l">
              <a:spcBef>
                <a:spcPts val="340"/>
              </a:spcBef>
              <a:spcAft>
                <a:spcPts val="0"/>
              </a:spcAft>
              <a:buSzPts val="1800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20040" algn="l">
              <a:lnSpc>
                <a:spcPct val="90000"/>
              </a:lnSpc>
              <a:spcBef>
                <a:spcPts val="270"/>
              </a:spcBef>
              <a:spcAft>
                <a:spcPts val="0"/>
              </a:spcAft>
              <a:buSzPts val="1440"/>
              <a:buChar char="o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8"/>
          <p:cNvSpPr txBox="1">
            <a:spLocks noGrp="1"/>
          </p:cNvSpPr>
          <p:nvPr>
            <p:ph type="body" idx="2"/>
          </p:nvPr>
        </p:nvSpPr>
        <p:spPr>
          <a:xfrm>
            <a:off x="4648200" y="1370013"/>
            <a:ext cx="3867150" cy="32623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93700" algn="l">
              <a:spcBef>
                <a:spcPts val="520"/>
              </a:spcBef>
              <a:spcAft>
                <a:spcPts val="0"/>
              </a:spcAft>
              <a:buSzPts val="2600"/>
              <a:buFont typeface="Calibri"/>
              <a:buAutoNum type="arabicPeriod"/>
              <a:defRPr/>
            </a:lvl1pPr>
            <a:lvl2pPr marL="914400" lvl="1" indent="-393700" algn="l">
              <a:spcBef>
                <a:spcPts val="400"/>
              </a:spcBef>
              <a:spcAft>
                <a:spcPts val="0"/>
              </a:spcAft>
              <a:buSzPts val="2600"/>
              <a:buFont typeface="Calibri"/>
              <a:buAutoNum type="alphaLcPeriod"/>
              <a:defRPr/>
            </a:lvl2pPr>
            <a:lvl3pPr marL="1371600" lvl="2" indent="-393700" algn="l">
              <a:spcBef>
                <a:spcPts val="340"/>
              </a:spcBef>
              <a:spcAft>
                <a:spcPts val="0"/>
              </a:spcAft>
              <a:buSzPts val="2600"/>
              <a:buFont typeface="Calibri"/>
              <a:buAutoNum type="romanLcPeriod"/>
              <a:defRPr/>
            </a:lvl3pPr>
            <a:lvl4pPr marL="1828800" lvl="3" indent="-42672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3120"/>
              <a:buFont typeface="Arial"/>
              <a:buChar char="•"/>
              <a:defRPr/>
            </a:lvl4pPr>
            <a:lvl5pPr marL="2286000" lvl="4" indent="-36068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2080"/>
              <a:buFont typeface="Courier New"/>
              <a:buChar char="o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9" title="k20center-logo-variations_K20 - Bug Color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35" name="Google Shape;35;p9"/>
          <p:cNvSpPr txBox="1">
            <a:spLocks noGrp="1"/>
          </p:cNvSpPr>
          <p:nvPr>
            <p:ph type="title"/>
          </p:nvPr>
        </p:nvSpPr>
        <p:spPr>
          <a:xfrm>
            <a:off x="630238" y="274638"/>
            <a:ext cx="7886700" cy="993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accent3"/>
                </a:solidFill>
              </a:defRPr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9"/>
          <p:cNvSpPr txBox="1">
            <a:spLocks noGrp="1"/>
          </p:cNvSpPr>
          <p:nvPr>
            <p:ph type="body" idx="1"/>
          </p:nvPr>
        </p:nvSpPr>
        <p:spPr>
          <a:xfrm>
            <a:off x="630238" y="1260475"/>
            <a:ext cx="3868737" cy="619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520"/>
              </a:spcBef>
              <a:spcAft>
                <a:spcPts val="0"/>
              </a:spcAft>
              <a:buSzPts val="2600"/>
              <a:buNone/>
              <a:defRPr sz="2600" b="1">
                <a:solidFill>
                  <a:schemeClr val="accent1"/>
                </a:solidFill>
              </a:defRPr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SzPts val="2000"/>
              <a:buNone/>
              <a:defRPr sz="2000" b="1"/>
            </a:lvl2pPr>
            <a:lvl3pPr marL="1371600" lvl="2" indent="-228600" algn="l">
              <a:spcBef>
                <a:spcPts val="340"/>
              </a:spcBef>
              <a:spcAft>
                <a:spcPts val="0"/>
              </a:spcAft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270"/>
              </a:spcBef>
              <a:spcAft>
                <a:spcPts val="0"/>
              </a:spcAft>
              <a:buSzPts val="128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body" idx="2"/>
          </p:nvPr>
        </p:nvSpPr>
        <p:spPr>
          <a:xfrm>
            <a:off x="630238" y="1879600"/>
            <a:ext cx="3868737" cy="2762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52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42900" algn="l">
              <a:spcBef>
                <a:spcPts val="400"/>
              </a:spcBef>
              <a:spcAft>
                <a:spcPts val="0"/>
              </a:spcAft>
              <a:buSzPts val="1800"/>
              <a:buChar char="o"/>
              <a:defRPr/>
            </a:lvl2pPr>
            <a:lvl3pPr marL="1371600" lvl="2" indent="-342900" algn="l">
              <a:spcBef>
                <a:spcPts val="340"/>
              </a:spcBef>
              <a:spcAft>
                <a:spcPts val="0"/>
              </a:spcAft>
              <a:buSzPts val="1800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20040" algn="l">
              <a:lnSpc>
                <a:spcPct val="90000"/>
              </a:lnSpc>
              <a:spcBef>
                <a:spcPts val="270"/>
              </a:spcBef>
              <a:spcAft>
                <a:spcPts val="0"/>
              </a:spcAft>
              <a:buSzPts val="1440"/>
              <a:buChar char="o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body" idx="3"/>
          </p:nvPr>
        </p:nvSpPr>
        <p:spPr>
          <a:xfrm>
            <a:off x="4629150" y="1260475"/>
            <a:ext cx="3887788" cy="619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520"/>
              </a:spcBef>
              <a:spcAft>
                <a:spcPts val="0"/>
              </a:spcAft>
              <a:buSzPts val="2600"/>
              <a:buNone/>
              <a:defRPr sz="2600" b="1">
                <a:solidFill>
                  <a:schemeClr val="accent1"/>
                </a:solidFill>
              </a:defRPr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SzPts val="2000"/>
              <a:buNone/>
              <a:defRPr sz="2000" b="1"/>
            </a:lvl2pPr>
            <a:lvl3pPr marL="1371600" lvl="2" indent="-228600" algn="l">
              <a:spcBef>
                <a:spcPts val="340"/>
              </a:spcBef>
              <a:spcAft>
                <a:spcPts val="0"/>
              </a:spcAft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270"/>
              </a:spcBef>
              <a:spcAft>
                <a:spcPts val="0"/>
              </a:spcAft>
              <a:buSzPts val="128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4"/>
          </p:nvPr>
        </p:nvSpPr>
        <p:spPr>
          <a:xfrm>
            <a:off x="4629150" y="1879600"/>
            <a:ext cx="3887788" cy="2762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52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42900" algn="l">
              <a:spcBef>
                <a:spcPts val="400"/>
              </a:spcBef>
              <a:spcAft>
                <a:spcPts val="0"/>
              </a:spcAft>
              <a:buSzPts val="1800"/>
              <a:buChar char="o"/>
              <a:defRPr/>
            </a:lvl2pPr>
            <a:lvl3pPr marL="1371600" lvl="2" indent="-342900" algn="l">
              <a:spcBef>
                <a:spcPts val="340"/>
              </a:spcBef>
              <a:spcAft>
                <a:spcPts val="0"/>
              </a:spcAft>
              <a:buSzPts val="1800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20040" algn="l">
              <a:lnSpc>
                <a:spcPct val="90000"/>
              </a:lnSpc>
              <a:spcBef>
                <a:spcPts val="270"/>
              </a:spcBef>
              <a:spcAft>
                <a:spcPts val="0"/>
              </a:spcAft>
              <a:buSzPts val="1440"/>
              <a:buChar char="o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ideo">
  <p:cSld name="Video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Google Shape;41;p10" title="k20center-logo-variations_K20 - Bug Color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Google Shape;42;p10"/>
          <p:cNvSpPr txBox="1">
            <a:spLocks noGrp="1"/>
          </p:cNvSpPr>
          <p:nvPr>
            <p:ph type="title"/>
          </p:nvPr>
        </p:nvSpPr>
        <p:spPr>
          <a:xfrm>
            <a:off x="754050" y="4329575"/>
            <a:ext cx="76359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75781"/>
              </a:buClr>
              <a:buSzPts val="1800"/>
              <a:buFont typeface="Calibri"/>
              <a:buNone/>
              <a:defRPr sz="1800">
                <a:solidFill>
                  <a:srgbClr val="27578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 type="secHead">
  <p:cSld name="SECTION_HEADER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Google Shape;44;p11" title="k20center-logo-variations_K20 Bug - Whit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45" name="Google Shape;45;p11"/>
          <p:cNvSpPr txBox="1">
            <a:spLocks noGrp="1"/>
          </p:cNvSpPr>
          <p:nvPr>
            <p:ph type="title"/>
          </p:nvPr>
        </p:nvSpPr>
        <p:spPr>
          <a:xfrm>
            <a:off x="623888" y="559689"/>
            <a:ext cx="7886700" cy="2139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600">
                <a:solidFill>
                  <a:schemeClr val="dk1"/>
                </a:solidFill>
              </a:defRPr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623888" y="2718689"/>
            <a:ext cx="7886700" cy="11255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520"/>
              </a:spcBef>
              <a:spcAft>
                <a:spcPts val="0"/>
              </a:spcAft>
              <a:buSzPts val="2600"/>
              <a:buNone/>
              <a:defRPr sz="2600">
                <a:solidFill>
                  <a:schemeClr val="dk1"/>
                </a:solidFill>
              </a:defRPr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SzPts val="2000"/>
              <a:buNone/>
              <a:defRPr sz="2000">
                <a:solidFill>
                  <a:srgbClr val="757575"/>
                </a:solidFill>
              </a:defRPr>
            </a:lvl2pPr>
            <a:lvl3pPr marL="1371600" lvl="2" indent="-228600" algn="l">
              <a:spcBef>
                <a:spcPts val="340"/>
              </a:spcBef>
              <a:spcAft>
                <a:spcPts val="0"/>
              </a:spcAft>
              <a:buSzPts val="1800"/>
              <a:buNone/>
              <a:defRPr sz="1800">
                <a:solidFill>
                  <a:srgbClr val="757575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757575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270"/>
              </a:spcBef>
              <a:spcAft>
                <a:spcPts val="0"/>
              </a:spcAft>
              <a:buSzPts val="1280"/>
              <a:buNone/>
              <a:defRPr sz="1600">
                <a:solidFill>
                  <a:srgbClr val="757575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ver Slide">
  <p:cSld name="Cover Slid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- With Cover Image">
  <p:cSld name="Title - With Cover Imag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Google Shape;49;p13" title="k20center-logo-variations_K20 Bug - Whit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50" name="Google Shape;50;p13"/>
          <p:cNvSpPr txBox="1">
            <a:spLocks noGrp="1"/>
          </p:cNvSpPr>
          <p:nvPr>
            <p:ph type="title"/>
          </p:nvPr>
        </p:nvSpPr>
        <p:spPr>
          <a:xfrm>
            <a:off x="623888" y="559689"/>
            <a:ext cx="7886700" cy="2139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5000">
                <a:solidFill>
                  <a:schemeClr val="lt1"/>
                </a:solidFill>
              </a:defRPr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13"/>
          <p:cNvSpPr txBox="1">
            <a:spLocks noGrp="1"/>
          </p:cNvSpPr>
          <p:nvPr>
            <p:ph type="body" idx="1"/>
          </p:nvPr>
        </p:nvSpPr>
        <p:spPr>
          <a:xfrm>
            <a:off x="623888" y="2807732"/>
            <a:ext cx="7885113" cy="139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93700" algn="l">
              <a:spcBef>
                <a:spcPts val="520"/>
              </a:spcBef>
              <a:spcAft>
                <a:spcPts val="0"/>
              </a:spcAft>
              <a:buClr>
                <a:schemeClr val="lt1"/>
              </a:buClr>
              <a:buSzPts val="2600"/>
              <a:buChar char="●"/>
              <a:defRPr>
                <a:solidFill>
                  <a:schemeClr val="lt1"/>
                </a:solidFill>
              </a:defRPr>
            </a:lvl1pPr>
            <a:lvl2pPr marL="914400" lvl="1" indent="-39370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600"/>
              <a:buChar char="o"/>
              <a:defRPr>
                <a:solidFill>
                  <a:schemeClr val="lt1"/>
                </a:solidFill>
              </a:defRPr>
            </a:lvl2pPr>
            <a:lvl3pPr marL="1371600" lvl="2" indent="-393700" algn="l">
              <a:spcBef>
                <a:spcPts val="340"/>
              </a:spcBef>
              <a:spcAft>
                <a:spcPts val="0"/>
              </a:spcAft>
              <a:buClr>
                <a:schemeClr val="lt1"/>
              </a:buClr>
              <a:buSzPts val="2600"/>
              <a:buChar char="▪"/>
              <a:defRPr>
                <a:solidFill>
                  <a:schemeClr val="lt1"/>
                </a:solidFill>
              </a:defRPr>
            </a:lvl3pPr>
            <a:lvl4pPr marL="1828800" lvl="3" indent="-3937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lt1"/>
              </a:buClr>
              <a:buSzPts val="2600"/>
              <a:buChar char="•"/>
              <a:defRPr>
                <a:solidFill>
                  <a:schemeClr val="lt1"/>
                </a:solidFill>
              </a:defRPr>
            </a:lvl4pPr>
            <a:lvl5pPr marL="2286000" lvl="4" indent="-360680" algn="l">
              <a:lnSpc>
                <a:spcPct val="90000"/>
              </a:lnSpc>
              <a:spcBef>
                <a:spcPts val="270"/>
              </a:spcBef>
              <a:spcAft>
                <a:spcPts val="0"/>
              </a:spcAft>
              <a:buClr>
                <a:schemeClr val="lt1"/>
              </a:buClr>
              <a:buSzPts val="2080"/>
              <a:buChar char="o"/>
              <a:defRPr>
                <a:solidFill>
                  <a:schemeClr val="lt1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Content - 1 Column" type="obj">
  <p:cSld name="OBJECT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" name="Google Shape;53;p14" title="k20center-logo-variations_K20 - Bug Color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54" name="Google Shape;54;p14"/>
          <p:cNvSpPr txBox="1"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accent3"/>
                </a:solidFill>
              </a:defRPr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14"/>
          <p:cNvSpPr txBox="1">
            <a:spLocks noGrp="1"/>
          </p:cNvSpPr>
          <p:nvPr>
            <p:ph type="body" idx="1"/>
          </p:nvPr>
        </p:nvSpPr>
        <p:spPr>
          <a:xfrm>
            <a:off x="628650" y="1370013"/>
            <a:ext cx="7886700" cy="32623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52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42900" algn="l">
              <a:spcBef>
                <a:spcPts val="400"/>
              </a:spcBef>
              <a:spcAft>
                <a:spcPts val="0"/>
              </a:spcAft>
              <a:buSzPts val="1800"/>
              <a:buChar char="o"/>
              <a:defRPr/>
            </a:lvl2pPr>
            <a:lvl3pPr marL="1371600" lvl="2" indent="-342900" algn="l">
              <a:spcBef>
                <a:spcPts val="340"/>
              </a:spcBef>
              <a:spcAft>
                <a:spcPts val="0"/>
              </a:spcAft>
              <a:buSzPts val="1800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20040" algn="l">
              <a:lnSpc>
                <a:spcPct val="90000"/>
              </a:lnSpc>
              <a:spcBef>
                <a:spcPts val="270"/>
              </a:spcBef>
              <a:spcAft>
                <a:spcPts val="0"/>
              </a:spcAft>
              <a:buSzPts val="1440"/>
              <a:buChar char="o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- Blue Background">
  <p:cSld name="Content - Blue Background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" name="Google Shape;57;p15" title="k20center-logo-variations_K20 - Bug Color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58" name="Google Shape;58;p15"/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9" name="Google Shape;59;p15" title="k20center-logo-variations_K20 Bug - Whit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60" name="Google Shape;60;p15"/>
          <p:cNvSpPr txBox="1">
            <a:spLocks noGrp="1"/>
          </p:cNvSpPr>
          <p:nvPr>
            <p:ph type="body" idx="1"/>
          </p:nvPr>
        </p:nvSpPr>
        <p:spPr>
          <a:xfrm>
            <a:off x="351496" y="521401"/>
            <a:ext cx="3867150" cy="41006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52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42900" algn="l">
              <a:spcBef>
                <a:spcPts val="400"/>
              </a:spcBef>
              <a:spcAft>
                <a:spcPts val="0"/>
              </a:spcAft>
              <a:buSzPts val="1800"/>
              <a:buChar char="o"/>
              <a:defRPr/>
            </a:lvl2pPr>
            <a:lvl3pPr marL="1371600" lvl="2" indent="-342900" algn="l">
              <a:spcBef>
                <a:spcPts val="340"/>
              </a:spcBef>
              <a:spcAft>
                <a:spcPts val="0"/>
              </a:spcAft>
              <a:buSzPts val="1800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20040" algn="l">
              <a:lnSpc>
                <a:spcPct val="90000"/>
              </a:lnSpc>
              <a:spcBef>
                <a:spcPts val="270"/>
              </a:spcBef>
              <a:spcAft>
                <a:spcPts val="0"/>
              </a:spcAft>
              <a:buSzPts val="1440"/>
              <a:buChar char="o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- Red Background">
  <p:cSld name="Content - Red Background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Google Shape;62;p16" title="k20center-logo-variations_K20 - Bug Color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63" name="Google Shape;63;p16"/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4" name="Google Shape;64;p16" title="k20center-logo-variations_K20 Bug - Whit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65" name="Google Shape;65;p16"/>
          <p:cNvSpPr txBox="1">
            <a:spLocks noGrp="1"/>
          </p:cNvSpPr>
          <p:nvPr>
            <p:ph type="body" idx="1"/>
          </p:nvPr>
        </p:nvSpPr>
        <p:spPr>
          <a:xfrm>
            <a:off x="351496" y="521401"/>
            <a:ext cx="3867150" cy="41006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52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42900" algn="l">
              <a:spcBef>
                <a:spcPts val="400"/>
              </a:spcBef>
              <a:spcAft>
                <a:spcPts val="0"/>
              </a:spcAft>
              <a:buSzPts val="1800"/>
              <a:buChar char="o"/>
              <a:defRPr/>
            </a:lvl2pPr>
            <a:lvl3pPr marL="1371600" lvl="2" indent="-342900" algn="l">
              <a:spcBef>
                <a:spcPts val="340"/>
              </a:spcBef>
              <a:spcAft>
                <a:spcPts val="0"/>
              </a:spcAft>
              <a:buSzPts val="1800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20040" algn="l">
              <a:lnSpc>
                <a:spcPct val="90000"/>
              </a:lnSpc>
              <a:spcBef>
                <a:spcPts val="270"/>
              </a:spcBef>
              <a:spcAft>
                <a:spcPts val="0"/>
              </a:spcAft>
              <a:buSzPts val="1440"/>
              <a:buChar char="o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>
  <p:cSld name="Blank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" name="Google Shape;67;p17" title="k20center-logo-variations_K20 - Bug Color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628650" y="1370013"/>
            <a:ext cx="7886700" cy="32623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93700" algn="l" rtl="0">
              <a:spcBef>
                <a:spcPts val="520"/>
              </a:spcBef>
              <a:spcAft>
                <a:spcPts val="0"/>
              </a:spcAft>
              <a:buClr>
                <a:srgbClr val="971D20"/>
              </a:buClr>
              <a:buSzPts val="2600"/>
              <a:buFont typeface="NTR"/>
              <a:buChar char="●"/>
              <a:defRPr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93700" algn="l" rtl="0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Courier New"/>
              <a:buChar char="o"/>
              <a:defRPr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93700" algn="l" rtl="0">
              <a:spcBef>
                <a:spcPts val="340"/>
              </a:spcBef>
              <a:spcAft>
                <a:spcPts val="0"/>
              </a:spcAft>
              <a:buClr>
                <a:srgbClr val="E8BF3C"/>
              </a:buClr>
              <a:buSzPts val="2600"/>
              <a:buFont typeface="Noto Sans Symbols"/>
              <a:buChar char="▪"/>
              <a:defRPr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9370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rgbClr val="971D20"/>
              </a:buClr>
              <a:buSzPts val="2600"/>
              <a:buFont typeface="Arial"/>
              <a:buChar char="•"/>
              <a:defRPr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60680" algn="l" rtl="0">
              <a:lnSpc>
                <a:spcPct val="90000"/>
              </a:lnSpc>
              <a:spcBef>
                <a:spcPts val="270"/>
              </a:spcBef>
              <a:spcAft>
                <a:spcPts val="0"/>
              </a:spcAft>
              <a:buClr>
                <a:schemeClr val="accent1"/>
              </a:buClr>
              <a:buSzPts val="2080"/>
              <a:buFont typeface="Courier New"/>
              <a:buChar char="o"/>
              <a:defRPr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16.xml"/><Relationship Id="rId1" Type="http://schemas.openxmlformats.org/officeDocument/2006/relationships/video" Target="https://www.youtube.com/embed/2HPeZWGtjD0?feature=oembed" TargetMode="External"/><Relationship Id="rId4" Type="http://schemas.openxmlformats.org/officeDocument/2006/relationships/image" Target="../media/image11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k20.ou.edu/wp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9.xml"/><Relationship Id="rId1" Type="http://schemas.openxmlformats.org/officeDocument/2006/relationships/video" Target="https://www.youtube.com/embed/V7G5lp6QigQ?feature=oembed" TargetMode="External"/><Relationship Id="rId5" Type="http://schemas.openxmlformats.org/officeDocument/2006/relationships/image" Target="../media/image12.jpeg"/><Relationship Id="rId4" Type="http://schemas.openxmlformats.org/officeDocument/2006/relationships/hyperlink" Target="https://www.youtube.com/watch?v=V7G5lp6QigQ" TargetMode="Externa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16.xml"/><Relationship Id="rId1" Type="http://schemas.openxmlformats.org/officeDocument/2006/relationships/video" Target="https://www.youtube.com/embed/47YLGj_yLVA?feature=oembed" TargetMode="External"/><Relationship Id="rId5" Type="http://schemas.openxmlformats.org/officeDocument/2006/relationships/image" Target="../media/image14.jpeg"/><Relationship Id="rId4" Type="http://schemas.openxmlformats.org/officeDocument/2006/relationships/hyperlink" Target="https://www.youtube.com/watch?v=47YLGj_yLVA" TargetMode="Externa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9.xml"/><Relationship Id="rId1" Type="http://schemas.openxmlformats.org/officeDocument/2006/relationships/video" Target="https://www.youtube.com/embed/cfWsgS0ID-s?feature=oembed" TargetMode="External"/><Relationship Id="rId5" Type="http://schemas.openxmlformats.org/officeDocument/2006/relationships/image" Target="../media/image15.jpeg"/><Relationship Id="rId4" Type="http://schemas.openxmlformats.org/officeDocument/2006/relationships/hyperlink" Target="https://www.youtube.com/watch?v=cfWsgS0ID-s" TargetMode="Externa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9.xml"/><Relationship Id="rId1" Type="http://schemas.openxmlformats.org/officeDocument/2006/relationships/video" Target="https://www.youtube.com/embed/hTCCrrQpbb4?start=5&amp;feature=oembed" TargetMode="External"/><Relationship Id="rId5" Type="http://schemas.openxmlformats.org/officeDocument/2006/relationships/image" Target="../media/image16.jpeg"/><Relationship Id="rId4" Type="http://schemas.openxmlformats.org/officeDocument/2006/relationships/hyperlink" Target="https://www.youtube.com/watch?v=hTCCrrQpbb4&amp;t=5s" TargetMode="Externa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9"/>
          <p:cNvSpPr txBox="1">
            <a:spLocks noGrp="1"/>
          </p:cNvSpPr>
          <p:nvPr>
            <p:ph type="title"/>
          </p:nvPr>
        </p:nvSpPr>
        <p:spPr>
          <a:xfrm>
            <a:off x="3945474" y="559703"/>
            <a:ext cx="4955457" cy="269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 fontScale="9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Forensic Science CSI </a:t>
            </a:r>
            <a:br>
              <a:rPr lang="en-US" dirty="0"/>
            </a:br>
            <a:r>
              <a:rPr lang="en-US" dirty="0"/>
              <a:t>(Classroom Scene Investigations)</a:t>
            </a:r>
            <a:endParaRPr dirty="0"/>
          </a:p>
        </p:txBody>
      </p:sp>
      <p:sp>
        <p:nvSpPr>
          <p:cNvPr id="77" name="Google Shape;77;p19"/>
          <p:cNvSpPr txBox="1">
            <a:spLocks noGrp="1"/>
          </p:cNvSpPr>
          <p:nvPr>
            <p:ph type="body" idx="1"/>
          </p:nvPr>
        </p:nvSpPr>
        <p:spPr>
          <a:xfrm>
            <a:off x="3944800" y="3302227"/>
            <a:ext cx="4564200" cy="90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None/>
            </a:pPr>
            <a:r>
              <a:rPr lang="en-US" dirty="0"/>
              <a:t>Forensic Careers</a:t>
            </a:r>
            <a:endParaRPr dirty="0"/>
          </a:p>
        </p:txBody>
      </p:sp>
      <p:pic>
        <p:nvPicPr>
          <p:cNvPr id="78" name="Google Shape;78;p19" title="DNA isolation_Cover_no molecules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751800"/>
            <a:ext cx="3639900" cy="3639900"/>
          </a:xfrm>
          <a:prstGeom prst="hexagon">
            <a:avLst>
              <a:gd name="adj" fmla="val 25000"/>
              <a:gd name="vf" fmla="val 115470"/>
            </a:avLst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" name="Google Shape;83;p20" title="Career Clusters Wheel 2025_Slide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10388" y="3"/>
            <a:ext cx="5989074" cy="4447925"/>
          </a:xfrm>
          <a:prstGeom prst="rect">
            <a:avLst/>
          </a:prstGeom>
          <a:noFill/>
          <a:ln>
            <a:noFill/>
          </a:ln>
        </p:spPr>
      </p:pic>
      <p:sp>
        <p:nvSpPr>
          <p:cNvPr id="84" name="Google Shape;84;p20"/>
          <p:cNvSpPr txBox="1">
            <a:spLocks noGrp="1"/>
          </p:cNvSpPr>
          <p:nvPr>
            <p:ph type="title"/>
          </p:nvPr>
        </p:nvSpPr>
        <p:spPr>
          <a:xfrm>
            <a:off x="754050" y="4329575"/>
            <a:ext cx="76359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solidFill>
                  <a:schemeClr val="dk1"/>
                </a:solidFill>
              </a:rPr>
              <a:t>Career Clusters</a:t>
            </a:r>
            <a:endParaRPr sz="2400" dirty="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21"/>
          <p:cNvSpPr txBox="1">
            <a:spLocks noGrp="1"/>
          </p:cNvSpPr>
          <p:nvPr>
            <p:ph type="title"/>
          </p:nvPr>
        </p:nvSpPr>
        <p:spPr>
          <a:xfrm>
            <a:off x="628650" y="274638"/>
            <a:ext cx="7886700" cy="9939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Forensic Science</a:t>
            </a:r>
            <a:endParaRPr dirty="0"/>
          </a:p>
        </p:txBody>
      </p:sp>
      <p:sp>
        <p:nvSpPr>
          <p:cNvPr id="90" name="Google Shape;90;p21"/>
          <p:cNvSpPr txBox="1">
            <a:spLocks noGrp="1"/>
          </p:cNvSpPr>
          <p:nvPr>
            <p:ph type="body" idx="1"/>
          </p:nvPr>
        </p:nvSpPr>
        <p:spPr>
          <a:xfrm>
            <a:off x="628650" y="1210621"/>
            <a:ext cx="7886700" cy="3658241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393192" algn="l" rtl="0">
              <a:spcBef>
                <a:spcPts val="520"/>
              </a:spcBef>
              <a:spcAft>
                <a:spcPts val="0"/>
              </a:spcAft>
              <a:buSzPct val="100000"/>
              <a:buChar char="●"/>
            </a:pPr>
            <a:r>
              <a:rPr lang="en-US" sz="2400" dirty="0"/>
              <a:t>A </a:t>
            </a:r>
            <a:r>
              <a:rPr lang="en-US" sz="2400" i="1" dirty="0"/>
              <a:t>forensic science </a:t>
            </a:r>
            <a:r>
              <a:rPr lang="en-US" sz="2400" dirty="0"/>
              <a:t>is any science used for the purpose of the law.</a:t>
            </a:r>
          </a:p>
          <a:p>
            <a:pPr marL="457200" lvl="0" indent="-393192" algn="l" rtl="0">
              <a:spcBef>
                <a:spcPts val="520"/>
              </a:spcBef>
              <a:spcAft>
                <a:spcPts val="0"/>
              </a:spcAft>
              <a:buSzPct val="100000"/>
              <a:buChar char="●"/>
            </a:pPr>
            <a:r>
              <a:rPr lang="en-US" sz="2400" dirty="0"/>
              <a:t>Jobs:</a:t>
            </a:r>
            <a:endParaRPr sz="2400" dirty="0"/>
          </a:p>
          <a:p>
            <a:pPr marL="914400" lvl="1" indent="-356616" algn="l" rtl="0">
              <a:spcAft>
                <a:spcPts val="0"/>
              </a:spcAft>
              <a:buSzPts val="2400"/>
              <a:buChar char="o"/>
            </a:pPr>
            <a:r>
              <a:rPr lang="en-US" sz="2400" dirty="0"/>
              <a:t>Crime scene investigator</a:t>
            </a:r>
            <a:endParaRPr sz="2400" dirty="0"/>
          </a:p>
          <a:p>
            <a:pPr marL="914400" lvl="1" indent="-356616" algn="l" rtl="0">
              <a:spcAft>
                <a:spcPts val="0"/>
              </a:spcAft>
              <a:buSzPts val="2400"/>
              <a:buChar char="o"/>
            </a:pPr>
            <a:r>
              <a:rPr lang="en-US" sz="2400" dirty="0"/>
              <a:t>DNA analyst or digital analyst</a:t>
            </a:r>
          </a:p>
          <a:p>
            <a:pPr marL="914400" lvl="1" indent="-356616" algn="l" rtl="0">
              <a:spcAft>
                <a:spcPts val="0"/>
              </a:spcAft>
              <a:buSzPts val="2400"/>
              <a:buChar char="o"/>
            </a:pPr>
            <a:r>
              <a:rPr lang="en-US" sz="2400" dirty="0"/>
              <a:t>Evidence technician</a:t>
            </a:r>
          </a:p>
          <a:p>
            <a:pPr marL="914400" lvl="1" indent="-356616" algn="l" rtl="0">
              <a:spcAft>
                <a:spcPts val="0"/>
              </a:spcAft>
              <a:buSzPts val="2400"/>
              <a:buChar char="o"/>
            </a:pPr>
            <a:r>
              <a:rPr lang="en-US" sz="2400" dirty="0"/>
              <a:t>Forensic accountant</a:t>
            </a:r>
            <a:endParaRPr sz="2400" dirty="0"/>
          </a:p>
          <a:p>
            <a:pPr marL="914400" lvl="1" indent="-356616" algn="l" rtl="0">
              <a:spcAft>
                <a:spcPts val="0"/>
              </a:spcAft>
              <a:buSzPts val="2400"/>
              <a:buChar char="o"/>
            </a:pPr>
            <a:r>
              <a:rPr lang="en-US" sz="2400" dirty="0"/>
              <a:t>…and so many more!</a:t>
            </a:r>
            <a:endParaRPr sz="2400" dirty="0"/>
          </a:p>
          <a:p>
            <a:pPr marL="457200" lvl="0" indent="-393192" algn="l" rtl="0">
              <a:spcAft>
                <a:spcPts val="0"/>
              </a:spcAft>
              <a:buSzPct val="100000"/>
              <a:buChar char="●"/>
            </a:pPr>
            <a:r>
              <a:rPr lang="en-US" sz="2400" dirty="0"/>
              <a:t>The average salary of a forensic scientist is $72,060.</a:t>
            </a:r>
            <a:endParaRPr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2"/>
          <p:cNvSpPr txBox="1">
            <a:spLocks noGrp="1"/>
          </p:cNvSpPr>
          <p:nvPr>
            <p:ph type="title"/>
          </p:nvPr>
        </p:nvSpPr>
        <p:spPr>
          <a:xfrm>
            <a:off x="623888" y="560388"/>
            <a:ext cx="7886700" cy="2139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Essential Question</a:t>
            </a:r>
            <a:endParaRPr/>
          </a:p>
        </p:txBody>
      </p:sp>
      <p:sp>
        <p:nvSpPr>
          <p:cNvPr id="96" name="Google Shape;96;p22"/>
          <p:cNvSpPr txBox="1">
            <a:spLocks noGrp="1"/>
          </p:cNvSpPr>
          <p:nvPr>
            <p:ph type="body" idx="1"/>
          </p:nvPr>
        </p:nvSpPr>
        <p:spPr>
          <a:xfrm>
            <a:off x="623888" y="2808288"/>
            <a:ext cx="7885112" cy="139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64008" lvl="0" indent="0" algn="l" rtl="0">
              <a:spcBef>
                <a:spcPts val="520"/>
              </a:spcBef>
              <a:spcAft>
                <a:spcPts val="0"/>
              </a:spcAft>
              <a:buClr>
                <a:schemeClr val="lt1"/>
              </a:buClr>
              <a:buSzPts val="2600"/>
              <a:buNone/>
            </a:pPr>
            <a:r>
              <a:rPr lang="en-US" dirty="0"/>
              <a:t>What skill opportunities exist within the field of </a:t>
            </a:r>
            <a:br>
              <a:rPr lang="en-US" dirty="0"/>
            </a:br>
            <a:r>
              <a:rPr lang="en-US" dirty="0"/>
              <a:t>forensic science?</a:t>
            </a:r>
            <a:endParaRPr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23"/>
          <p:cNvSpPr txBox="1">
            <a:spLocks noGrp="1"/>
          </p:cNvSpPr>
          <p:nvPr>
            <p:ph type="title"/>
          </p:nvPr>
        </p:nvSpPr>
        <p:spPr>
          <a:xfrm>
            <a:off x="623888" y="560388"/>
            <a:ext cx="7886700" cy="2139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Learning Objectives</a:t>
            </a:r>
            <a:endParaRPr/>
          </a:p>
        </p:txBody>
      </p:sp>
      <p:sp>
        <p:nvSpPr>
          <p:cNvPr id="102" name="Google Shape;102;p23"/>
          <p:cNvSpPr txBox="1">
            <a:spLocks noGrp="1"/>
          </p:cNvSpPr>
          <p:nvPr>
            <p:ph type="body" idx="1"/>
          </p:nvPr>
        </p:nvSpPr>
        <p:spPr>
          <a:xfrm>
            <a:off x="623900" y="2808300"/>
            <a:ext cx="7885200" cy="200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62500" lnSpcReduction="20000"/>
          </a:bodyPr>
          <a:lstStyle/>
          <a:p>
            <a:pPr marL="457200" lvl="0" indent="-393192" algn="l" rtl="0">
              <a:spcAft>
                <a:spcPts val="0"/>
              </a:spcAft>
              <a:buSzPct val="100000"/>
              <a:buChar char="●"/>
            </a:pPr>
            <a:r>
              <a:rPr lang="en-US" sz="3200" dirty="0"/>
              <a:t>Explore careers in forensic science and discuss how forensic professionals use scientific skills and evidence to investigate cases.</a:t>
            </a:r>
            <a:endParaRPr sz="3200" dirty="0"/>
          </a:p>
          <a:p>
            <a:pPr marL="457200" lvl="0" indent="-393192" algn="l" rtl="0">
              <a:spcAft>
                <a:spcPts val="0"/>
              </a:spcAft>
              <a:buSzPct val="100000"/>
              <a:buChar char="●"/>
            </a:pPr>
            <a:r>
              <a:rPr lang="en-US" sz="3200" dirty="0"/>
              <a:t>Apply forensic science techniques to isolate DNA, analyze fingerprints, and examine hair samples.</a:t>
            </a:r>
            <a:endParaRPr sz="3200" dirty="0"/>
          </a:p>
          <a:p>
            <a:pPr marL="457200" lvl="0" indent="-393192" algn="l" rtl="0">
              <a:spcAft>
                <a:spcPts val="0"/>
              </a:spcAft>
              <a:buSzPct val="100000"/>
              <a:buChar char="●"/>
            </a:pPr>
            <a:r>
              <a:rPr lang="en-US" sz="3200" dirty="0"/>
              <a:t>Classify educational pathways and income of forensic careers based on their roles and responsibilities.</a:t>
            </a:r>
            <a:endParaRPr sz="3200" dirty="0"/>
          </a:p>
          <a:p>
            <a:pPr marL="457200" lvl="0" indent="-292100" algn="l" rtl="0">
              <a:spcBef>
                <a:spcPts val="520"/>
              </a:spcBef>
              <a:spcAft>
                <a:spcPts val="0"/>
              </a:spcAft>
              <a:buSzPct val="100000"/>
              <a:buNone/>
            </a:pPr>
            <a:endParaRPr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4"/>
          <p:cNvSpPr txBox="1">
            <a:spLocks noGrp="1"/>
          </p:cNvSpPr>
          <p:nvPr>
            <p:ph type="title"/>
          </p:nvPr>
        </p:nvSpPr>
        <p:spPr>
          <a:xfrm>
            <a:off x="628650" y="274638"/>
            <a:ext cx="7886700" cy="9939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Five Skill Corners </a:t>
            </a:r>
            <a:endParaRPr/>
          </a:p>
        </p:txBody>
      </p:sp>
      <p:sp>
        <p:nvSpPr>
          <p:cNvPr id="108" name="Google Shape;108;p24"/>
          <p:cNvSpPr txBox="1">
            <a:spLocks noGrp="1"/>
          </p:cNvSpPr>
          <p:nvPr>
            <p:ph type="body" idx="1"/>
          </p:nvPr>
        </p:nvSpPr>
        <p:spPr>
          <a:xfrm>
            <a:off x="628650" y="1268538"/>
            <a:ext cx="7886700" cy="32622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393192" algn="l" rtl="0">
              <a:spcAft>
                <a:spcPts val="0"/>
              </a:spcAft>
              <a:buSzPct val="100000"/>
              <a:buChar char="●"/>
            </a:pPr>
            <a:r>
              <a:rPr lang="en-US" dirty="0"/>
              <a:t>Go to your assigned corner of the room.</a:t>
            </a:r>
          </a:p>
          <a:p>
            <a:pPr marL="457200" lvl="0" indent="-393192" algn="l" rtl="0">
              <a:spcAft>
                <a:spcPts val="0"/>
              </a:spcAft>
              <a:buSzPct val="100000"/>
              <a:buChar char="●"/>
            </a:pPr>
            <a:r>
              <a:rPr lang="en-US" dirty="0"/>
              <a:t>Read the skill on your poster.</a:t>
            </a:r>
          </a:p>
          <a:p>
            <a:pPr marL="457200" lvl="0" indent="-393192" algn="l" rtl="0">
              <a:spcAft>
                <a:spcPts val="0"/>
              </a:spcAft>
              <a:buSzPct val="100000"/>
              <a:buChar char="●"/>
            </a:pPr>
            <a:r>
              <a:rPr lang="en-US" dirty="0"/>
              <a:t>With your group, write three ideas of why the skill on the poster would be important for a forensic scientist.</a:t>
            </a:r>
          </a:p>
          <a:p>
            <a:pPr marL="457200" lvl="0" indent="-393192" algn="l" rtl="0">
              <a:spcAft>
                <a:spcPts val="0"/>
              </a:spcAft>
              <a:buSzPct val="100000"/>
              <a:buChar char="●"/>
            </a:pPr>
            <a:r>
              <a:rPr lang="en-US" dirty="0"/>
              <a:t>Choose someone from your group to share out your ideas.</a:t>
            </a:r>
            <a:endParaRPr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ADC514-0190-E38E-71DC-B279AE719F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Important Skills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53DAB29-1D5E-783B-C5B6-E516D13692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370012"/>
            <a:ext cx="7886700" cy="3498849"/>
          </a:xfrm>
        </p:spPr>
        <p:txBody>
          <a:bodyPr/>
          <a:lstStyle/>
          <a:p>
            <a:pPr indent="-393192">
              <a:buSzPct val="100000"/>
            </a:pPr>
            <a:r>
              <a:rPr lang="en-US" sz="2000" b="1" dirty="0"/>
              <a:t>Analytical skills: </a:t>
            </a:r>
            <a:r>
              <a:rPr lang="en-US" sz="2000" dirty="0"/>
              <a:t>Carefully evaluate physical, biological, and microscopic evidence to draw logical conclusions about crimes.</a:t>
            </a:r>
            <a:endParaRPr lang="en-US" sz="2000" b="1" dirty="0"/>
          </a:p>
          <a:p>
            <a:pPr indent="-393192">
              <a:buSzPct val="100000"/>
            </a:pPr>
            <a:r>
              <a:rPr lang="en-US" sz="2000" b="1" dirty="0"/>
              <a:t>Communication skills: </a:t>
            </a:r>
            <a:r>
              <a:rPr lang="en-US" sz="2000" dirty="0"/>
              <a:t>Write detailed, accurate lab reports, consult other experts, and clearly explain scientific findings in court.</a:t>
            </a:r>
            <a:endParaRPr lang="en-US" sz="2000" b="1" dirty="0"/>
          </a:p>
          <a:p>
            <a:pPr indent="-393192">
              <a:buSzPct val="100000"/>
            </a:pPr>
            <a:r>
              <a:rPr lang="en-US" sz="2000" b="1" dirty="0"/>
              <a:t>Attention to detail: </a:t>
            </a:r>
            <a:r>
              <a:rPr lang="en-US" sz="2000" dirty="0"/>
              <a:t>Maintain precise records of observations and preserve evidence from contamination or misidentification.</a:t>
            </a:r>
            <a:endParaRPr lang="en-US" sz="2000" b="1" dirty="0"/>
          </a:p>
          <a:p>
            <a:pPr indent="-393192">
              <a:buSzPct val="100000"/>
            </a:pPr>
            <a:r>
              <a:rPr lang="en-US" sz="2000" b="1" dirty="0"/>
              <a:t>Math and data skills: </a:t>
            </a:r>
            <a:r>
              <a:rPr lang="en-US" sz="2000" dirty="0"/>
              <a:t>Correctly use statistical concepts to interpret data and lab results from crime scenes or recreated scenes. </a:t>
            </a:r>
            <a:endParaRPr lang="en-US" sz="2000" b="1" dirty="0"/>
          </a:p>
          <a:p>
            <a:pPr indent="-393192">
              <a:buSzPct val="100000"/>
            </a:pPr>
            <a:r>
              <a:rPr lang="en-US" sz="2000" b="1" dirty="0"/>
              <a:t>Problem-solving skills: </a:t>
            </a:r>
            <a:r>
              <a:rPr lang="en-US" sz="2000" dirty="0"/>
              <a:t>Apply established scientific methods and laboratory tests to solve active investigative questions.</a:t>
            </a: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8215117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26"/>
          <p:cNvSpPr txBox="1">
            <a:spLocks noGrp="1"/>
          </p:cNvSpPr>
          <p:nvPr>
            <p:ph type="title"/>
          </p:nvPr>
        </p:nvSpPr>
        <p:spPr>
          <a:xfrm>
            <a:off x="628650" y="274638"/>
            <a:ext cx="7886700" cy="9939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Working Toward Forensic Careers</a:t>
            </a:r>
            <a:endParaRPr dirty="0"/>
          </a:p>
        </p:txBody>
      </p:sp>
      <p:sp>
        <p:nvSpPr>
          <p:cNvPr id="120" name="Google Shape;120;p26"/>
          <p:cNvSpPr txBox="1">
            <a:spLocks noGrp="1"/>
          </p:cNvSpPr>
          <p:nvPr>
            <p:ph type="body" idx="1"/>
          </p:nvPr>
        </p:nvSpPr>
        <p:spPr>
          <a:xfrm>
            <a:off x="628650" y="1370012"/>
            <a:ext cx="7886700" cy="3663233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330200" algn="l" rtl="0">
              <a:spcBef>
                <a:spcPts val="520"/>
              </a:spcBef>
              <a:spcAft>
                <a:spcPts val="0"/>
              </a:spcAft>
              <a:buSzPct val="100000"/>
              <a:buChar char="●"/>
            </a:pPr>
            <a:r>
              <a:rPr lang="en-US" sz="2400" dirty="0"/>
              <a:t>Focus on math and science courses.</a:t>
            </a:r>
            <a:endParaRPr sz="2400" dirty="0"/>
          </a:p>
          <a:p>
            <a:pPr marL="914400" lvl="1" indent="-356616" algn="l" rtl="0">
              <a:spcAft>
                <a:spcPts val="0"/>
              </a:spcAft>
              <a:buSzPct val="100000"/>
              <a:buChar char="o"/>
            </a:pPr>
            <a:r>
              <a:rPr lang="en-US" sz="2400" dirty="0"/>
              <a:t>Chemistry and Biology especially</a:t>
            </a:r>
            <a:endParaRPr sz="2400" dirty="0"/>
          </a:p>
          <a:p>
            <a:pPr marL="457200" lvl="0" indent="-393192" algn="l" rtl="0">
              <a:spcAft>
                <a:spcPts val="0"/>
              </a:spcAft>
              <a:buSzPct val="100000"/>
              <a:buChar char="●"/>
            </a:pPr>
            <a:r>
              <a:rPr lang="en-US" sz="2400" dirty="0"/>
              <a:t>Look into vocational school and summer program opportunities, such as: </a:t>
            </a:r>
            <a:endParaRPr sz="2400" dirty="0"/>
          </a:p>
          <a:p>
            <a:pPr marL="914400" lvl="1" indent="-356616" algn="l" rtl="0">
              <a:spcAft>
                <a:spcPts val="0"/>
              </a:spcAft>
              <a:buSzPct val="100000"/>
              <a:buChar char="o"/>
            </a:pPr>
            <a:r>
              <a:rPr lang="en-US" sz="2400" dirty="0"/>
              <a:t>UCO Forensic Science Summer Camp </a:t>
            </a:r>
            <a:endParaRPr sz="2400" dirty="0"/>
          </a:p>
          <a:p>
            <a:pPr marL="914400" lvl="1" indent="-356616" algn="l" rtl="0">
              <a:spcAft>
                <a:spcPts val="0"/>
              </a:spcAft>
              <a:buSzPct val="100000"/>
              <a:buChar char="o"/>
            </a:pPr>
            <a:r>
              <a:rPr lang="en-US" sz="2400" dirty="0"/>
              <a:t>Oklahoma State Bureau of Investigation Forensic Science Center Tours</a:t>
            </a:r>
            <a:endParaRPr sz="2400" dirty="0"/>
          </a:p>
          <a:p>
            <a:pPr marL="914400" lvl="1" indent="-356616" algn="l" rtl="0">
              <a:spcAft>
                <a:spcPts val="0"/>
              </a:spcAft>
              <a:buSzPct val="100000"/>
              <a:buChar char="o"/>
            </a:pPr>
            <a:r>
              <a:rPr lang="en-US" sz="2400" dirty="0"/>
              <a:t>UCO Intro to Forensic Science Micro-Credential Course</a:t>
            </a:r>
            <a:endParaRPr sz="2400" dirty="0"/>
          </a:p>
          <a:p>
            <a:pPr marL="914400" lvl="1" indent="-356616" algn="l" rtl="0">
              <a:spcAft>
                <a:spcPts val="0"/>
              </a:spcAft>
              <a:buSzPct val="100000"/>
              <a:buChar char="o"/>
            </a:pPr>
            <a:r>
              <a:rPr lang="en-US" sz="2400" dirty="0"/>
              <a:t>Oklahoma City National Memorial STEM Series</a:t>
            </a:r>
            <a:endParaRPr sz="900" dirty="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27"/>
          <p:cNvSpPr txBox="1">
            <a:spLocks noGrp="1"/>
          </p:cNvSpPr>
          <p:nvPr>
            <p:ph type="title"/>
          </p:nvPr>
        </p:nvSpPr>
        <p:spPr>
          <a:xfrm>
            <a:off x="628650" y="274638"/>
            <a:ext cx="7886700" cy="9939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S-I-T</a:t>
            </a:r>
            <a:endParaRPr/>
          </a:p>
        </p:txBody>
      </p:sp>
      <p:sp>
        <p:nvSpPr>
          <p:cNvPr id="126" name="Google Shape;126;p27"/>
          <p:cNvSpPr txBox="1">
            <a:spLocks noGrp="1"/>
          </p:cNvSpPr>
          <p:nvPr>
            <p:ph type="body" idx="1"/>
          </p:nvPr>
        </p:nvSpPr>
        <p:spPr>
          <a:xfrm>
            <a:off x="628650" y="1370013"/>
            <a:ext cx="7886700" cy="32622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520"/>
              </a:spcBef>
              <a:spcAft>
                <a:spcPts val="0"/>
              </a:spcAft>
              <a:buNone/>
            </a:pPr>
            <a:r>
              <a:rPr lang="en-US" dirty="0"/>
              <a:t>As you watch the video, record the following on your handout:</a:t>
            </a:r>
          </a:p>
          <a:p>
            <a:pPr marL="0" lvl="0" indent="0" algn="l" rtl="0">
              <a:spcBef>
                <a:spcPts val="520"/>
              </a:spcBef>
              <a:spcAft>
                <a:spcPts val="0"/>
              </a:spcAft>
              <a:buNone/>
            </a:pPr>
            <a:r>
              <a:rPr lang="en-US" b="1" dirty="0">
                <a:solidFill>
                  <a:schemeClr val="accent3"/>
                </a:solidFill>
              </a:rPr>
              <a:t>S: </a:t>
            </a:r>
            <a:r>
              <a:rPr lang="en-US" dirty="0">
                <a:solidFill>
                  <a:schemeClr val="tx1"/>
                </a:solidFill>
              </a:rPr>
              <a:t>O</a:t>
            </a:r>
            <a:r>
              <a:rPr lang="en-US" dirty="0"/>
              <a:t>ne </a:t>
            </a:r>
            <a:r>
              <a:rPr lang="en-US" b="1" dirty="0"/>
              <a:t>surprising</a:t>
            </a:r>
            <a:r>
              <a:rPr lang="en-US" dirty="0"/>
              <a:t> fact or idea</a:t>
            </a:r>
            <a:endParaRPr dirty="0"/>
          </a:p>
          <a:p>
            <a:pPr marL="0" lvl="0" indent="0" algn="l" rtl="0">
              <a:spcBef>
                <a:spcPts val="520"/>
              </a:spcBef>
              <a:spcAft>
                <a:spcPts val="0"/>
              </a:spcAft>
              <a:buNone/>
            </a:pPr>
            <a:r>
              <a:rPr lang="en-US" b="1" dirty="0">
                <a:solidFill>
                  <a:schemeClr val="accent3"/>
                </a:solidFill>
              </a:rPr>
              <a:t>I: </a:t>
            </a:r>
            <a:r>
              <a:rPr lang="en-US" dirty="0"/>
              <a:t>One </a:t>
            </a:r>
            <a:r>
              <a:rPr lang="en-US" b="1" dirty="0"/>
              <a:t>interesting</a:t>
            </a:r>
            <a:r>
              <a:rPr lang="en-US" dirty="0"/>
              <a:t> fact or idea</a:t>
            </a:r>
            <a:endParaRPr dirty="0"/>
          </a:p>
          <a:p>
            <a:pPr marL="0" lvl="0" indent="0" algn="l" rtl="0">
              <a:spcBef>
                <a:spcPts val="520"/>
              </a:spcBef>
              <a:spcAft>
                <a:spcPts val="0"/>
              </a:spcAft>
              <a:buNone/>
            </a:pPr>
            <a:r>
              <a:rPr lang="en-US" b="1" dirty="0">
                <a:solidFill>
                  <a:schemeClr val="accent3"/>
                </a:solidFill>
              </a:rPr>
              <a:t>T: </a:t>
            </a:r>
            <a:r>
              <a:rPr lang="en-US" dirty="0"/>
              <a:t>One </a:t>
            </a:r>
            <a:r>
              <a:rPr lang="en-US" b="1" dirty="0"/>
              <a:t>troubling</a:t>
            </a:r>
            <a:r>
              <a:rPr lang="en-US" dirty="0"/>
              <a:t> fact or idea</a:t>
            </a:r>
            <a:endParaRPr dirty="0"/>
          </a:p>
        </p:txBody>
      </p:sp>
      <p:pic>
        <p:nvPicPr>
          <p:cNvPr id="127" name="Google Shape;127;p27" title="SIT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888580" y="65690"/>
            <a:ext cx="1386640" cy="15203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28"/>
          <p:cNvSpPr txBox="1"/>
          <p:nvPr/>
        </p:nvSpPr>
        <p:spPr>
          <a:xfrm>
            <a:off x="1319275" y="4488600"/>
            <a:ext cx="6717900" cy="36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i="1" u="sng" dirty="0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</a:rPr>
              <a:t>How to Properly Swab DNA Evidence at a Crime Scene</a:t>
            </a:r>
            <a:endParaRPr sz="2600" i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" name="Online Media 2" descr="How to Properly Swab DNA Evidence at a Crime Scene">
            <a:hlinkClick r:id="" action="ppaction://media"/>
            <a:extLst>
              <a:ext uri="{FF2B5EF4-FFF2-40B4-BE49-F238E27FC236}">
                <a16:creationId xmlns:a16="http://schemas.microsoft.com/office/drawing/2014/main" id="{1735FB56-D8B6-F625-1A8E-4D44678764A9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1447575" y="759316"/>
            <a:ext cx="6248850" cy="3530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29"/>
          <p:cNvSpPr txBox="1"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DNA Isolation</a:t>
            </a:r>
            <a:endParaRPr/>
          </a:p>
        </p:txBody>
      </p:sp>
      <p:sp>
        <p:nvSpPr>
          <p:cNvPr id="139" name="Google Shape;139;p29"/>
          <p:cNvSpPr txBox="1">
            <a:spLocks noGrp="1"/>
          </p:cNvSpPr>
          <p:nvPr>
            <p:ph type="body" idx="4294967295"/>
          </p:nvPr>
        </p:nvSpPr>
        <p:spPr>
          <a:xfrm>
            <a:off x="628650" y="1370013"/>
            <a:ext cx="7886700" cy="32623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393192" algn="l" rtl="0">
              <a:spcBef>
                <a:spcPts val="0"/>
              </a:spcBef>
              <a:spcAft>
                <a:spcPts val="0"/>
              </a:spcAft>
              <a:buSzPts val="2600"/>
              <a:buChar char="●"/>
            </a:pPr>
            <a:r>
              <a:rPr lang="en-US" i="1" dirty="0"/>
              <a:t>DNA isolation </a:t>
            </a:r>
            <a:r>
              <a:rPr lang="en-US" dirty="0"/>
              <a:t>is a procedure used by many healthcare workers.</a:t>
            </a:r>
            <a:endParaRPr dirty="0"/>
          </a:p>
          <a:p>
            <a:pPr marL="914400" lvl="1" indent="-356616" algn="l" rtl="0">
              <a:spcAft>
                <a:spcPts val="0"/>
              </a:spcAft>
              <a:buSzPts val="2600"/>
              <a:buChar char="o"/>
            </a:pPr>
            <a:r>
              <a:rPr lang="en-US" dirty="0"/>
              <a:t>This process extracts DNA from an organism's cells.</a:t>
            </a:r>
            <a:endParaRPr dirty="0"/>
          </a:p>
          <a:p>
            <a:pPr marL="914400" lvl="1" indent="-356616" algn="l" rtl="0">
              <a:spcAft>
                <a:spcPts val="0"/>
              </a:spcAft>
              <a:buSzPts val="2600"/>
              <a:buChar char="o"/>
            </a:pPr>
            <a:r>
              <a:rPr lang="en-US" dirty="0"/>
              <a:t>The DNA is then studied, analyzed, or used in experiments for comparison.</a:t>
            </a:r>
            <a:endParaRPr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071E70-A852-4F7C-C812-92DAC634D3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DNA Isolation Activity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56E99DF-8B9A-3685-8464-85A1F8B47BF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indent="-393192">
              <a:buFont typeface="Calibri" panose="020F0502020204030204" pitchFamily="34" charset="0"/>
              <a:buChar char="●"/>
            </a:pPr>
            <a:r>
              <a:rPr lang="en-US" dirty="0"/>
              <a:t>Follow the instructions on your DNA Isolation handout to extract DNA from a strawberry.</a:t>
            </a:r>
          </a:p>
          <a:p>
            <a:pPr indent="-393192">
              <a:buFont typeface="Calibri" panose="020F0502020204030204" pitchFamily="34" charset="0"/>
              <a:buChar char="●"/>
            </a:pPr>
            <a:r>
              <a:rPr lang="en-US" dirty="0"/>
              <a:t>Place your extracted DNA into the plastic bag.</a:t>
            </a:r>
          </a:p>
          <a:p>
            <a:pPr indent="-393192">
              <a:buFont typeface="Calibri" panose="020F0502020204030204" pitchFamily="34" charset="0"/>
              <a:buChar char="●"/>
            </a:pPr>
            <a:r>
              <a:rPr lang="en-US" dirty="0"/>
              <a:t>After completing the extraction, respond to the analysis questions on your handout. </a:t>
            </a:r>
          </a:p>
          <a:p>
            <a:pPr marL="520700" indent="-457200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507276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80E78E-0123-298C-A311-CB2367BE22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DNA Isolation Discussion Questions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B9E3F66-5DB5-7070-C156-B74900F8186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indent="-393192">
              <a:buFont typeface="Calibri" panose="020F0502020204030204" pitchFamily="34" charset="0"/>
              <a:buChar char="●"/>
            </a:pPr>
            <a:r>
              <a:rPr lang="en-US" dirty="0"/>
              <a:t>How might household chemicals or environmental factors, like dirt or rain, interfere with DNA collection?</a:t>
            </a:r>
          </a:p>
          <a:p>
            <a:pPr indent="-393192">
              <a:buFont typeface="Calibri" panose="020F0502020204030204" pitchFamily="34" charset="0"/>
              <a:buChar char="●"/>
            </a:pPr>
            <a:r>
              <a:rPr lang="en-US" dirty="0"/>
              <a:t>What steps must a forensic technician take at a crime scene to ensure that their own DNA does not contaminate the evidence?</a:t>
            </a:r>
          </a:p>
        </p:txBody>
      </p:sp>
    </p:spTree>
    <p:extLst>
      <p:ext uri="{BB962C8B-B14F-4D97-AF65-F5344CB8AC3E}">
        <p14:creationId xmlns:p14="http://schemas.microsoft.com/office/powerpoint/2010/main" val="181105386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5DA88F-BE84-463A-A114-FD51D5F953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9608AA-E7B2-6D7E-58DD-E210A2430E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DNA Isolation Discussion Questions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5E97537-D3F6-BF1E-4443-8249B52E1D9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indent="-393192">
              <a:buFont typeface="Calibri" panose="020F0502020204030204" pitchFamily="34" charset="0"/>
              <a:buChar char="●"/>
            </a:pPr>
            <a:r>
              <a:rPr lang="en-US" dirty="0"/>
              <a:t>How might the difference in number of chromosomes in a human versus a strawberry affect a forensic scientist’s ability to extract visible DNA from a tiny drop of blood?</a:t>
            </a:r>
          </a:p>
          <a:p>
            <a:pPr indent="-393192">
              <a:buFont typeface="Calibri" panose="020F0502020204030204" pitchFamily="34" charset="0"/>
              <a:buChar char="●"/>
            </a:pPr>
            <a:r>
              <a:rPr lang="en-US" dirty="0"/>
              <a:t>What steps must a forensic technician take at a crime scene to ensure that their own DNA does not contaminate the evidence?</a:t>
            </a:r>
          </a:p>
        </p:txBody>
      </p:sp>
    </p:spTree>
    <p:extLst>
      <p:ext uri="{BB962C8B-B14F-4D97-AF65-F5344CB8AC3E}">
        <p14:creationId xmlns:p14="http://schemas.microsoft.com/office/powerpoint/2010/main" val="60562506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33"/>
          <p:cNvSpPr txBox="1">
            <a:spLocks noGrp="1"/>
          </p:cNvSpPr>
          <p:nvPr>
            <p:ph type="title"/>
          </p:nvPr>
        </p:nvSpPr>
        <p:spPr>
          <a:xfrm>
            <a:off x="628650" y="274638"/>
            <a:ext cx="7886700" cy="9939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DNA Isolation</a:t>
            </a:r>
            <a:endParaRPr dirty="0"/>
          </a:p>
        </p:txBody>
      </p:sp>
      <p:sp>
        <p:nvSpPr>
          <p:cNvPr id="163" name="Google Shape;163;p33"/>
          <p:cNvSpPr txBox="1">
            <a:spLocks noGrp="1"/>
          </p:cNvSpPr>
          <p:nvPr>
            <p:ph type="body" idx="1"/>
          </p:nvPr>
        </p:nvSpPr>
        <p:spPr>
          <a:xfrm>
            <a:off x="628650" y="1370013"/>
            <a:ext cx="7886700" cy="32622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393192" algn="l" rtl="0">
              <a:spcBef>
                <a:spcPts val="520"/>
              </a:spcBef>
              <a:spcAft>
                <a:spcPts val="0"/>
              </a:spcAft>
              <a:buSzPct val="100000"/>
              <a:buChar char="●"/>
            </a:pPr>
            <a:r>
              <a:rPr lang="en-US" dirty="0"/>
              <a:t>Usually after an collecting a specimen, it goes to a lab for DNA extraction.</a:t>
            </a:r>
          </a:p>
          <a:p>
            <a:pPr indent="-393192">
              <a:buSzPct val="100000"/>
            </a:pPr>
            <a:r>
              <a:rPr lang="en-US" dirty="0"/>
              <a:t>Navigate to the University of Utah’s Stark Learning Center using the link: </a:t>
            </a:r>
            <a:r>
              <a:rPr lang="en-US" u="sng" dirty="0">
                <a:solidFill>
                  <a:schemeClr val="hlink"/>
                </a:solidFill>
                <a:hlinkClick r:id="rId3"/>
              </a:rPr>
              <a:t>https://k20.ou.edu/wp</a:t>
            </a:r>
            <a:endParaRPr lang="en-US" u="sng" dirty="0">
              <a:solidFill>
                <a:schemeClr val="hlink"/>
              </a:solidFill>
            </a:endParaRPr>
          </a:p>
          <a:p>
            <a:pPr indent="-393192">
              <a:buSzPct val="100000"/>
            </a:pPr>
            <a:r>
              <a:rPr lang="en-US" dirty="0"/>
              <a:t>Complete the simulation to learn how to complete an extraction of human DNA. </a:t>
            </a:r>
            <a:endParaRPr dirty="0"/>
          </a:p>
          <a:p>
            <a:pPr marL="457200" lvl="0" indent="0" algn="l" rtl="0">
              <a:spcBef>
                <a:spcPts val="52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34"/>
          <p:cNvSpPr txBox="1">
            <a:spLocks noGrp="1"/>
          </p:cNvSpPr>
          <p:nvPr>
            <p:ph type="title"/>
          </p:nvPr>
        </p:nvSpPr>
        <p:spPr>
          <a:xfrm>
            <a:off x="628650" y="274638"/>
            <a:ext cx="7886700" cy="9939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S-I-T</a:t>
            </a:r>
            <a:endParaRPr/>
          </a:p>
        </p:txBody>
      </p:sp>
      <p:sp>
        <p:nvSpPr>
          <p:cNvPr id="169" name="Google Shape;169;p34"/>
          <p:cNvSpPr txBox="1">
            <a:spLocks noGrp="1"/>
          </p:cNvSpPr>
          <p:nvPr>
            <p:ph type="body" idx="1"/>
          </p:nvPr>
        </p:nvSpPr>
        <p:spPr>
          <a:xfrm>
            <a:off x="628650" y="1370013"/>
            <a:ext cx="7886700" cy="32622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buNone/>
            </a:pPr>
            <a:r>
              <a:rPr lang="en-US" dirty="0"/>
              <a:t>While watching the video on the following slide, record:</a:t>
            </a:r>
          </a:p>
          <a:p>
            <a:pPr indent="-393192">
              <a:buSzPct val="100000"/>
            </a:pPr>
            <a:r>
              <a:rPr lang="en-US" b="1" dirty="0">
                <a:solidFill>
                  <a:schemeClr val="accent3"/>
                </a:solidFill>
              </a:rPr>
              <a:t>S: </a:t>
            </a:r>
            <a:r>
              <a:rPr lang="en-US" dirty="0"/>
              <a:t>One </a:t>
            </a:r>
            <a:r>
              <a:rPr lang="en-US" b="1" dirty="0"/>
              <a:t>surprising</a:t>
            </a:r>
            <a:r>
              <a:rPr lang="en-US" dirty="0"/>
              <a:t> fact or idea</a:t>
            </a:r>
            <a:endParaRPr lang="en-US" b="1" dirty="0">
              <a:solidFill>
                <a:schemeClr val="accent3"/>
              </a:solidFill>
            </a:endParaRPr>
          </a:p>
          <a:p>
            <a:pPr indent="-393192">
              <a:buSzPct val="100000"/>
            </a:pPr>
            <a:r>
              <a:rPr lang="en-US" b="1" dirty="0">
                <a:solidFill>
                  <a:schemeClr val="accent3"/>
                </a:solidFill>
              </a:rPr>
              <a:t>I: </a:t>
            </a:r>
            <a:r>
              <a:rPr lang="en-US" dirty="0"/>
              <a:t>One </a:t>
            </a:r>
            <a:r>
              <a:rPr lang="en-US" b="1" dirty="0"/>
              <a:t>interesting</a:t>
            </a:r>
            <a:r>
              <a:rPr lang="en-US" dirty="0"/>
              <a:t> fact or idea</a:t>
            </a:r>
            <a:endParaRPr lang="en-US" b="1" dirty="0">
              <a:solidFill>
                <a:schemeClr val="accent3"/>
              </a:solidFill>
            </a:endParaRPr>
          </a:p>
          <a:p>
            <a:pPr indent="-393192">
              <a:buSzPct val="100000"/>
            </a:pPr>
            <a:r>
              <a:rPr lang="en-US" b="1" dirty="0">
                <a:solidFill>
                  <a:schemeClr val="accent3"/>
                </a:solidFill>
              </a:rPr>
              <a:t>T: </a:t>
            </a:r>
            <a:r>
              <a:rPr lang="en-US" dirty="0"/>
              <a:t>One </a:t>
            </a:r>
            <a:r>
              <a:rPr lang="en-US" b="1" dirty="0"/>
              <a:t>troubling</a:t>
            </a:r>
            <a:r>
              <a:rPr lang="en-US" dirty="0"/>
              <a:t> fact or idea</a:t>
            </a:r>
            <a:endParaRPr lang="en-US" b="1" dirty="0">
              <a:solidFill>
                <a:schemeClr val="accent3"/>
              </a:solidFill>
            </a:endParaRPr>
          </a:p>
        </p:txBody>
      </p:sp>
      <p:pic>
        <p:nvPicPr>
          <p:cNvPr id="3" name="Google Shape;127;p27" title="SIT.png">
            <a:extLst>
              <a:ext uri="{FF2B5EF4-FFF2-40B4-BE49-F238E27FC236}">
                <a16:creationId xmlns:a16="http://schemas.microsoft.com/office/drawing/2014/main" id="{16133375-1501-5C28-7A60-DC170C7831F9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888580" y="65690"/>
            <a:ext cx="1386640" cy="15203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35"/>
          <p:cNvSpPr txBox="1">
            <a:spLocks noGrp="1"/>
          </p:cNvSpPr>
          <p:nvPr>
            <p:ph type="title"/>
          </p:nvPr>
        </p:nvSpPr>
        <p:spPr>
          <a:xfrm>
            <a:off x="754050" y="4329575"/>
            <a:ext cx="76359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i="1" u="sng" dirty="0">
                <a:solidFill>
                  <a:schemeClr val="hlink"/>
                </a:solidFill>
                <a:hlinkClick r:id="rId4"/>
              </a:rPr>
              <a:t>How </a:t>
            </a:r>
            <a:r>
              <a:rPr lang="en-US" i="1" u="sng" dirty="0">
                <a:solidFill>
                  <a:schemeClr val="hlink"/>
                </a:solidFill>
              </a:rPr>
              <a:t>to Process Latent Fingerprints Using Non-Magnetic Powder</a:t>
            </a:r>
            <a:endParaRPr i="1" dirty="0"/>
          </a:p>
        </p:txBody>
      </p:sp>
      <p:pic>
        <p:nvPicPr>
          <p:cNvPr id="2" name="Online Media 1" descr="How to Process Latent Fingerprints Using Non-Magnetic Powder">
            <a:hlinkClick r:id="" action="ppaction://media"/>
            <a:extLst>
              <a:ext uri="{FF2B5EF4-FFF2-40B4-BE49-F238E27FC236}">
                <a16:creationId xmlns:a16="http://schemas.microsoft.com/office/drawing/2014/main" id="{9F9DA102-C0B1-2702-2268-2F98D5D77269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754050" y="147727"/>
            <a:ext cx="7635900" cy="431428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36"/>
          <p:cNvSpPr txBox="1">
            <a:spLocks noGrp="1"/>
          </p:cNvSpPr>
          <p:nvPr>
            <p:ph type="title"/>
          </p:nvPr>
        </p:nvSpPr>
        <p:spPr>
          <a:xfrm>
            <a:off x="628650" y="274638"/>
            <a:ext cx="7886700" cy="9939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Fingerprinting</a:t>
            </a:r>
            <a:endParaRPr/>
          </a:p>
        </p:txBody>
      </p:sp>
      <p:sp>
        <p:nvSpPr>
          <p:cNvPr id="182" name="Google Shape;182;p36"/>
          <p:cNvSpPr txBox="1">
            <a:spLocks noGrp="1"/>
          </p:cNvSpPr>
          <p:nvPr>
            <p:ph type="body" idx="1"/>
          </p:nvPr>
        </p:nvSpPr>
        <p:spPr>
          <a:xfrm>
            <a:off x="628650" y="1370013"/>
            <a:ext cx="7886700" cy="32622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342900" algn="l" rtl="0">
              <a:spcBef>
                <a:spcPts val="520"/>
              </a:spcBef>
              <a:spcAft>
                <a:spcPts val="0"/>
              </a:spcAft>
              <a:buSzPct val="100000"/>
              <a:buChar char="●"/>
            </a:pPr>
            <a:r>
              <a:rPr lang="en-US" dirty="0"/>
              <a:t>Fingerprinting is essential to:</a:t>
            </a:r>
            <a:endParaRPr dirty="0"/>
          </a:p>
          <a:p>
            <a:pPr marL="914400" lvl="1" indent="-356616" algn="l" rtl="0">
              <a:spcAft>
                <a:spcPts val="0"/>
              </a:spcAft>
              <a:buSzPct val="100000"/>
              <a:buChar char="o"/>
            </a:pPr>
            <a:r>
              <a:rPr lang="en-US" dirty="0"/>
              <a:t>Identify an individual, as no set of fingerprints is the same from one person to the next</a:t>
            </a:r>
            <a:endParaRPr dirty="0"/>
          </a:p>
          <a:p>
            <a:pPr marL="914400" lvl="1" indent="-356616" algn="l" rtl="0">
              <a:spcAft>
                <a:spcPts val="0"/>
              </a:spcAft>
              <a:buSzPct val="100000"/>
              <a:buChar char="o"/>
            </a:pPr>
            <a:r>
              <a:rPr lang="en-US" dirty="0"/>
              <a:t>Do background checks</a:t>
            </a:r>
            <a:endParaRPr dirty="0"/>
          </a:p>
          <a:p>
            <a:pPr marL="914400" lvl="1" indent="-356616" algn="l" rtl="0">
              <a:spcAft>
                <a:spcPts val="0"/>
              </a:spcAft>
              <a:buSzPct val="100000"/>
              <a:buChar char="o"/>
            </a:pPr>
            <a:r>
              <a:rPr lang="en-US" dirty="0"/>
              <a:t>Access security systems</a:t>
            </a:r>
            <a:endParaRPr dirty="0"/>
          </a:p>
          <a:p>
            <a:pPr marL="914400" lvl="1" indent="-356616" algn="l" rtl="0">
              <a:spcAft>
                <a:spcPts val="0"/>
              </a:spcAft>
              <a:buSzPct val="100000"/>
              <a:buChar char="o"/>
            </a:pPr>
            <a:r>
              <a:rPr lang="en-US" dirty="0"/>
              <a:t>Link suspects to a crime scene</a:t>
            </a:r>
            <a:endParaRPr dirty="0"/>
          </a:p>
          <a:p>
            <a:pPr marL="914400" lvl="1" indent="-356616" algn="l" rtl="0">
              <a:spcAft>
                <a:spcPts val="0"/>
              </a:spcAft>
              <a:buSzPct val="100000"/>
              <a:buChar char="o"/>
            </a:pPr>
            <a:r>
              <a:rPr lang="en-US" dirty="0"/>
              <a:t>Track a criminal’s repeated offenses</a:t>
            </a:r>
            <a:endParaRPr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37"/>
          <p:cNvSpPr txBox="1">
            <a:spLocks noGrp="1"/>
          </p:cNvSpPr>
          <p:nvPr>
            <p:ph type="title"/>
          </p:nvPr>
        </p:nvSpPr>
        <p:spPr>
          <a:xfrm>
            <a:off x="628650" y="274648"/>
            <a:ext cx="7886700" cy="8256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Types of Fingerprints</a:t>
            </a:r>
            <a:endParaRPr/>
          </a:p>
        </p:txBody>
      </p:sp>
      <p:pic>
        <p:nvPicPr>
          <p:cNvPr id="188" name="Google Shape;188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27325" y="1198057"/>
            <a:ext cx="5089339" cy="3824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38"/>
          <p:cNvSpPr txBox="1">
            <a:spLocks noGrp="1"/>
          </p:cNvSpPr>
          <p:nvPr>
            <p:ph type="title"/>
          </p:nvPr>
        </p:nvSpPr>
        <p:spPr>
          <a:xfrm>
            <a:off x="628650" y="274638"/>
            <a:ext cx="7886700" cy="9939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Creating Fingerprints</a:t>
            </a:r>
            <a:endParaRPr/>
          </a:p>
        </p:txBody>
      </p:sp>
      <p:sp>
        <p:nvSpPr>
          <p:cNvPr id="194" name="Google Shape;194;p38"/>
          <p:cNvSpPr txBox="1">
            <a:spLocks noGrp="1"/>
          </p:cNvSpPr>
          <p:nvPr>
            <p:ph type="body" idx="1"/>
          </p:nvPr>
        </p:nvSpPr>
        <p:spPr>
          <a:xfrm>
            <a:off x="628650" y="1370013"/>
            <a:ext cx="7886700" cy="32622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342900" algn="l" rtl="0">
              <a:spcBef>
                <a:spcPts val="520"/>
              </a:spcBef>
              <a:spcAft>
                <a:spcPts val="0"/>
              </a:spcAft>
              <a:buSzPct val="100000"/>
              <a:buChar char="●"/>
            </a:pPr>
            <a:r>
              <a:rPr lang="en-US" dirty="0"/>
              <a:t>Create an imprint of each of your fingers.</a:t>
            </a:r>
            <a:endParaRPr dirty="0"/>
          </a:p>
          <a:p>
            <a:pPr marL="914400" lvl="1" indent="-356616" algn="l" rtl="0">
              <a:spcAft>
                <a:spcPts val="0"/>
              </a:spcAft>
              <a:buSzPct val="100000"/>
              <a:buChar char="o"/>
            </a:pPr>
            <a:r>
              <a:rPr lang="en-US" dirty="0"/>
              <a:t>Cover the entire top portion of your finger in ink.</a:t>
            </a:r>
          </a:p>
          <a:p>
            <a:pPr marL="914400" lvl="1" indent="-356616" algn="l" rtl="0">
              <a:spcAft>
                <a:spcPts val="0"/>
              </a:spcAft>
              <a:buSzPct val="100000"/>
              <a:buChar char="o"/>
            </a:pPr>
            <a:r>
              <a:rPr lang="en-US" dirty="0"/>
              <a:t>Place the outermost part of your finger on the paper. </a:t>
            </a:r>
          </a:p>
          <a:p>
            <a:pPr marL="914400" lvl="1" indent="-356616" algn="l" rtl="0">
              <a:spcAft>
                <a:spcPts val="0"/>
              </a:spcAft>
              <a:buSzPct val="100000"/>
              <a:buChar char="o"/>
            </a:pPr>
            <a:r>
              <a:rPr lang="en-US" dirty="0"/>
              <a:t>Roll your finger from one side to the other then lift.</a:t>
            </a:r>
          </a:p>
          <a:p>
            <a:pPr marL="914400" lvl="1" indent="-356616" algn="l" rtl="0">
              <a:spcAft>
                <a:spcPts val="0"/>
              </a:spcAft>
              <a:buSzPct val="100000"/>
              <a:buChar char="o"/>
            </a:pPr>
            <a:r>
              <a:rPr lang="en-US" dirty="0"/>
              <a:t>Repeat the process with each finger.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39"/>
          <p:cNvSpPr txBox="1"/>
          <p:nvPr/>
        </p:nvSpPr>
        <p:spPr>
          <a:xfrm>
            <a:off x="2359350" y="4792050"/>
            <a:ext cx="4633200" cy="25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200" i="1" u="sng" dirty="0">
                <a:solidFill>
                  <a:srgbClr val="1155CC"/>
                </a:solidFill>
                <a:latin typeface="Calibri" panose="020F0502020204030204" pitchFamily="34" charset="0"/>
                <a:ea typeface="Times New Roman"/>
                <a:cs typeface="Calibri" panose="020F0502020204030204" pitchFamily="34" charset="0"/>
                <a:sym typeface="Times New Roman"/>
                <a:hlinkClick r:id="rId4"/>
              </a:rPr>
              <a:t>Fingerprinting Technique Using a 10 Print Card</a:t>
            </a:r>
            <a:endParaRPr sz="2600" i="1" dirty="0">
              <a:solidFill>
                <a:schemeClr val="dk1"/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  <a:sym typeface="Calibri"/>
            </a:endParaRPr>
          </a:p>
        </p:txBody>
      </p:sp>
      <p:pic>
        <p:nvPicPr>
          <p:cNvPr id="2" name="Online Media 1" descr="Fingerprinting Technique Using a 10 Print Card">
            <a:hlinkClick r:id="" action="ppaction://media"/>
            <a:extLst>
              <a:ext uri="{FF2B5EF4-FFF2-40B4-BE49-F238E27FC236}">
                <a16:creationId xmlns:a16="http://schemas.microsoft.com/office/drawing/2014/main" id="{1F25B34F-0086-B693-E6F1-59658B3231DF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1465532" y="132348"/>
            <a:ext cx="6212936" cy="465970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40"/>
          <p:cNvSpPr txBox="1">
            <a:spLocks noGrp="1"/>
          </p:cNvSpPr>
          <p:nvPr>
            <p:ph type="title"/>
          </p:nvPr>
        </p:nvSpPr>
        <p:spPr>
          <a:xfrm>
            <a:off x="628650" y="274638"/>
            <a:ext cx="7886700" cy="9939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S-I-T</a:t>
            </a:r>
            <a:endParaRPr/>
          </a:p>
        </p:txBody>
      </p:sp>
      <p:sp>
        <p:nvSpPr>
          <p:cNvPr id="206" name="Google Shape;206;p40"/>
          <p:cNvSpPr txBox="1">
            <a:spLocks noGrp="1"/>
          </p:cNvSpPr>
          <p:nvPr>
            <p:ph type="body" idx="1"/>
          </p:nvPr>
        </p:nvSpPr>
        <p:spPr>
          <a:xfrm>
            <a:off x="628650" y="1370013"/>
            <a:ext cx="7886700" cy="32622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buNone/>
            </a:pPr>
            <a:r>
              <a:rPr lang="en-US" dirty="0"/>
              <a:t>While watching the video on the following slide, record:</a:t>
            </a:r>
          </a:p>
          <a:p>
            <a:pPr indent="-393192">
              <a:buSzPct val="100000"/>
            </a:pPr>
            <a:r>
              <a:rPr lang="en-US" b="1" dirty="0">
                <a:solidFill>
                  <a:schemeClr val="accent3"/>
                </a:solidFill>
              </a:rPr>
              <a:t>S: </a:t>
            </a:r>
            <a:r>
              <a:rPr lang="en-US" dirty="0"/>
              <a:t>One </a:t>
            </a:r>
            <a:r>
              <a:rPr lang="en-US" b="1" dirty="0"/>
              <a:t>surprising</a:t>
            </a:r>
            <a:r>
              <a:rPr lang="en-US" dirty="0"/>
              <a:t> fact or idea</a:t>
            </a:r>
            <a:endParaRPr lang="en-US" b="1" dirty="0">
              <a:solidFill>
                <a:schemeClr val="accent3"/>
              </a:solidFill>
            </a:endParaRPr>
          </a:p>
          <a:p>
            <a:pPr indent="-393192">
              <a:buSzPct val="100000"/>
            </a:pPr>
            <a:r>
              <a:rPr lang="en-US" b="1" dirty="0">
                <a:solidFill>
                  <a:schemeClr val="accent3"/>
                </a:solidFill>
              </a:rPr>
              <a:t>I: </a:t>
            </a:r>
            <a:r>
              <a:rPr lang="en-US" dirty="0"/>
              <a:t>One </a:t>
            </a:r>
            <a:r>
              <a:rPr lang="en-US" b="1" dirty="0"/>
              <a:t>interesting</a:t>
            </a:r>
            <a:r>
              <a:rPr lang="en-US" dirty="0"/>
              <a:t> fact or idea</a:t>
            </a:r>
            <a:endParaRPr lang="en-US" b="1" dirty="0">
              <a:solidFill>
                <a:schemeClr val="accent3"/>
              </a:solidFill>
            </a:endParaRPr>
          </a:p>
          <a:p>
            <a:pPr indent="-393192">
              <a:buSzPct val="100000"/>
            </a:pPr>
            <a:r>
              <a:rPr lang="en-US" b="1" dirty="0">
                <a:solidFill>
                  <a:schemeClr val="accent3"/>
                </a:solidFill>
              </a:rPr>
              <a:t>T: </a:t>
            </a:r>
            <a:r>
              <a:rPr lang="en-US" dirty="0"/>
              <a:t>One </a:t>
            </a:r>
            <a:r>
              <a:rPr lang="en-US" b="1" dirty="0"/>
              <a:t>troubling</a:t>
            </a:r>
            <a:r>
              <a:rPr lang="en-US" dirty="0"/>
              <a:t> fact or idea</a:t>
            </a:r>
            <a:endParaRPr lang="en-US" b="1" dirty="0">
              <a:solidFill>
                <a:schemeClr val="accent3"/>
              </a:solidFill>
            </a:endParaRPr>
          </a:p>
        </p:txBody>
      </p:sp>
      <p:pic>
        <p:nvPicPr>
          <p:cNvPr id="3" name="Google Shape;127;p27" title="SIT.png">
            <a:extLst>
              <a:ext uri="{FF2B5EF4-FFF2-40B4-BE49-F238E27FC236}">
                <a16:creationId xmlns:a16="http://schemas.microsoft.com/office/drawing/2014/main" id="{40C6E064-9E0F-B4DD-A5B7-976F22106533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888580" y="65690"/>
            <a:ext cx="1386640" cy="15203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41"/>
          <p:cNvSpPr txBox="1">
            <a:spLocks noGrp="1"/>
          </p:cNvSpPr>
          <p:nvPr>
            <p:ph type="title"/>
          </p:nvPr>
        </p:nvSpPr>
        <p:spPr>
          <a:xfrm>
            <a:off x="754050" y="4329575"/>
            <a:ext cx="76359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i="1" dirty="0">
                <a:hlinkClick r:id="rId4"/>
              </a:rPr>
              <a:t>How to Collect Hair &amp; Fiber Evidence at a Crime Scene</a:t>
            </a:r>
            <a:endParaRPr i="1" dirty="0"/>
          </a:p>
        </p:txBody>
      </p:sp>
      <p:pic>
        <p:nvPicPr>
          <p:cNvPr id="2" name="Online Media 1" descr="How to Collect Hair &amp; Fiber Evidence at a Crime Scene">
            <a:hlinkClick r:id="" action="ppaction://media"/>
            <a:extLst>
              <a:ext uri="{FF2B5EF4-FFF2-40B4-BE49-F238E27FC236}">
                <a16:creationId xmlns:a16="http://schemas.microsoft.com/office/drawing/2014/main" id="{66DF377F-B221-01D2-EE4E-D4B27D8528D2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796984" y="180675"/>
            <a:ext cx="7550031" cy="426576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42"/>
          <p:cNvSpPr txBox="1">
            <a:spLocks noGrp="1"/>
          </p:cNvSpPr>
          <p:nvPr>
            <p:ph type="title"/>
          </p:nvPr>
        </p:nvSpPr>
        <p:spPr>
          <a:xfrm>
            <a:off x="628650" y="274638"/>
            <a:ext cx="7886700" cy="9939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Collecting Hair at a Crime Scene</a:t>
            </a:r>
            <a:endParaRPr/>
          </a:p>
        </p:txBody>
      </p:sp>
      <p:sp>
        <p:nvSpPr>
          <p:cNvPr id="219" name="Google Shape;219;p42"/>
          <p:cNvSpPr txBox="1">
            <a:spLocks noGrp="1"/>
          </p:cNvSpPr>
          <p:nvPr>
            <p:ph type="body" idx="1"/>
          </p:nvPr>
        </p:nvSpPr>
        <p:spPr>
          <a:xfrm>
            <a:off x="628650" y="1370013"/>
            <a:ext cx="7886700" cy="32622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342900" algn="l" rtl="0">
              <a:spcBef>
                <a:spcPts val="520"/>
              </a:spcBef>
              <a:spcAft>
                <a:spcPts val="0"/>
              </a:spcAft>
              <a:buSzPct val="100000"/>
              <a:buChar char="●"/>
            </a:pPr>
            <a:r>
              <a:rPr lang="en-US" dirty="0"/>
              <a:t>Hair collection can help an investigator determine:</a:t>
            </a:r>
            <a:endParaRPr dirty="0"/>
          </a:p>
          <a:p>
            <a:pPr marL="914400" lvl="1" indent="-356616" algn="l" rtl="0">
              <a:spcAft>
                <a:spcPts val="0"/>
              </a:spcAft>
              <a:buSzPct val="100000"/>
              <a:buChar char="o"/>
            </a:pPr>
            <a:r>
              <a:rPr lang="en-US" dirty="0"/>
              <a:t>the species from which the hair originated</a:t>
            </a:r>
            <a:endParaRPr dirty="0"/>
          </a:p>
          <a:p>
            <a:pPr marL="914400" lvl="1" indent="-356616" algn="l" rtl="0">
              <a:spcAft>
                <a:spcPts val="0"/>
              </a:spcAft>
              <a:buSzPct val="100000"/>
              <a:buChar char="o"/>
            </a:pPr>
            <a:r>
              <a:rPr lang="en-US" dirty="0"/>
              <a:t>the hair color, age, and race of an individual</a:t>
            </a:r>
            <a:endParaRPr dirty="0"/>
          </a:p>
          <a:p>
            <a:pPr marL="914400" lvl="1" indent="-356616" algn="l" rtl="0">
              <a:spcAft>
                <a:spcPts val="0"/>
              </a:spcAft>
              <a:buSzPct val="100000"/>
              <a:buChar char="o"/>
            </a:pPr>
            <a:r>
              <a:rPr lang="en-US" dirty="0"/>
              <a:t>any chemical treatments to an individual's hair</a:t>
            </a:r>
            <a:endParaRPr dirty="0"/>
          </a:p>
          <a:p>
            <a:pPr marL="457200" lvl="0" indent="-393192" algn="l" rtl="0">
              <a:spcAft>
                <a:spcPts val="0"/>
              </a:spcAft>
              <a:buSzPct val="100000"/>
              <a:buChar char="●"/>
            </a:pPr>
            <a:r>
              <a:rPr lang="en-US" dirty="0"/>
              <a:t>Hair collections should be collected with tweezers to prevent cross-contamination.</a:t>
            </a:r>
            <a:endParaRPr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43"/>
          <p:cNvSpPr txBox="1">
            <a:spLocks noGrp="1"/>
          </p:cNvSpPr>
          <p:nvPr>
            <p:ph type="title"/>
          </p:nvPr>
        </p:nvSpPr>
        <p:spPr>
          <a:xfrm>
            <a:off x="628650" y="274638"/>
            <a:ext cx="7886700" cy="9939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Creating a Wet Mount</a:t>
            </a:r>
            <a:endParaRPr/>
          </a:p>
        </p:txBody>
      </p:sp>
      <p:sp>
        <p:nvSpPr>
          <p:cNvPr id="225" name="Google Shape;225;p43"/>
          <p:cNvSpPr txBox="1">
            <a:spLocks noGrp="1"/>
          </p:cNvSpPr>
          <p:nvPr>
            <p:ph type="body" idx="1"/>
          </p:nvPr>
        </p:nvSpPr>
        <p:spPr>
          <a:xfrm>
            <a:off x="628650" y="1370013"/>
            <a:ext cx="7886700" cy="32622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520"/>
              </a:spcBef>
              <a:spcAft>
                <a:spcPts val="0"/>
              </a:spcAft>
              <a:buNone/>
            </a:pPr>
            <a:r>
              <a:rPr lang="en-US" dirty="0"/>
              <a:t>Collect the following materials:</a:t>
            </a:r>
            <a:endParaRPr dirty="0"/>
          </a:p>
          <a:p>
            <a:pPr marL="457200" lvl="0" indent="-393192" algn="l" rtl="0">
              <a:spcAft>
                <a:spcPts val="0"/>
              </a:spcAft>
              <a:buSzPct val="100000"/>
              <a:buChar char="●"/>
            </a:pPr>
            <a:r>
              <a:rPr lang="en-US" dirty="0"/>
              <a:t>slide</a:t>
            </a:r>
            <a:endParaRPr dirty="0"/>
          </a:p>
          <a:p>
            <a:pPr marL="457200" lvl="0" indent="-393192" algn="l" rtl="0">
              <a:spcAft>
                <a:spcPts val="0"/>
              </a:spcAft>
              <a:buSzPct val="100000"/>
              <a:buChar char="●"/>
            </a:pPr>
            <a:r>
              <a:rPr lang="en-US" dirty="0"/>
              <a:t>cup of water</a:t>
            </a:r>
            <a:endParaRPr dirty="0"/>
          </a:p>
          <a:p>
            <a:pPr marL="457200" lvl="0" indent="-393192" algn="l" rtl="0">
              <a:spcAft>
                <a:spcPts val="0"/>
              </a:spcAft>
              <a:buSzPct val="100000"/>
              <a:buChar char="●"/>
            </a:pPr>
            <a:r>
              <a:rPr lang="en-US" dirty="0"/>
              <a:t>pipette</a:t>
            </a:r>
            <a:endParaRPr dirty="0"/>
          </a:p>
          <a:p>
            <a:pPr marL="457200" lvl="0" indent="-393192" algn="l" rtl="0">
              <a:spcAft>
                <a:spcPts val="0"/>
              </a:spcAft>
              <a:buSzPct val="100000"/>
              <a:buChar char="●"/>
            </a:pPr>
            <a:r>
              <a:rPr lang="en-US" dirty="0"/>
              <a:t>coverslip</a:t>
            </a:r>
            <a:endParaRPr dirty="0"/>
          </a:p>
          <a:p>
            <a:pPr marL="0" lvl="0" indent="0" algn="l" rtl="0">
              <a:spcBef>
                <a:spcPts val="520"/>
              </a:spcBef>
              <a:spcAft>
                <a:spcPts val="0"/>
              </a:spcAft>
              <a:buNone/>
            </a:pPr>
            <a:r>
              <a:rPr lang="en-US" dirty="0"/>
              <a:t>Follow the directions on your handout.</a:t>
            </a:r>
            <a:endParaRPr dirty="0"/>
          </a:p>
          <a:p>
            <a:pPr marL="0" lvl="0" indent="0" algn="l" rtl="0">
              <a:spcBef>
                <a:spcPts val="52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44"/>
          <p:cNvSpPr txBox="1"/>
          <p:nvPr/>
        </p:nvSpPr>
        <p:spPr>
          <a:xfrm>
            <a:off x="1917550" y="4611625"/>
            <a:ext cx="5530800" cy="23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2" name="Google Shape;232;p44"/>
          <p:cNvSpPr txBox="1">
            <a:spLocks noGrp="1"/>
          </p:cNvSpPr>
          <p:nvPr>
            <p:ph type="title"/>
          </p:nvPr>
        </p:nvSpPr>
        <p:spPr>
          <a:xfrm>
            <a:off x="754050" y="4529725"/>
            <a:ext cx="7635900" cy="37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i="1" dirty="0">
                <a:hlinkClick r:id="rId4"/>
              </a:rPr>
              <a:t>Zoom into Your Career: Caring for Communities With Caitlin Porterfield</a:t>
            </a:r>
            <a:endParaRPr i="1" dirty="0"/>
          </a:p>
        </p:txBody>
      </p:sp>
      <p:pic>
        <p:nvPicPr>
          <p:cNvPr id="2" name="Online Media 1" descr="Zoom Into Your Career - Caring for Communities with Caitlin Porterfield">
            <a:hlinkClick r:id="" action="ppaction://media"/>
            <a:extLst>
              <a:ext uri="{FF2B5EF4-FFF2-40B4-BE49-F238E27FC236}">
                <a16:creationId xmlns:a16="http://schemas.microsoft.com/office/drawing/2014/main" id="{CEEA95CB-4A3A-036E-CCDD-72A9B0C02E99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792671" y="137543"/>
            <a:ext cx="7558657" cy="427064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45"/>
          <p:cNvSpPr txBox="1">
            <a:spLocks noGrp="1"/>
          </p:cNvSpPr>
          <p:nvPr>
            <p:ph type="title"/>
          </p:nvPr>
        </p:nvSpPr>
        <p:spPr>
          <a:xfrm>
            <a:off x="628650" y="274638"/>
            <a:ext cx="7886700" cy="9939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What is a Forensic Scientist?</a:t>
            </a:r>
            <a:endParaRPr/>
          </a:p>
        </p:txBody>
      </p:sp>
      <p:sp>
        <p:nvSpPr>
          <p:cNvPr id="238" name="Google Shape;238;p45"/>
          <p:cNvSpPr txBox="1">
            <a:spLocks noGrp="1"/>
          </p:cNvSpPr>
          <p:nvPr>
            <p:ph type="body" idx="1"/>
          </p:nvPr>
        </p:nvSpPr>
        <p:spPr>
          <a:xfrm>
            <a:off x="628650" y="1370025"/>
            <a:ext cx="5171400" cy="32622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393192" algn="l" rtl="0">
              <a:spcBef>
                <a:spcPts val="520"/>
              </a:spcBef>
              <a:spcAft>
                <a:spcPts val="0"/>
              </a:spcAft>
              <a:buSzPct val="100000"/>
              <a:buChar char="●"/>
            </a:pPr>
            <a:r>
              <a:rPr lang="en-US" dirty="0"/>
              <a:t>Visit the American Academy of Forensic Sciences website.</a:t>
            </a:r>
          </a:p>
          <a:p>
            <a:pPr marL="457200" lvl="0" indent="-393192" algn="l" rtl="0">
              <a:spcBef>
                <a:spcPts val="520"/>
              </a:spcBef>
              <a:spcAft>
                <a:spcPts val="0"/>
              </a:spcAft>
              <a:buSzPct val="100000"/>
              <a:buChar char="●"/>
            </a:pPr>
            <a:r>
              <a:rPr lang="en-US" dirty="0"/>
              <a:t>Explore what a forensic scientist is, the expectations and practices of the career, and much more. </a:t>
            </a:r>
          </a:p>
        </p:txBody>
      </p:sp>
      <p:pic>
        <p:nvPicPr>
          <p:cNvPr id="239" name="Google Shape;239;p4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27250" y="1196475"/>
            <a:ext cx="3289976" cy="38271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46"/>
          <p:cNvSpPr txBox="1">
            <a:spLocks noGrp="1"/>
          </p:cNvSpPr>
          <p:nvPr>
            <p:ph type="title"/>
          </p:nvPr>
        </p:nvSpPr>
        <p:spPr>
          <a:xfrm>
            <a:off x="628650" y="274638"/>
            <a:ext cx="7886700" cy="9939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Careers in Forensics</a:t>
            </a:r>
            <a:endParaRPr/>
          </a:p>
        </p:txBody>
      </p:sp>
      <p:sp>
        <p:nvSpPr>
          <p:cNvPr id="245" name="Google Shape;245;p46"/>
          <p:cNvSpPr txBox="1">
            <a:spLocks noGrp="1"/>
          </p:cNvSpPr>
          <p:nvPr>
            <p:ph type="body" idx="1"/>
          </p:nvPr>
        </p:nvSpPr>
        <p:spPr>
          <a:xfrm>
            <a:off x="628650" y="1370012"/>
            <a:ext cx="7886700" cy="3574221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393192" algn="l" rtl="0">
              <a:spcAft>
                <a:spcPts val="0"/>
              </a:spcAft>
              <a:buSzPct val="100000"/>
              <a:buChar char="●"/>
            </a:pPr>
            <a:r>
              <a:rPr lang="en-US" dirty="0"/>
              <a:t>With your group, sort your cards into categories. </a:t>
            </a:r>
            <a:endParaRPr dirty="0"/>
          </a:p>
          <a:p>
            <a:pPr marL="457200" lvl="0" indent="-393192" algn="l" rtl="0">
              <a:spcAft>
                <a:spcPts val="0"/>
              </a:spcAft>
              <a:buSzPct val="100000"/>
              <a:buChar char="●"/>
            </a:pPr>
            <a:r>
              <a:rPr lang="en-US" dirty="0"/>
              <a:t>Use the QR code or link for each career to gather information as you sort.</a:t>
            </a:r>
            <a:endParaRPr dirty="0"/>
          </a:p>
          <a:p>
            <a:pPr marL="457200" lvl="0" indent="-393192" algn="l" rtl="0">
              <a:spcAft>
                <a:spcPts val="0"/>
              </a:spcAft>
              <a:buSzPct val="100000"/>
              <a:buChar char="●"/>
            </a:pPr>
            <a:r>
              <a:rPr lang="en-US" dirty="0"/>
              <a:t>Each career should have:</a:t>
            </a:r>
            <a:endParaRPr dirty="0"/>
          </a:p>
          <a:p>
            <a:pPr marL="914400" lvl="1" indent="-356616" algn="l" rtl="0">
              <a:spcAft>
                <a:spcPts val="0"/>
              </a:spcAft>
              <a:buSzPct val="100000"/>
              <a:buChar char="o"/>
            </a:pPr>
            <a:r>
              <a:rPr lang="en-US" dirty="0"/>
              <a:t>Career title</a:t>
            </a:r>
            <a:endParaRPr dirty="0"/>
          </a:p>
          <a:p>
            <a:pPr marL="914400" lvl="1" indent="-356616" algn="l" rtl="0">
              <a:spcAft>
                <a:spcPts val="0"/>
              </a:spcAft>
              <a:buSzPct val="100000"/>
              <a:buChar char="o"/>
            </a:pPr>
            <a:r>
              <a:rPr lang="en-US" dirty="0"/>
              <a:t>Required education level</a:t>
            </a:r>
            <a:endParaRPr dirty="0"/>
          </a:p>
          <a:p>
            <a:pPr marL="914400" lvl="1" indent="-356616" algn="l" rtl="0">
              <a:spcAft>
                <a:spcPts val="0"/>
              </a:spcAft>
              <a:buSzPct val="100000"/>
              <a:buChar char="o"/>
            </a:pPr>
            <a:r>
              <a:rPr lang="en-US" dirty="0"/>
              <a:t>Years of education needed</a:t>
            </a:r>
            <a:endParaRPr dirty="0"/>
          </a:p>
          <a:p>
            <a:pPr marL="914400" lvl="1" indent="-356616" algn="l" rtl="0">
              <a:spcAft>
                <a:spcPts val="0"/>
              </a:spcAft>
              <a:buSzPct val="100000"/>
              <a:buChar char="o"/>
            </a:pPr>
            <a:r>
              <a:rPr lang="en-US" dirty="0"/>
              <a:t>Salary range</a:t>
            </a:r>
            <a:endParaRPr dirty="0"/>
          </a:p>
        </p:txBody>
      </p:sp>
      <p:pic>
        <p:nvPicPr>
          <p:cNvPr id="246" name="Google Shape;246;p46" title="Card Sort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598421" y="-74943"/>
            <a:ext cx="1343481" cy="134348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47"/>
          <p:cNvSpPr txBox="1">
            <a:spLocks noGrp="1"/>
          </p:cNvSpPr>
          <p:nvPr>
            <p:ph type="title"/>
          </p:nvPr>
        </p:nvSpPr>
        <p:spPr>
          <a:xfrm>
            <a:off x="628650" y="77513"/>
            <a:ext cx="7886700" cy="9939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Careers in Forensics Card Sort Answers</a:t>
            </a:r>
            <a:endParaRPr/>
          </a:p>
        </p:txBody>
      </p:sp>
      <p:graphicFrame>
        <p:nvGraphicFramePr>
          <p:cNvPr id="252" name="Google Shape;252;p47"/>
          <p:cNvGraphicFramePr/>
          <p:nvPr>
            <p:extLst>
              <p:ext uri="{D42A27DB-BD31-4B8C-83A1-F6EECF244321}">
                <p14:modId xmlns:p14="http://schemas.microsoft.com/office/powerpoint/2010/main" val="2920191975"/>
              </p:ext>
            </p:extLst>
          </p:nvPr>
        </p:nvGraphicFramePr>
        <p:xfrm>
          <a:off x="376275" y="985125"/>
          <a:ext cx="8503050" cy="4102522"/>
        </p:xfrm>
        <a:graphic>
          <a:graphicData uri="http://schemas.openxmlformats.org/drawingml/2006/table">
            <a:tbl>
              <a:tblPr>
                <a:noFill/>
                <a:tableStyleId>{539974A3-F9F6-4C05-BD1F-F6056BE66A25}</a:tableStyleId>
              </a:tblPr>
              <a:tblGrid>
                <a:gridCol w="21257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81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69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257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15675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833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en-US" sz="1800" b="1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Career</a:t>
                      </a:r>
                      <a:endParaRPr sz="1800" b="1">
                        <a:solidFill>
                          <a:srgbClr val="FFFFFF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73025" marR="73025" marT="73025" marB="73025" anchor="ctr">
                    <a:lnL w="6350" cap="flat" cmpd="sng">
                      <a:solidFill>
                        <a:srgbClr val="2889C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6350" cap="flat" cmpd="sng">
                      <a:solidFill>
                        <a:srgbClr val="2889C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6350" cap="flat" cmpd="sng">
                      <a:solidFill>
                        <a:srgbClr val="2889C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6350" cap="flat" cmpd="sng">
                      <a:solidFill>
                        <a:srgbClr val="2889C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27578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833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en-US" sz="1800" b="1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Degree/Certification</a:t>
                      </a:r>
                      <a:endParaRPr sz="1800" b="1">
                        <a:solidFill>
                          <a:srgbClr val="FFFFFF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73025" marR="73025" marT="73025" marB="73025" anchor="ctr">
                    <a:lnL w="6350" cap="flat" cmpd="sng">
                      <a:solidFill>
                        <a:srgbClr val="2889C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6350" cap="flat" cmpd="sng">
                      <a:solidFill>
                        <a:srgbClr val="2889C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6350" cap="flat" cmpd="sng">
                      <a:solidFill>
                        <a:srgbClr val="2889C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6350" cap="flat" cmpd="sng">
                      <a:solidFill>
                        <a:srgbClr val="2889C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27578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833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en-US" sz="1800" b="1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Time Required</a:t>
                      </a:r>
                      <a:endParaRPr sz="1800" b="1">
                        <a:solidFill>
                          <a:srgbClr val="FFFFFF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73025" marR="73025" marT="73025" marB="73025" anchor="ctr">
                    <a:lnL w="6350" cap="flat" cmpd="sng">
                      <a:solidFill>
                        <a:srgbClr val="2889C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6350" cap="flat" cmpd="sng">
                      <a:solidFill>
                        <a:srgbClr val="2889C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6350" cap="flat" cmpd="sng">
                      <a:solidFill>
                        <a:srgbClr val="2889C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6350" cap="flat" cmpd="sng">
                      <a:solidFill>
                        <a:srgbClr val="2889C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27578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833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en-US" sz="1800" b="1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Salary</a:t>
                      </a:r>
                      <a:endParaRPr sz="1800" b="1">
                        <a:solidFill>
                          <a:srgbClr val="FFFFFF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73025" marR="73025" marT="73025" marB="73025" anchor="ctr">
                    <a:lnL w="6350" cap="flat" cmpd="sng">
                      <a:solidFill>
                        <a:srgbClr val="2889C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6350" cap="flat" cmpd="sng">
                      <a:solidFill>
                        <a:srgbClr val="2889C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6350" cap="flat" cmpd="sng">
                      <a:solidFill>
                        <a:srgbClr val="2889C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6350" cap="flat" cmpd="sng">
                      <a:solidFill>
                        <a:srgbClr val="2889C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27578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233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dirty="0"/>
                        <a:t>Biochemists &amp; Biophysicists</a:t>
                      </a:r>
                      <a:endParaRPr sz="1800" dirty="0"/>
                    </a:p>
                  </a:txBody>
                  <a:tcPr marL="91425" marR="91425" marT="91425" marB="91425">
                    <a:lnT w="6350" cap="flat" cmpd="sng">
                      <a:solidFill>
                        <a:srgbClr val="2889C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dirty="0"/>
                        <a:t>Doctorate Degree</a:t>
                      </a:r>
                      <a:endParaRPr sz="1800" dirty="0"/>
                    </a:p>
                  </a:txBody>
                  <a:tcPr marL="91425" marR="91425" marT="91425" marB="91425">
                    <a:lnT w="6350" cap="flat" cmpd="sng">
                      <a:solidFill>
                        <a:srgbClr val="2889C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8+ years</a:t>
                      </a:r>
                      <a:endParaRPr sz="1800"/>
                    </a:p>
                  </a:txBody>
                  <a:tcPr marL="91425" marR="91425" marT="91425" marB="91425">
                    <a:lnT w="6350" cap="flat" cmpd="sng">
                      <a:solidFill>
                        <a:srgbClr val="2889C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dirty="0"/>
                        <a:t>$74,290–$201,110</a:t>
                      </a:r>
                      <a:endParaRPr sz="1800" dirty="0"/>
                    </a:p>
                  </a:txBody>
                  <a:tcPr marL="91425" marR="91425" marT="91425" marB="91425">
                    <a:lnT w="6350" cap="flat" cmpd="sng">
                      <a:solidFill>
                        <a:srgbClr val="2889C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233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dirty="0"/>
                        <a:t>Forensic Anthropologist</a:t>
                      </a:r>
                      <a:endParaRPr sz="1800" dirty="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dirty="0"/>
                        <a:t>Master’s Degree</a:t>
                      </a:r>
                      <a:endParaRPr sz="1800" dirty="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dirty="0"/>
                        <a:t>6 years</a:t>
                      </a:r>
                      <a:endParaRPr sz="1800" dirty="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dirty="0"/>
                        <a:t>$49,050–$108,060</a:t>
                      </a:r>
                      <a:endParaRPr sz="1800" dirty="0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20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Analytical Chemist</a:t>
                      </a:r>
                      <a:endParaRPr sz="18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Bachelor’s Degree</a:t>
                      </a:r>
                      <a:endParaRPr sz="18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4 years</a:t>
                      </a:r>
                      <a:endParaRPr sz="18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dirty="0"/>
                        <a:t>$58,460–$160,830</a:t>
                      </a:r>
                      <a:endParaRPr sz="1800" dirty="0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233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Laboratory Technician</a:t>
                      </a:r>
                      <a:endParaRPr sz="18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Tech/Vocational School</a:t>
                      </a:r>
                      <a:endParaRPr sz="18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dirty="0"/>
                        <a:t>1–2 years</a:t>
                      </a:r>
                      <a:endParaRPr sz="1800" dirty="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dirty="0"/>
                        <a:t>$41,440–$92,040</a:t>
                      </a:r>
                      <a:endParaRPr sz="1800" dirty="0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32082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Detectives &amp; Criminal Investigators</a:t>
                      </a:r>
                      <a:endParaRPr sz="18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Tech/Vocational School</a:t>
                      </a:r>
                      <a:endParaRPr sz="18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1 year</a:t>
                      </a:r>
                      <a:endParaRPr sz="18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dirty="0"/>
                        <a:t>$55,390–$160,540</a:t>
                      </a:r>
                      <a:endParaRPr sz="1800" dirty="0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48"/>
          <p:cNvSpPr txBox="1">
            <a:spLocks noGrp="1"/>
          </p:cNvSpPr>
          <p:nvPr>
            <p:ph type="title"/>
          </p:nvPr>
        </p:nvSpPr>
        <p:spPr>
          <a:xfrm>
            <a:off x="628650" y="274638"/>
            <a:ext cx="7886700" cy="9939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Career Reflection Activity</a:t>
            </a:r>
            <a:endParaRPr/>
          </a:p>
        </p:txBody>
      </p:sp>
      <p:sp>
        <p:nvSpPr>
          <p:cNvPr id="258" name="Google Shape;258;p48"/>
          <p:cNvSpPr txBox="1">
            <a:spLocks noGrp="1"/>
          </p:cNvSpPr>
          <p:nvPr>
            <p:ph type="body" idx="1"/>
          </p:nvPr>
        </p:nvSpPr>
        <p:spPr>
          <a:xfrm>
            <a:off x="628650" y="1268538"/>
            <a:ext cx="7886700" cy="3788984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marR="0" lvl="0" indent="-393192" algn="l" rtl="0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SzPct val="100000"/>
              <a:buChar char="●"/>
            </a:pPr>
            <a:r>
              <a:rPr lang="en-US" sz="2400" dirty="0"/>
              <a:t>Think about the careers you explored today.</a:t>
            </a:r>
          </a:p>
          <a:p>
            <a:pPr marL="457200" marR="0" lvl="0" indent="-393192" algn="l" rtl="0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SzPct val="100000"/>
              <a:buChar char="●"/>
            </a:pPr>
            <a:r>
              <a:rPr lang="en-US" sz="2400" dirty="0"/>
              <a:t>Consider the following:</a:t>
            </a:r>
            <a:endParaRPr sz="2400" dirty="0"/>
          </a:p>
          <a:p>
            <a:pPr marL="914400" marR="0" lvl="1" indent="-342900" algn="l" rtl="0">
              <a:lnSpc>
                <a:spcPct val="100000"/>
              </a:lnSpc>
              <a:spcAft>
                <a:spcPts val="0"/>
              </a:spcAft>
              <a:buSzPct val="100000"/>
              <a:buChar char="o"/>
            </a:pPr>
            <a:r>
              <a:rPr lang="en-US" sz="2400" dirty="0"/>
              <a:t>Which career most interested you? </a:t>
            </a:r>
            <a:endParaRPr sz="2400" dirty="0"/>
          </a:p>
          <a:p>
            <a:pPr marL="914400" marR="0" lvl="1" indent="-342900" algn="l" rtl="0">
              <a:lnSpc>
                <a:spcPct val="100000"/>
              </a:lnSpc>
              <a:spcAft>
                <a:spcPts val="0"/>
              </a:spcAft>
              <a:buSzPct val="100000"/>
              <a:buChar char="o"/>
            </a:pPr>
            <a:r>
              <a:rPr lang="en-US" sz="2400" dirty="0"/>
              <a:t>What is the job description for that career? </a:t>
            </a:r>
            <a:endParaRPr sz="2400" dirty="0"/>
          </a:p>
          <a:p>
            <a:pPr marL="914400" marR="0" lvl="1" indent="-342900" algn="l" rtl="0">
              <a:lnSpc>
                <a:spcPct val="100000"/>
              </a:lnSpc>
              <a:spcAft>
                <a:spcPts val="0"/>
              </a:spcAft>
              <a:buSzPct val="100000"/>
              <a:buChar char="o"/>
            </a:pPr>
            <a:r>
              <a:rPr lang="en-US" sz="2400" dirty="0"/>
              <a:t>What postsecondary options are available for that career near you?</a:t>
            </a:r>
            <a:endParaRPr sz="2400" dirty="0"/>
          </a:p>
          <a:p>
            <a:pPr marL="914400" marR="0" lvl="1" indent="-342900" algn="l" rtl="0">
              <a:lnSpc>
                <a:spcPct val="100000"/>
              </a:lnSpc>
              <a:spcAft>
                <a:spcPts val="0"/>
              </a:spcAft>
              <a:buSzPct val="100000"/>
              <a:buChar char="o"/>
            </a:pPr>
            <a:r>
              <a:rPr lang="en-US" sz="2400" dirty="0"/>
              <a:t>What different careers are you interested in? How do those relate to the skills needed for forensic science?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LEARN 2025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285782"/>
      </a:accent1>
      <a:accent2>
        <a:srgbClr val="008CC9"/>
      </a:accent2>
      <a:accent3>
        <a:srgbClr val="971D20"/>
      </a:accent3>
      <a:accent4>
        <a:srgbClr val="E8BF3C"/>
      </a:accent4>
      <a:accent5>
        <a:srgbClr val="D30F7F"/>
      </a:accent5>
      <a:accent6>
        <a:srgbClr val="FFFFFF"/>
      </a:accent6>
      <a:hlink>
        <a:srgbClr val="288AC3"/>
      </a:hlink>
      <a:folHlink>
        <a:srgbClr val="288AC3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1794</TotalTime>
  <Words>1689</Words>
  <Application>Microsoft Macintosh PowerPoint</Application>
  <PresentationFormat>On-screen Show (16:9)</PresentationFormat>
  <Paragraphs>164</Paragraphs>
  <Slides>31</Slides>
  <Notes>27</Notes>
  <HiddenSlides>3</HiddenSlides>
  <MMClips>5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7" baseType="lpstr">
      <vt:lpstr>Arial</vt:lpstr>
      <vt:lpstr>Calibri</vt:lpstr>
      <vt:lpstr>Courier New</vt:lpstr>
      <vt:lpstr>NTR</vt:lpstr>
      <vt:lpstr>Times New Roman</vt:lpstr>
      <vt:lpstr>Custom Design</vt:lpstr>
      <vt:lpstr>PowerPoint Presentation</vt:lpstr>
      <vt:lpstr>Forensic Science CSI  (Classroom Scene Investigations)</vt:lpstr>
      <vt:lpstr>Career Clusters</vt:lpstr>
      <vt:lpstr>Forensic Science</vt:lpstr>
      <vt:lpstr>Essential Question</vt:lpstr>
      <vt:lpstr>Learning Objectives</vt:lpstr>
      <vt:lpstr>Five Skill Corners </vt:lpstr>
      <vt:lpstr>Important Skills</vt:lpstr>
      <vt:lpstr>Working Toward Forensic Careers</vt:lpstr>
      <vt:lpstr>S-I-T</vt:lpstr>
      <vt:lpstr>PowerPoint Presentation</vt:lpstr>
      <vt:lpstr>DNA Isolation</vt:lpstr>
      <vt:lpstr>DNA Isolation Activity</vt:lpstr>
      <vt:lpstr>DNA Isolation Discussion Questions</vt:lpstr>
      <vt:lpstr>DNA Isolation Discussion Questions</vt:lpstr>
      <vt:lpstr>DNA Isolation</vt:lpstr>
      <vt:lpstr>S-I-T</vt:lpstr>
      <vt:lpstr>How to Process Latent Fingerprints Using Non-Magnetic Powder</vt:lpstr>
      <vt:lpstr>Fingerprinting</vt:lpstr>
      <vt:lpstr>Types of Fingerprints</vt:lpstr>
      <vt:lpstr>Creating Fingerprints</vt:lpstr>
      <vt:lpstr>PowerPoint Presentation</vt:lpstr>
      <vt:lpstr>S-I-T</vt:lpstr>
      <vt:lpstr>How to Collect Hair &amp; Fiber Evidence at a Crime Scene</vt:lpstr>
      <vt:lpstr>Collecting Hair at a Crime Scene</vt:lpstr>
      <vt:lpstr>Creating a Wet Mount</vt:lpstr>
      <vt:lpstr>Zoom into Your Career: Caring for Communities With Caitlin Porterfield</vt:lpstr>
      <vt:lpstr>What is a Forensic Scientist?</vt:lpstr>
      <vt:lpstr>Careers in Forensics</vt:lpstr>
      <vt:lpstr>Careers in Forensics Card Sort Answers</vt:lpstr>
      <vt:lpstr>Career Reflection Activity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Forensic Science CSI</dc:title>
  <dc:creator>K20 Center</dc:creator>
  <cp:lastModifiedBy>Finley-Combs, Elsa C.</cp:lastModifiedBy>
  <cp:revision>8</cp:revision>
  <dcterms:modified xsi:type="dcterms:W3CDTF">2026-10-28T14:09:30Z</dcterms:modified>
</cp:coreProperties>
</file>