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OSAISckNfajbPJaGbFBK2HiI/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48BC1-C870-42BA-9DE7-4BD32A7C07AD}" v="2" dt="2026-06-22T20:58:47.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2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7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229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229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265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265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9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8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8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2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2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388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388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5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496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496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496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496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youtube.com/watch?v=4jC6LiesgmQ"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youtube.com/watch?v=s3rIwa0kX7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dPLk_aVhYwg"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strategy/13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k20center.ou.edu/strategy/369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1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1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Jzi0N4rt4Co"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7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f12f071c0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3f12f071c00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Human scatter graph.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https://learn.k20center.ou.edu/strategy/172</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e4c7a80e1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e4c7a80e1f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Scoot.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https://learn.k20center.ou.edu/strategy/2298</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12f071c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3f12f071c00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Scoot.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https://learn.k20center.ou.edu/strategy/2298</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e4c7a80e1f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3e4c7a80e1f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Expert stay and stray.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https://learn.k20center.ou.edu/strategy/2650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f12f071c0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f12f071c00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Expert stay and stray.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https://learn.k20center.ou.edu/strategy/2650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e4c7a80e1f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3e4c7a80e1f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Snap, clap, pop.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4c7a80e1f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3e4c7a80e1f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Three stray, one stays.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https://learn.k20center.ou.edu/strategy/85</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f12f071c0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f12f071c00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Three stray, one stays.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https://learn.k20center.ou.edu/strategy/85</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4c7a80e1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3e4c7a80e1f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92929"/>
                </a:solidFill>
              </a:rPr>
              <a:t>K20 Center. (n.d.). Appointment Clocks. Strategies. </a:t>
            </a:r>
            <a:r>
              <a:rPr lang="en" sz="1200" u="sng">
                <a:solidFill>
                  <a:srgbClr val="1155CC"/>
                </a:solidFill>
                <a:hlinkClick r:id="rId3">
                  <a:extLst>
                    <a:ext uri="{A12FA001-AC4F-418D-AE19-62706E023703}">
                      <ahyp:hlinkClr xmlns:ahyp="http://schemas.microsoft.com/office/drawing/2018/hyperlinkcolor" val="tx"/>
                    </a:ext>
                  </a:extLst>
                </a:hlinkClick>
              </a:rPr>
              <a:t>https://learn.k20center.ou.edu/strategy/124</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f12f071c0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f12f071c00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92929"/>
                </a:solidFill>
              </a:rPr>
              <a:t>K20 Center. (n.d.). Appointment Clocks. Strategies. </a:t>
            </a:r>
            <a:r>
              <a:rPr lang="en" sz="1200" u="sng">
                <a:solidFill>
                  <a:srgbClr val="1155CC"/>
                </a:solidFill>
                <a:hlinkClick r:id="rId3">
                  <a:extLst>
                    <a:ext uri="{A12FA001-AC4F-418D-AE19-62706E023703}">
                      <ahyp:hlinkClr xmlns:ahyp="http://schemas.microsoft.com/office/drawing/2018/hyperlinkcolor" val="tx"/>
                    </a:ext>
                  </a:extLst>
                </a:hlinkClick>
              </a:rPr>
              <a:t>https://learn.k20center.ou.edu/strategy/124</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f12f071c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g3f12f071c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e4c7a80e1f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3e4c7a80e1f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Human Bingo.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https://learn.k20center.ou.edu/strategy/3888</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f12f071c0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3f12f071c00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Human Bingo.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https://learn.k20center.ou.edu/strategy/3888</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e4c7a80e1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e4c7a80e1f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92929"/>
                </a:solidFill>
              </a:rPr>
              <a:t>K20 Center. (n.d.). Mingle. Strategies. </a:t>
            </a:r>
            <a:r>
              <a:rPr lang="en" sz="1200" u="sng">
                <a:solidFill>
                  <a:srgbClr val="1155CC"/>
                </a:solidFill>
                <a:hlinkClick r:id="rId3">
                  <a:extLst>
                    <a:ext uri="{A12FA001-AC4F-418D-AE19-62706E023703}">
                      <ahyp:hlinkClr xmlns:ahyp="http://schemas.microsoft.com/office/drawing/2018/hyperlinkcolor" val="tx"/>
                    </a:ext>
                  </a:extLst>
                </a:hlinkClick>
              </a:rPr>
              <a:t>https://learn.k20center.ou.edu/strategy/53</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4c7a80e1f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3e4c7a80e1f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Still Pictures.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https://learn.k20center.ou.edu/strategy/4960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f12f071c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3f12f071c00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Still Pictures.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https://learn.k20center.ou.edu/strategy/4960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f12f071c00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3f12f071c00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Still Pictures.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https://learn.k20center.ou.edu/strategy/4960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12f071c0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f12f071c00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Still Pictures.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https://learn.k20center.ou.edu/strategy/4960</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K20 Center. (2026, January 26). </a:t>
            </a:r>
            <a:r>
              <a:rPr lang="en" i="1">
                <a:solidFill>
                  <a:schemeClr val="dk1"/>
                </a:solidFill>
              </a:rPr>
              <a:t>Still Pictures: LEARN Instructional Strategy</a:t>
            </a:r>
            <a:r>
              <a:rPr lang="en">
                <a:solidFill>
                  <a:schemeClr val="dk1"/>
                </a:solidFill>
              </a:rPr>
              <a:t>. YouTube.</a:t>
            </a:r>
            <a:r>
              <a:rPr lang="en" u="sng">
                <a:solidFill>
                  <a:schemeClr val="hlink"/>
                </a:solidFill>
                <a:hlinkClick r:id="rId4"/>
              </a:rPr>
              <a:t> https://www.youtube.com/watch?v=4jC6LiesgmQ</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e4c7a80e1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3e4c7a80e1f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ABC graffiti.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f12f071c00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3f12f071c00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ABC graffiti.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f12f071c0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3f12f071c00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ABC graffiti.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f12f071c0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3f12f071c00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ABC graffiti.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solidFill>
                <a:schemeClr val="dk1"/>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K20 Center. (2020, May 20). </a:t>
            </a:r>
            <a:r>
              <a:rPr lang="en" i="1">
                <a:solidFill>
                  <a:schemeClr val="dk1"/>
                </a:solidFill>
              </a:rPr>
              <a:t>ABC Graffiti: LEARN Strategies</a:t>
            </a:r>
            <a:r>
              <a:rPr lang="en">
                <a:solidFill>
                  <a:schemeClr val="dk1"/>
                </a:solidFill>
              </a:rPr>
              <a:t>. YouTube. </a:t>
            </a:r>
            <a:r>
              <a:rPr lang="en" u="sng">
                <a:solidFill>
                  <a:schemeClr val="hlink"/>
                </a:solidFill>
                <a:hlinkClick r:id="rId4"/>
              </a:rPr>
              <a:t>https://www.youtube.com/watch?v=s3rIwa0kX7s</a:t>
            </a:r>
            <a:r>
              <a:rPr lang="en">
                <a:solidFill>
                  <a:schemeClr val="dk1"/>
                </a:solidFill>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4c7a80e1f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3e4c7a80e1f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Gallery walk/carousel.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f12f071c0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3f12f071c00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Gallery walk/carousel.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K20 Center. (2016, Aug. 3). </a:t>
            </a:r>
            <a:r>
              <a:rPr lang="en" i="1">
                <a:solidFill>
                  <a:schemeClr val="dk1"/>
                </a:solidFill>
              </a:rPr>
              <a:t>Gallery Walk: LEARN Strategy</a:t>
            </a:r>
            <a:r>
              <a:rPr lang="en">
                <a:solidFill>
                  <a:schemeClr val="dk1"/>
                </a:solidFill>
              </a:rPr>
              <a:t>. YouTube.</a:t>
            </a:r>
            <a:r>
              <a:rPr lang="en" u="sng">
                <a:solidFill>
                  <a:schemeClr val="hlink"/>
                </a:solidFill>
                <a:hlinkClick r:id="rId4"/>
              </a:rPr>
              <a:t>https://www.youtube.com/watch?v=dPLk_aVhYwg</a:t>
            </a:r>
            <a:r>
              <a:rPr lang="en">
                <a:solidFill>
                  <a:schemeClr val="dk1"/>
                </a:solidFill>
              </a:rPr>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latin typeface="Calibri"/>
                <a:ea typeface="Calibri"/>
                <a:cs typeface="Calibri"/>
                <a:sym typeface="Calibri"/>
              </a:rPr>
              <a:t>K20 Center. (n.d.). Strategy harvest. Strategies. </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https://learn.k20center.ou.edu/strategy/135</a:t>
            </a:r>
            <a:r>
              <a:rPr lang="en" sz="1200">
                <a:solidFill>
                  <a:srgbClr val="292929"/>
                </a:solidFill>
                <a:latin typeface="Calibri"/>
                <a:ea typeface="Calibri"/>
                <a:cs typeface="Calibri"/>
                <a:sym typeface="Calibri"/>
              </a:rPr>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f12f071c0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f12f071c0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SCORE Reflection.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https://learn.k20center.ou.edu/strategy/3694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e4c7a80e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3e4c7a80e1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42857"/>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Fleming, N. D., &amp; Mills, C. (1992). </a:t>
            </a:r>
            <a:r>
              <a:rPr lang="en" sz="1200" i="1">
                <a:solidFill>
                  <a:schemeClr val="dk1"/>
                </a:solidFill>
                <a:latin typeface="Calibri"/>
                <a:ea typeface="Calibri"/>
                <a:cs typeface="Calibri"/>
                <a:sym typeface="Calibri"/>
              </a:rPr>
              <a:t>Not another inventory, rather a catalyst for reflection</a:t>
            </a:r>
            <a:r>
              <a:rPr lang="en" sz="1200">
                <a:solidFill>
                  <a:schemeClr val="dk1"/>
                </a:solidFill>
                <a:latin typeface="Calibri"/>
                <a:ea typeface="Calibri"/>
                <a:cs typeface="Calibri"/>
                <a:sym typeface="Calibri"/>
              </a:rPr>
              <a:t>. To Improve the Academy, 11, 137–155.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f12f071c0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f12f071c0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92929"/>
                </a:solidFill>
              </a:rPr>
              <a:t>K20 Center. (n.d.). Commit and Toss. Strategies.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https://learn.k20center.ou.edu/strategy/119</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f12f071c0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3f12f071c00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292929"/>
                </a:solidFill>
              </a:rPr>
              <a:t>K20 Center. (n.d.). Commit and Toss. Strategies.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https://learn.k20center.ou.edu/strategy/119</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K20 Center. (2016, Aug. 3). </a:t>
            </a:r>
            <a:r>
              <a:rPr lang="en" i="1">
                <a:solidFill>
                  <a:schemeClr val="dk1"/>
                </a:solidFill>
              </a:rPr>
              <a:t>Commit and Toss: LEARN Strategy</a:t>
            </a:r>
            <a:r>
              <a:rPr lang="en">
                <a:solidFill>
                  <a:schemeClr val="dk1"/>
                </a:solidFill>
              </a:rPr>
              <a:t>. YouTube. </a:t>
            </a:r>
            <a:r>
              <a:rPr lang="en" u="sng">
                <a:solidFill>
                  <a:schemeClr val="hlink"/>
                </a:solidFill>
                <a:hlinkClick r:id="rId4"/>
              </a:rPr>
              <a:t>https://www.youtube.com/watch?v=Jzi0N4rt4Co</a:t>
            </a:r>
            <a:r>
              <a:rPr lang="en">
                <a:solidFill>
                  <a:schemeClr val="dk1"/>
                </a:solidFill>
              </a:rPr>
              <a:t>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e4c7a80e1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3e4c7a80e1f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Human scatter graph.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https://learn.k20center.ou.edu/strategy/172</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Google Shape;19;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0" name="Google Shape;20;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22"/>
        <p:cNvGrpSpPr/>
        <p:nvPr/>
      </p:nvGrpSpPr>
      <p:grpSpPr>
        <a:xfrm>
          <a:off x="0" y="0"/>
          <a:ext cx="0" cy="0"/>
          <a:chOff x="0" y="0"/>
          <a:chExt cx="0" cy="0"/>
        </a:xfrm>
      </p:grpSpPr>
      <p:pic>
        <p:nvPicPr>
          <p:cNvPr id="23" name="Google Shape;23;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4" name="Google Shape;24;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1">
  <p:cSld name="Title">
    <p:bg>
      <p:bgPr>
        <a:blipFill>
          <a:blip r:embed="rId2">
            <a:alphaModFix/>
          </a:blip>
          <a:stretch>
            <a:fillRect/>
          </a:stretch>
        </a:blipFill>
        <a:effectLst/>
      </p:bgPr>
    </p:bg>
    <p:spTree>
      <p:nvGrpSpPr>
        <p:cNvPr id="1" name="Shape 37"/>
        <p:cNvGrpSpPr/>
        <p:nvPr/>
      </p:nvGrpSpPr>
      <p:grpSpPr>
        <a:xfrm>
          <a:off x="0" y="0"/>
          <a:ext cx="0" cy="0"/>
          <a:chOff x="0" y="0"/>
          <a:chExt cx="0" cy="0"/>
        </a:xfrm>
      </p:grpSpPr>
      <p:pic>
        <p:nvPicPr>
          <p:cNvPr id="38" name="Google Shape;38;g3f12f071c00_0_69"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39" name="Google Shape;39;g3f12f071c00_0_69"/>
          <p:cNvSpPr txBox="1">
            <a:spLocks noGrp="1"/>
          </p:cNvSpPr>
          <p:nvPr>
            <p:ph type="title"/>
          </p:nvPr>
        </p:nvSpPr>
        <p:spPr>
          <a:xfrm>
            <a:off x="3945466" y="559689"/>
            <a:ext cx="45651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2800"/>
              <a:buNone/>
              <a:defRPr sz="5000">
                <a:solidFill>
                  <a:schemeClr val="lt1"/>
                </a:solidFill>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40" name="Google Shape;40;g3f12f071c00_0_69"/>
          <p:cNvSpPr txBox="1">
            <a:spLocks noGrp="1"/>
          </p:cNvSpPr>
          <p:nvPr>
            <p:ph type="body" idx="1"/>
          </p:nvPr>
        </p:nvSpPr>
        <p:spPr>
          <a:xfrm>
            <a:off x="3944799" y="2807732"/>
            <a:ext cx="4564200" cy="1397100"/>
          </a:xfrm>
          <a:prstGeom prst="rect">
            <a:avLst/>
          </a:prstGeom>
          <a:noFill/>
          <a:ln>
            <a:noFill/>
          </a:ln>
        </p:spPr>
        <p:txBody>
          <a:bodyPr spcFirstLastPara="1" wrap="square" lIns="91425" tIns="45700" rIns="91425" bIns="45700" anchor="t" anchorCtr="0">
            <a:normAutofit/>
          </a:bodyPr>
          <a:lstStyle>
            <a:lvl1pPr marL="457200" lvl="0" indent="-228600" algn="l">
              <a:spcBef>
                <a:spcPts val="520"/>
              </a:spcBef>
              <a:spcAft>
                <a:spcPts val="0"/>
              </a:spcAft>
              <a:buClr>
                <a:schemeClr val="lt1"/>
              </a:buClr>
              <a:buSzPts val="2600"/>
              <a:buNone/>
              <a:defRPr>
                <a:solidFill>
                  <a:schemeClr val="lt1"/>
                </a:solidFill>
              </a:defRPr>
            </a:lvl1pPr>
            <a:lvl2pPr marL="914400" lvl="1" indent="-228600" algn="l">
              <a:spcBef>
                <a:spcPts val="400"/>
              </a:spcBef>
              <a:spcAft>
                <a:spcPts val="0"/>
              </a:spcAft>
              <a:buClr>
                <a:schemeClr val="lt1"/>
              </a:buClr>
              <a:buSzPts val="2600"/>
              <a:buNone/>
              <a:defRPr>
                <a:solidFill>
                  <a:schemeClr val="lt1"/>
                </a:solidFill>
              </a:defRPr>
            </a:lvl2pPr>
            <a:lvl3pPr marL="1371600" lvl="2" indent="-228600" algn="l">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4jC6LiesgmQ"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hyperlink" Target="http://www.youtube.com/watch?v=4jC6LiesgmQ"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s3rIwa0kX7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hyperlink" Target="http://www.youtube.com/watch?v=s3rIwa0kX7s"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PLk_aVhYw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hyperlink" Target="http://www.youtube.com/watch?v=dPLk_aVhYwg" TargetMode="Externa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zi0N4rt4C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hyperlink" Target="http://www.youtube.com/watch?v=Jzi0N4rt4Co"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f12f071c00_0_9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Human Scatter Graph</a:t>
            </a:r>
            <a:endParaRPr sz="3640"/>
          </a:p>
        </p:txBody>
      </p:sp>
      <p:sp>
        <p:nvSpPr>
          <p:cNvPr id="103" name="Google Shape;103;g3f12f071c00_0_96"/>
          <p:cNvSpPr txBox="1">
            <a:spLocks noGrp="1"/>
          </p:cNvSpPr>
          <p:nvPr>
            <p:ph type="body" idx="1"/>
          </p:nvPr>
        </p:nvSpPr>
        <p:spPr>
          <a:xfrm>
            <a:off x="456300" y="1321925"/>
            <a:ext cx="8225400" cy="3246900"/>
          </a:xfrm>
          <a:prstGeom prst="rect">
            <a:avLst/>
          </a:prstGeom>
          <a:noFill/>
          <a:ln>
            <a:noFill/>
          </a:ln>
        </p:spPr>
        <p:txBody>
          <a:bodyPr spcFirstLastPara="1" wrap="square" lIns="91425" tIns="91425" rIns="91425" bIns="91425" anchor="t" anchorCtr="0">
            <a:noAutofit/>
          </a:bodyPr>
          <a:lstStyle/>
          <a:p>
            <a:pPr lvl="0" indent="-457200" algn="l" rtl="0">
              <a:lnSpc>
                <a:spcPct val="100000"/>
              </a:lnSpc>
              <a:spcBef>
                <a:spcPts val="0"/>
              </a:spcBef>
              <a:spcAft>
                <a:spcPts val="0"/>
              </a:spcAft>
              <a:buFont typeface="+mj-lt"/>
              <a:buAutoNum type="arabicPeriod" startAt="4"/>
            </a:pPr>
            <a:r>
              <a:rPr lang="en" sz="2300" dirty="0"/>
              <a:t>Use a multiple choice prompt and select an answer. </a:t>
            </a:r>
          </a:p>
          <a:p>
            <a:pPr lvl="0" indent="-457200" algn="l" rtl="0">
              <a:lnSpc>
                <a:spcPct val="100000"/>
              </a:lnSpc>
              <a:spcBef>
                <a:spcPts val="0"/>
              </a:spcBef>
              <a:spcAft>
                <a:spcPts val="0"/>
              </a:spcAft>
              <a:buFont typeface="+mj-lt"/>
              <a:buAutoNum type="arabicPeriod" startAt="4"/>
            </a:pPr>
            <a:r>
              <a:rPr lang="en" sz="2300" dirty="0"/>
              <a:t>Move to the location in the classroom that best matches your </a:t>
            </a:r>
            <a:endParaRPr sz="2300" dirty="0"/>
          </a:p>
          <a:p>
            <a:pPr marL="0" lvl="0" indent="457200" algn="l" rtl="0">
              <a:lnSpc>
                <a:spcPct val="100000"/>
              </a:lnSpc>
              <a:spcBef>
                <a:spcPts val="0"/>
              </a:spcBef>
              <a:spcAft>
                <a:spcPts val="0"/>
              </a:spcAft>
              <a:buNone/>
            </a:pPr>
            <a:r>
              <a:rPr lang="en" sz="2300" dirty="0"/>
              <a:t>response relative to the x- and y-axes.</a:t>
            </a:r>
            <a:endParaRPr lang="en-US" sz="2300" dirty="0"/>
          </a:p>
          <a:p>
            <a:pPr marL="914400" lvl="1" indent="-361950" algn="l" rtl="0">
              <a:lnSpc>
                <a:spcPct val="100000"/>
              </a:lnSpc>
              <a:spcBef>
                <a:spcPts val="0"/>
              </a:spcBef>
              <a:spcAft>
                <a:spcPts val="0"/>
              </a:spcAft>
              <a:buClr>
                <a:srgbClr val="91192A"/>
              </a:buClr>
              <a:buSzPts val="2100"/>
              <a:buAutoNum type="alphaLcPeriod"/>
            </a:pPr>
            <a:r>
              <a:rPr lang="en-US" sz="2100" dirty="0"/>
              <a:t>For example, a student who thinks that the answer is C would stand even with C on the y-axis and in the middle of the x-axis, denoting moderate confidence in the answer.</a:t>
            </a:r>
          </a:p>
          <a:p>
            <a:pPr marL="552450" indent="-457200">
              <a:buSzPts val="2100"/>
              <a:buFont typeface="+mj-lt"/>
              <a:buAutoNum type="arabicPeriod" startAt="6"/>
            </a:pPr>
            <a:r>
              <a:rPr lang="en" sz="2300" dirty="0"/>
              <a:t>Discuss with others why you chose the spot/answer you did.</a:t>
            </a:r>
            <a:endParaRPr sz="2300" dirty="0"/>
          </a:p>
        </p:txBody>
      </p:sp>
      <p:pic>
        <p:nvPicPr>
          <p:cNvPr id="104" name="Google Shape;104;g3f12f071c00_0_96"/>
          <p:cNvPicPr preferRelativeResize="0"/>
          <p:nvPr/>
        </p:nvPicPr>
        <p:blipFill>
          <a:blip r:embed="rId3">
            <a:alphaModFix/>
          </a:blip>
          <a:stretch>
            <a:fillRect/>
          </a:stretch>
        </p:blipFill>
        <p:spPr>
          <a:xfrm>
            <a:off x="8067675" y="0"/>
            <a:ext cx="1076325" cy="107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e4c7a80e1f_1_11"/>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Scoot</a:t>
            </a:r>
            <a:endParaRPr sz="3640"/>
          </a:p>
        </p:txBody>
      </p:sp>
      <p:sp>
        <p:nvSpPr>
          <p:cNvPr id="110" name="Google Shape;110;g3e4c7a80e1f_1_11"/>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dirty="0"/>
              <a:t>Preparation</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Create, number, and print task cards in advance. Make sure that you have a task card for everyone in the class.</a:t>
            </a:r>
            <a:endParaRPr sz="2300" dirty="0"/>
          </a:p>
          <a:p>
            <a:pPr marL="914400" lvl="1" indent="-361950" algn="l" rtl="0">
              <a:lnSpc>
                <a:spcPct val="100000"/>
              </a:lnSpc>
              <a:spcBef>
                <a:spcPts val="0"/>
              </a:spcBef>
              <a:spcAft>
                <a:spcPts val="0"/>
              </a:spcAft>
              <a:buClr>
                <a:srgbClr val="91192A"/>
              </a:buClr>
              <a:buSzPts val="2100"/>
              <a:buAutoNum type="alphaLcPeriod"/>
            </a:pPr>
            <a:r>
              <a:rPr lang="en" sz="2100" dirty="0"/>
              <a:t>Task Cards: include the math problem or task and label each with a number. </a:t>
            </a:r>
            <a:endParaRPr sz="2100" dirty="0"/>
          </a:p>
          <a:p>
            <a:pPr marL="457200" lvl="0" indent="-374650" algn="l" rtl="0">
              <a:lnSpc>
                <a:spcPct val="100000"/>
              </a:lnSpc>
              <a:spcBef>
                <a:spcPts val="0"/>
              </a:spcBef>
              <a:spcAft>
                <a:spcPts val="0"/>
              </a:spcAft>
              <a:buClr>
                <a:srgbClr val="91192A"/>
              </a:buClr>
              <a:buSzPts val="2300"/>
              <a:buAutoNum type="arabicPeriod"/>
            </a:pPr>
            <a:r>
              <a:rPr lang="en" sz="2300" dirty="0"/>
              <a:t>Have a pencil and paper ready! </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Place one task card on each desk in numerical order. </a:t>
            </a:r>
            <a:endParaRPr sz="2300" dirty="0"/>
          </a:p>
          <a:p>
            <a:pPr marL="457200" lvl="0" indent="-374650" algn="l" rtl="0">
              <a:lnSpc>
                <a:spcPct val="100000"/>
              </a:lnSpc>
              <a:spcBef>
                <a:spcPts val="0"/>
              </a:spcBef>
              <a:spcAft>
                <a:spcPts val="0"/>
              </a:spcAft>
              <a:buClr>
                <a:srgbClr val="91192A"/>
              </a:buClr>
              <a:buSzPts val="2300"/>
              <a:buAutoNum type="arabicPeriod"/>
            </a:pPr>
            <a:r>
              <a:rPr lang="en" sz="2300" u="sng" dirty="0"/>
              <a:t>Note</a:t>
            </a:r>
            <a:r>
              <a:rPr lang="en" sz="2300" dirty="0"/>
              <a:t>:</a:t>
            </a:r>
            <a:r>
              <a:rPr lang="en" sz="2300" i="1" dirty="0"/>
              <a:t> </a:t>
            </a:r>
            <a:r>
              <a:rPr lang="en" sz="2300" dirty="0"/>
              <a:t>record your answers in the appropriate place on your paper. </a:t>
            </a:r>
            <a:endParaRPr sz="2300" dirty="0"/>
          </a:p>
          <a:p>
            <a:pPr marL="914400" lvl="1" indent="-361950" algn="l" rtl="0">
              <a:lnSpc>
                <a:spcPct val="100000"/>
              </a:lnSpc>
              <a:spcBef>
                <a:spcPts val="0"/>
              </a:spcBef>
              <a:spcAft>
                <a:spcPts val="0"/>
              </a:spcAft>
              <a:buClr>
                <a:srgbClr val="91192A"/>
              </a:buClr>
              <a:buSzPts val="2100"/>
              <a:buAutoNum type="alphaLcPeriod"/>
            </a:pPr>
            <a:r>
              <a:rPr lang="en" sz="2100" dirty="0"/>
              <a:t>Example: if a student starts at Desk 3, then instruct them to record their first answer in the box associated with Desk 3.</a:t>
            </a:r>
            <a:endParaRPr sz="2100" dirty="0"/>
          </a:p>
        </p:txBody>
      </p:sp>
      <p:pic>
        <p:nvPicPr>
          <p:cNvPr id="111" name="Google Shape;111;g3e4c7a80e1f_1_11"/>
          <p:cNvPicPr preferRelativeResize="0"/>
          <p:nvPr/>
        </p:nvPicPr>
        <p:blipFill>
          <a:blip r:embed="rId3">
            <a:alphaModFix/>
          </a:blip>
          <a:stretch>
            <a:fillRect/>
          </a:stretch>
        </p:blipFill>
        <p:spPr>
          <a:xfrm>
            <a:off x="7905750" y="0"/>
            <a:ext cx="1238250" cy="123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f12f071c00_0_10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Scoot</a:t>
            </a:r>
            <a:endParaRPr sz="3640"/>
          </a:p>
        </p:txBody>
      </p:sp>
      <p:sp>
        <p:nvSpPr>
          <p:cNvPr id="117" name="Google Shape;117;g3f12f071c00_0_102"/>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a:t>Activity</a:t>
            </a:r>
            <a:endParaRPr sz="2300"/>
          </a:p>
          <a:p>
            <a:pPr marL="457200" lvl="0" indent="-374650" algn="l" rtl="0">
              <a:lnSpc>
                <a:spcPct val="100000"/>
              </a:lnSpc>
              <a:spcBef>
                <a:spcPts val="0"/>
              </a:spcBef>
              <a:spcAft>
                <a:spcPts val="0"/>
              </a:spcAft>
              <a:buClr>
                <a:srgbClr val="91192A"/>
              </a:buClr>
              <a:buSzPts val="2300"/>
              <a:buAutoNum type="arabicPeriod"/>
            </a:pPr>
            <a:r>
              <a:rPr lang="en" sz="2300"/>
              <a:t>Start the activity by completing the task at your desk and record the answer on your sheet.</a:t>
            </a:r>
            <a:endParaRPr sz="2300"/>
          </a:p>
          <a:p>
            <a:pPr marL="457200" lvl="0" indent="-374650" algn="l" rtl="0">
              <a:lnSpc>
                <a:spcPct val="100000"/>
              </a:lnSpc>
              <a:spcBef>
                <a:spcPts val="0"/>
              </a:spcBef>
              <a:spcAft>
                <a:spcPts val="0"/>
              </a:spcAft>
              <a:buClr>
                <a:srgbClr val="91192A"/>
              </a:buClr>
              <a:buSzPts val="2300"/>
              <a:buAutoNum type="arabicPeriod"/>
            </a:pPr>
            <a:r>
              <a:rPr lang="en" sz="2300"/>
              <a:t>After about a minute, announce "Scoot!" </a:t>
            </a:r>
            <a:endParaRPr sz="2300"/>
          </a:p>
          <a:p>
            <a:pPr marL="457200" lvl="0" indent="-374650" algn="l" rtl="0">
              <a:lnSpc>
                <a:spcPct val="100000"/>
              </a:lnSpc>
              <a:spcBef>
                <a:spcPts val="0"/>
              </a:spcBef>
              <a:spcAft>
                <a:spcPts val="0"/>
              </a:spcAft>
              <a:buClr>
                <a:srgbClr val="91192A"/>
              </a:buClr>
              <a:buSzPts val="2300"/>
              <a:buAutoNum type="arabicPeriod"/>
            </a:pPr>
            <a:r>
              <a:rPr lang="en" sz="2300"/>
              <a:t>Move to the next desk and begin working on the next numbered task.</a:t>
            </a:r>
            <a:endParaRPr sz="2300"/>
          </a:p>
          <a:p>
            <a:pPr marL="457200" lvl="0" indent="-374650" algn="l" rtl="0">
              <a:lnSpc>
                <a:spcPct val="100000"/>
              </a:lnSpc>
              <a:spcBef>
                <a:spcPts val="0"/>
              </a:spcBef>
              <a:spcAft>
                <a:spcPts val="0"/>
              </a:spcAft>
              <a:buClr>
                <a:srgbClr val="91192A"/>
              </a:buClr>
              <a:buSzPts val="2300"/>
              <a:buAutoNum type="arabicPeriod"/>
            </a:pPr>
            <a:r>
              <a:rPr lang="en" sz="2300"/>
              <a:t>Continue until all tasks have been completed or until time is up. </a:t>
            </a:r>
            <a:endParaRPr sz="2300"/>
          </a:p>
        </p:txBody>
      </p:sp>
      <p:pic>
        <p:nvPicPr>
          <p:cNvPr id="118" name="Google Shape;118;g3f12f071c00_0_102"/>
          <p:cNvPicPr preferRelativeResize="0"/>
          <p:nvPr/>
        </p:nvPicPr>
        <p:blipFill>
          <a:blip r:embed="rId3">
            <a:alphaModFix/>
          </a:blip>
          <a:stretch>
            <a:fillRect/>
          </a:stretch>
        </p:blipFill>
        <p:spPr>
          <a:xfrm>
            <a:off x="7905750" y="0"/>
            <a:ext cx="1238250" cy="1238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e4c7a80e1f_1_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Expert Stay and Stray</a:t>
            </a:r>
            <a:endParaRPr sz="3640"/>
          </a:p>
        </p:txBody>
      </p:sp>
      <p:sp>
        <p:nvSpPr>
          <p:cNvPr id="124" name="Google Shape;124;g3e4c7a80e1f_1_17"/>
          <p:cNvSpPr txBox="1">
            <a:spLocks noGrp="1"/>
          </p:cNvSpPr>
          <p:nvPr>
            <p:ph type="body" idx="1"/>
          </p:nvPr>
        </p:nvSpPr>
        <p:spPr>
          <a:xfrm>
            <a:off x="456300" y="1367500"/>
            <a:ext cx="8225400" cy="32013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dirty="0"/>
              <a:t>Provide an open-ended task to groups of 3-5 students.</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Have each group create a product for their assigned task. </a:t>
            </a:r>
            <a:endParaRPr sz="2300" dirty="0"/>
          </a:p>
          <a:p>
            <a:pPr marL="914400" lvl="1" indent="-361950" algn="l" rtl="0">
              <a:lnSpc>
                <a:spcPct val="100000"/>
              </a:lnSpc>
              <a:spcBef>
                <a:spcPts val="0"/>
              </a:spcBef>
              <a:spcAft>
                <a:spcPts val="0"/>
              </a:spcAft>
              <a:buClr>
                <a:srgbClr val="91192A"/>
              </a:buClr>
              <a:buSzPts val="2100"/>
              <a:buAutoNum type="alphaLcPeriod"/>
            </a:pPr>
            <a:r>
              <a:rPr lang="en" sz="2100" dirty="0"/>
              <a:t>This might be a poster, forming an opinion to defend, etc.</a:t>
            </a:r>
            <a:endParaRPr sz="2100" dirty="0"/>
          </a:p>
          <a:p>
            <a:pPr marL="457200" lvl="0" indent="-374650" algn="l" rtl="0">
              <a:lnSpc>
                <a:spcPct val="100000"/>
              </a:lnSpc>
              <a:spcBef>
                <a:spcPts val="0"/>
              </a:spcBef>
              <a:spcAft>
                <a:spcPts val="0"/>
              </a:spcAft>
              <a:buClr>
                <a:srgbClr val="91192A"/>
              </a:buClr>
              <a:buSzPts val="2300"/>
              <a:buAutoNum type="arabicPeriod"/>
            </a:pPr>
            <a:r>
              <a:rPr lang="en" sz="2300" dirty="0"/>
              <a:t>Within each group, assign everyone a number.</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Select and announce a number. The person with that number are now the experts on their assigned topics.</a:t>
            </a:r>
            <a:endParaRPr sz="2300" dirty="0"/>
          </a:p>
        </p:txBody>
      </p:sp>
      <p:pic>
        <p:nvPicPr>
          <p:cNvPr id="125" name="Google Shape;125;g3e4c7a80e1f_1_17"/>
          <p:cNvPicPr preferRelativeResize="0"/>
          <p:nvPr/>
        </p:nvPicPr>
        <p:blipFill>
          <a:blip r:embed="rId3">
            <a:alphaModFix/>
          </a:blip>
          <a:stretch>
            <a:fillRect/>
          </a:stretch>
        </p:blipFill>
        <p:spPr>
          <a:xfrm>
            <a:off x="8115300" y="0"/>
            <a:ext cx="1028700" cy="102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f12f071c00_0_10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Expert Stay and Stray</a:t>
            </a:r>
            <a:endParaRPr sz="3640"/>
          </a:p>
        </p:txBody>
      </p:sp>
      <p:sp>
        <p:nvSpPr>
          <p:cNvPr id="131" name="Google Shape;131;g3f12f071c00_0_108"/>
          <p:cNvSpPr txBox="1">
            <a:spLocks noGrp="1"/>
          </p:cNvSpPr>
          <p:nvPr>
            <p:ph type="body" idx="1"/>
          </p:nvPr>
        </p:nvSpPr>
        <p:spPr>
          <a:xfrm>
            <a:off x="456300" y="1175657"/>
            <a:ext cx="8225400" cy="33931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dirty="0">
                <a:solidFill>
                  <a:srgbClr val="91192A"/>
                </a:solidFill>
              </a:rPr>
              <a:t>5.     </a:t>
            </a:r>
            <a:r>
              <a:rPr lang="en" sz="2300" dirty="0"/>
              <a:t>The expert stays while everyone else strays (moves) to the </a:t>
            </a:r>
            <a:endParaRPr sz="2300" dirty="0"/>
          </a:p>
          <a:p>
            <a:pPr marL="0" lvl="0" indent="457200" algn="l" rtl="0">
              <a:lnSpc>
                <a:spcPct val="100000"/>
              </a:lnSpc>
              <a:spcBef>
                <a:spcPts val="0"/>
              </a:spcBef>
              <a:spcAft>
                <a:spcPts val="0"/>
              </a:spcAft>
              <a:buNone/>
            </a:pPr>
            <a:r>
              <a:rPr lang="en" sz="2300" dirty="0"/>
              <a:t>  next group.</a:t>
            </a:r>
            <a:endParaRPr sz="2300" dirty="0">
              <a:solidFill>
                <a:srgbClr val="91192A"/>
              </a:solidFill>
            </a:endParaRPr>
          </a:p>
          <a:p>
            <a:pPr marL="0" lvl="0" indent="0" algn="l" rtl="0">
              <a:lnSpc>
                <a:spcPct val="100000"/>
              </a:lnSpc>
              <a:spcBef>
                <a:spcPts val="0"/>
              </a:spcBef>
              <a:spcAft>
                <a:spcPts val="0"/>
              </a:spcAft>
              <a:buNone/>
            </a:pPr>
            <a:r>
              <a:rPr lang="en" sz="2300" dirty="0">
                <a:solidFill>
                  <a:srgbClr val="91192A"/>
                </a:solidFill>
              </a:rPr>
              <a:t>6.     </a:t>
            </a:r>
            <a:r>
              <a:rPr lang="en" sz="2300" dirty="0"/>
              <a:t>The expert presents information about their topic to the new </a:t>
            </a:r>
            <a:endParaRPr sz="2300" dirty="0"/>
          </a:p>
          <a:p>
            <a:pPr marL="0" lvl="0" indent="457200" algn="l" rtl="0">
              <a:lnSpc>
                <a:spcPct val="100000"/>
              </a:lnSpc>
              <a:spcBef>
                <a:spcPts val="0"/>
              </a:spcBef>
              <a:spcAft>
                <a:spcPts val="0"/>
              </a:spcAft>
              <a:buNone/>
            </a:pPr>
            <a:r>
              <a:rPr lang="en" sz="2300" dirty="0"/>
              <a:t>  group members. </a:t>
            </a:r>
            <a:endParaRPr sz="2300" dirty="0"/>
          </a:p>
          <a:p>
            <a:pPr marL="914400" lvl="0" indent="-361950" algn="l" rtl="0">
              <a:lnSpc>
                <a:spcPct val="100000"/>
              </a:lnSpc>
              <a:spcBef>
                <a:spcPts val="0"/>
              </a:spcBef>
              <a:spcAft>
                <a:spcPts val="0"/>
              </a:spcAft>
              <a:buSzPts val="2100"/>
              <a:buAutoNum type="alphaLcPeriod"/>
            </a:pPr>
            <a:r>
              <a:rPr lang="en" sz="2100" dirty="0"/>
              <a:t>Learners listen carefully, asking clarifying </a:t>
            </a:r>
            <a:endParaRPr sz="2100" dirty="0"/>
          </a:p>
          <a:p>
            <a:pPr marL="914400" lvl="0" indent="0" algn="l" rtl="0">
              <a:lnSpc>
                <a:spcPct val="100000"/>
              </a:lnSpc>
              <a:spcBef>
                <a:spcPts val="0"/>
              </a:spcBef>
              <a:spcAft>
                <a:spcPts val="0"/>
              </a:spcAft>
              <a:buNone/>
            </a:pPr>
            <a:r>
              <a:rPr lang="en" sz="2100" dirty="0"/>
              <a:t>questions, restating main ideas, and getting ready to be the next expert. </a:t>
            </a:r>
            <a:endParaRPr sz="2100" dirty="0"/>
          </a:p>
          <a:p>
            <a:pPr marL="0" lvl="0" indent="0" algn="l" rtl="0">
              <a:lnSpc>
                <a:spcPct val="100000"/>
              </a:lnSpc>
              <a:spcBef>
                <a:spcPts val="0"/>
              </a:spcBef>
              <a:spcAft>
                <a:spcPts val="0"/>
              </a:spcAft>
              <a:buNone/>
            </a:pPr>
            <a:r>
              <a:rPr lang="en" sz="2300" dirty="0">
                <a:solidFill>
                  <a:srgbClr val="91192A"/>
                </a:solidFill>
              </a:rPr>
              <a:t>7.     </a:t>
            </a:r>
            <a:r>
              <a:rPr lang="en" sz="2300" dirty="0"/>
              <a:t>Select and announce a new number. The person with that </a:t>
            </a:r>
            <a:endParaRPr sz="2300" dirty="0"/>
          </a:p>
          <a:p>
            <a:pPr marL="0" lvl="0" indent="457200" algn="l" rtl="0">
              <a:lnSpc>
                <a:spcPct val="100000"/>
              </a:lnSpc>
              <a:spcBef>
                <a:spcPts val="0"/>
              </a:spcBef>
              <a:spcAft>
                <a:spcPts val="0"/>
              </a:spcAft>
              <a:buNone/>
            </a:pPr>
            <a:r>
              <a:rPr lang="en" sz="2300" dirty="0"/>
              <a:t> number is now the expert on what they just learned.</a:t>
            </a:r>
            <a:endParaRPr sz="2300" dirty="0"/>
          </a:p>
          <a:p>
            <a:pPr marL="0" lvl="0" indent="0" algn="l" rtl="0">
              <a:lnSpc>
                <a:spcPct val="100000"/>
              </a:lnSpc>
              <a:spcBef>
                <a:spcPts val="0"/>
              </a:spcBef>
              <a:spcAft>
                <a:spcPts val="0"/>
              </a:spcAft>
              <a:buNone/>
            </a:pPr>
            <a:r>
              <a:rPr lang="en" sz="2300" dirty="0">
                <a:solidFill>
                  <a:srgbClr val="91192A"/>
                </a:solidFill>
              </a:rPr>
              <a:t>8.     </a:t>
            </a:r>
            <a:r>
              <a:rPr lang="en" sz="2300" dirty="0"/>
              <a:t>Repeat steps 5-7 as many times as necessary.</a:t>
            </a:r>
            <a:endParaRPr sz="2300" dirty="0"/>
          </a:p>
        </p:txBody>
      </p:sp>
      <p:pic>
        <p:nvPicPr>
          <p:cNvPr id="132" name="Google Shape;132;g3f12f071c00_0_108"/>
          <p:cNvPicPr preferRelativeResize="0"/>
          <p:nvPr/>
        </p:nvPicPr>
        <p:blipFill>
          <a:blip r:embed="rId3">
            <a:alphaModFix/>
          </a:blip>
          <a:stretch>
            <a:fillRect/>
          </a:stretch>
        </p:blipFill>
        <p:spPr>
          <a:xfrm>
            <a:off x="8115300" y="0"/>
            <a:ext cx="1028700" cy="102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e4c7a80e1f_1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Snap, Clap, Pop</a:t>
            </a:r>
            <a:endParaRPr sz="3640"/>
          </a:p>
        </p:txBody>
      </p:sp>
      <p:sp>
        <p:nvSpPr>
          <p:cNvPr id="138" name="Google Shape;138;g3e4c7a80e1f_1_23"/>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a:t>Create statements that you know will apply to the lesson content. Examples:</a:t>
            </a:r>
            <a:endParaRPr sz="2300"/>
          </a:p>
          <a:p>
            <a:pPr marL="914400" lvl="1" indent="-361950" algn="l" rtl="0">
              <a:lnSpc>
                <a:spcPct val="100000"/>
              </a:lnSpc>
              <a:spcBef>
                <a:spcPts val="0"/>
              </a:spcBef>
              <a:spcAft>
                <a:spcPts val="0"/>
              </a:spcAft>
              <a:buClr>
                <a:srgbClr val="91192A"/>
              </a:buClr>
              <a:buSzPts val="2100"/>
              <a:buAutoNum type="alphaLcPeriod"/>
            </a:pPr>
            <a:r>
              <a:rPr lang="en" sz="2100"/>
              <a:t>"If you know what a right angle looks like, stand up and make it with your arms." </a:t>
            </a:r>
            <a:endParaRPr sz="2100"/>
          </a:p>
          <a:p>
            <a:pPr marL="914400" lvl="1" indent="-361950" algn="l" rtl="0">
              <a:lnSpc>
                <a:spcPct val="100000"/>
              </a:lnSpc>
              <a:spcBef>
                <a:spcPts val="0"/>
              </a:spcBef>
              <a:spcAft>
                <a:spcPts val="0"/>
              </a:spcAft>
              <a:buClr>
                <a:srgbClr val="91192A"/>
              </a:buClr>
              <a:buSzPts val="2100"/>
              <a:buAutoNum type="alphaLcPeriod"/>
            </a:pPr>
            <a:r>
              <a:rPr lang="en" sz="2100"/>
              <a:t>"If you know what laissez-faire means, stand up and show me with your hands." </a:t>
            </a:r>
            <a:endParaRPr sz="2100"/>
          </a:p>
          <a:p>
            <a:pPr marL="914400" lvl="1" indent="-361950" algn="l" rtl="0">
              <a:lnSpc>
                <a:spcPct val="100000"/>
              </a:lnSpc>
              <a:spcBef>
                <a:spcPts val="0"/>
              </a:spcBef>
              <a:spcAft>
                <a:spcPts val="0"/>
              </a:spcAft>
              <a:buClr>
                <a:srgbClr val="91192A"/>
              </a:buClr>
              <a:buSzPts val="2100"/>
              <a:buAutoNum type="alphaLcPeriod"/>
            </a:pPr>
            <a:r>
              <a:rPr lang="en" sz="2100"/>
              <a:t>"If you know how heat affects the speed of molecules, stand up and demonstrate."</a:t>
            </a:r>
            <a:endParaRPr sz="2100"/>
          </a:p>
          <a:p>
            <a:pPr marL="457200" lvl="0" indent="-374650" algn="l" rtl="0">
              <a:lnSpc>
                <a:spcPct val="100000"/>
              </a:lnSpc>
              <a:spcBef>
                <a:spcPts val="0"/>
              </a:spcBef>
              <a:spcAft>
                <a:spcPts val="0"/>
              </a:spcAft>
              <a:buClr>
                <a:srgbClr val="91192A"/>
              </a:buClr>
              <a:buSzPts val="2300"/>
              <a:buAutoNum type="arabicPeriod"/>
            </a:pPr>
            <a:r>
              <a:rPr lang="en" sz="2300"/>
              <a:t>You can vary the statements with some calling for a physical movement, and some simply asking people to stand and call out the answer. </a:t>
            </a:r>
            <a:endParaRPr sz="2300"/>
          </a:p>
        </p:txBody>
      </p:sp>
      <p:pic>
        <p:nvPicPr>
          <p:cNvPr id="139" name="Google Shape;139;g3e4c7a80e1f_1_23"/>
          <p:cNvPicPr preferRelativeResize="0"/>
          <p:nvPr/>
        </p:nvPicPr>
        <p:blipFill>
          <a:blip r:embed="rId3">
            <a:alphaModFix/>
          </a:blip>
          <a:stretch>
            <a:fillRect/>
          </a:stretch>
        </p:blipFill>
        <p:spPr>
          <a:xfrm>
            <a:off x="7696200" y="0"/>
            <a:ext cx="1447800" cy="1181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e4c7a80e1f_1_2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Three Stray, One Stays</a:t>
            </a:r>
            <a:endParaRPr sz="3640"/>
          </a:p>
        </p:txBody>
      </p:sp>
      <p:sp>
        <p:nvSpPr>
          <p:cNvPr id="145" name="Google Shape;145;g3e4c7a80e1f_1_29"/>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dirty="0"/>
              <a:t>Create a discussion prompt or topic. </a:t>
            </a:r>
            <a:endParaRPr sz="2300" dirty="0"/>
          </a:p>
          <a:p>
            <a:pPr marL="914400" lvl="1" indent="-355600" algn="l" rtl="0">
              <a:lnSpc>
                <a:spcPct val="100000"/>
              </a:lnSpc>
              <a:spcBef>
                <a:spcPts val="0"/>
              </a:spcBef>
              <a:spcAft>
                <a:spcPts val="0"/>
              </a:spcAft>
              <a:buClr>
                <a:srgbClr val="91192A"/>
              </a:buClr>
              <a:buSzPts val="2000"/>
              <a:buAutoNum type="alphaLcPeriod"/>
            </a:pPr>
            <a:r>
              <a:rPr lang="en" sz="2000" dirty="0"/>
              <a:t>For example, "Homework: Should students have to do it?"</a:t>
            </a:r>
            <a:endParaRPr sz="2000" dirty="0"/>
          </a:p>
          <a:p>
            <a:pPr marL="457200" lvl="0" indent="-374650" algn="l" rtl="0">
              <a:lnSpc>
                <a:spcPct val="100000"/>
              </a:lnSpc>
              <a:spcBef>
                <a:spcPts val="0"/>
              </a:spcBef>
              <a:spcAft>
                <a:spcPts val="0"/>
              </a:spcAft>
              <a:buClr>
                <a:srgbClr val="91192A"/>
              </a:buClr>
              <a:buSzPts val="2300"/>
              <a:buAutoNum type="arabicPeriod"/>
            </a:pPr>
            <a:r>
              <a:rPr lang="en" sz="2300" dirty="0"/>
              <a:t>Get into a group of four. Each group will choose a subtopic. </a:t>
            </a:r>
            <a:endParaRPr sz="2300" dirty="0"/>
          </a:p>
          <a:p>
            <a:pPr marL="914400" lvl="1" indent="-355600" algn="l" rtl="0">
              <a:lnSpc>
                <a:spcPct val="100000"/>
              </a:lnSpc>
              <a:spcBef>
                <a:spcPts val="0"/>
              </a:spcBef>
              <a:spcAft>
                <a:spcPts val="0"/>
              </a:spcAft>
              <a:buClr>
                <a:srgbClr val="91192A"/>
              </a:buClr>
              <a:buSzPts val="2000"/>
              <a:buAutoNum type="alphaLcPeriod"/>
            </a:pPr>
            <a:r>
              <a:rPr lang="en" sz="2000" dirty="0"/>
              <a:t>For example, subtopics might include "pros," "cons," "what the research says," "time constraints," "family conflicts," etc. </a:t>
            </a:r>
            <a:endParaRPr sz="2000" dirty="0"/>
          </a:p>
          <a:p>
            <a:pPr marL="914400" lvl="1" indent="-355600" algn="l" rtl="0">
              <a:lnSpc>
                <a:spcPct val="100000"/>
              </a:lnSpc>
              <a:spcBef>
                <a:spcPts val="0"/>
              </a:spcBef>
              <a:spcAft>
                <a:spcPts val="0"/>
              </a:spcAft>
              <a:buClr>
                <a:srgbClr val="91192A"/>
              </a:buClr>
              <a:buSzPts val="2000"/>
              <a:buAutoNum type="alphaLcPeriod"/>
            </a:pPr>
            <a:r>
              <a:rPr lang="en" sz="2000" dirty="0"/>
              <a:t>Discuss and take brief notes over your assigned subtopic. Come to a group answer.</a:t>
            </a:r>
            <a:endParaRPr sz="2000" dirty="0"/>
          </a:p>
          <a:p>
            <a:pPr marL="457200" lvl="0" indent="-374650" algn="l" rtl="0">
              <a:lnSpc>
                <a:spcPct val="100000"/>
              </a:lnSpc>
              <a:spcBef>
                <a:spcPts val="0"/>
              </a:spcBef>
              <a:spcAft>
                <a:spcPts val="0"/>
              </a:spcAft>
              <a:buClr>
                <a:srgbClr val="91192A"/>
              </a:buClr>
              <a:buSzPts val="2300"/>
              <a:buAutoNum type="arabicPeriod"/>
            </a:pPr>
            <a:r>
              <a:rPr lang="en" sz="2300" dirty="0"/>
              <a:t>Choose a group representative. </a:t>
            </a:r>
            <a:endParaRPr sz="2300" dirty="0"/>
          </a:p>
          <a:p>
            <a:pPr marL="914400" lvl="1" indent="-355600" algn="l" rtl="0">
              <a:lnSpc>
                <a:spcPct val="100000"/>
              </a:lnSpc>
              <a:spcBef>
                <a:spcPts val="0"/>
              </a:spcBef>
              <a:spcAft>
                <a:spcPts val="0"/>
              </a:spcAft>
              <a:buClr>
                <a:srgbClr val="91192A"/>
              </a:buClr>
              <a:buSzPts val="2000"/>
              <a:buAutoNum type="alphaLcPeriod"/>
            </a:pPr>
            <a:r>
              <a:rPr lang="en" sz="2000" dirty="0"/>
              <a:t>This person will explain your group’s ideas to other students as they move around the room.</a:t>
            </a:r>
            <a:endParaRPr sz="2000" dirty="0"/>
          </a:p>
        </p:txBody>
      </p:sp>
      <p:pic>
        <p:nvPicPr>
          <p:cNvPr id="146" name="Google Shape;146;g3e4c7a80e1f_1_29"/>
          <p:cNvPicPr preferRelativeResize="0"/>
          <p:nvPr/>
        </p:nvPicPr>
        <p:blipFill>
          <a:blip r:embed="rId3">
            <a:alphaModFix/>
          </a:blip>
          <a:stretch>
            <a:fillRect/>
          </a:stretch>
        </p:blipFill>
        <p:spPr>
          <a:xfrm>
            <a:off x="7888425" y="0"/>
            <a:ext cx="1255575" cy="115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f12f071c00_0_15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Three Stray, One Stays</a:t>
            </a:r>
            <a:endParaRPr sz="3640"/>
          </a:p>
        </p:txBody>
      </p:sp>
      <p:sp>
        <p:nvSpPr>
          <p:cNvPr id="152" name="Google Shape;152;g3f12f071c00_0_159"/>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indent="-457200" algn="l" rtl="0">
              <a:lnSpc>
                <a:spcPct val="100000"/>
              </a:lnSpc>
              <a:spcBef>
                <a:spcPts val="0"/>
              </a:spcBef>
              <a:spcAft>
                <a:spcPts val="0"/>
              </a:spcAft>
              <a:buFont typeface="+mj-lt"/>
              <a:buAutoNum type="arabicPeriod" startAt="4"/>
            </a:pPr>
            <a:r>
              <a:rPr lang="en" sz="2300" dirty="0"/>
              <a:t>Travel to other groups. </a:t>
            </a:r>
            <a:endParaRPr sz="2300" dirty="0"/>
          </a:p>
          <a:p>
            <a:pPr marL="914400" lvl="0" indent="-355600" algn="l" rtl="0">
              <a:lnSpc>
                <a:spcPct val="100000"/>
              </a:lnSpc>
              <a:spcBef>
                <a:spcPts val="0"/>
              </a:spcBef>
              <a:spcAft>
                <a:spcPts val="0"/>
              </a:spcAft>
              <a:buSzPts val="2000"/>
              <a:buAutoNum type="alphaLcPeriod"/>
            </a:pPr>
            <a:r>
              <a:rPr lang="en" sz="2000" dirty="0"/>
              <a:t>Those group members who are not the group representative will go to different groups. </a:t>
            </a:r>
            <a:endParaRPr sz="2000" dirty="0"/>
          </a:p>
          <a:p>
            <a:pPr marL="914400" lvl="0" indent="-355600" algn="l" rtl="0">
              <a:lnSpc>
                <a:spcPct val="100000"/>
              </a:lnSpc>
              <a:spcBef>
                <a:spcPts val="0"/>
              </a:spcBef>
              <a:spcAft>
                <a:spcPts val="0"/>
              </a:spcAft>
              <a:buSzPts val="2000"/>
              <a:buAutoNum type="alphaLcPeriod"/>
            </a:pPr>
            <a:r>
              <a:rPr lang="en" sz="2000" dirty="0"/>
              <a:t>Avoid going to the same group as your teammates. </a:t>
            </a:r>
            <a:endParaRPr sz="2000" dirty="0"/>
          </a:p>
          <a:p>
            <a:pPr lvl="0" indent="-457200" algn="l" rtl="0">
              <a:lnSpc>
                <a:spcPct val="100000"/>
              </a:lnSpc>
              <a:spcBef>
                <a:spcPts val="0"/>
              </a:spcBef>
              <a:spcAft>
                <a:spcPts val="0"/>
              </a:spcAft>
              <a:buFont typeface="+mj-lt"/>
              <a:buAutoNum type="arabicPeriod" startAt="5"/>
            </a:pPr>
            <a:r>
              <a:rPr lang="en" sz="2300" dirty="0"/>
              <a:t>Learn from other groups. Take notes, ask questions, and </a:t>
            </a:r>
            <a:endParaRPr sz="2300" dirty="0"/>
          </a:p>
          <a:p>
            <a:pPr marL="0" lvl="0" indent="457200" algn="l" rtl="0">
              <a:lnSpc>
                <a:spcPct val="100000"/>
              </a:lnSpc>
              <a:spcBef>
                <a:spcPts val="0"/>
              </a:spcBef>
              <a:spcAft>
                <a:spcPts val="0"/>
              </a:spcAft>
              <a:buNone/>
            </a:pPr>
            <a:r>
              <a:rPr lang="en" sz="2300" dirty="0"/>
              <a:t>prepare to share with your original group later.</a:t>
            </a:r>
            <a:endParaRPr lang="en-US" sz="2300" dirty="0"/>
          </a:p>
          <a:p>
            <a:pPr lvl="0" indent="-457200" algn="l" rtl="0">
              <a:lnSpc>
                <a:spcPct val="100000"/>
              </a:lnSpc>
              <a:spcBef>
                <a:spcPts val="0"/>
              </a:spcBef>
              <a:spcAft>
                <a:spcPts val="0"/>
              </a:spcAft>
              <a:buFont typeface="+mj-lt"/>
              <a:buAutoNum type="arabicPeriod" startAt="6"/>
            </a:pPr>
            <a:r>
              <a:rPr lang="en-US" sz="2300" dirty="0"/>
              <a:t>Return to your original group and share what you have learned.</a:t>
            </a:r>
          </a:p>
          <a:p>
            <a:pPr lvl="0" indent="-457200" algn="l" rtl="0">
              <a:lnSpc>
                <a:spcPct val="100000"/>
              </a:lnSpc>
              <a:spcBef>
                <a:spcPts val="0"/>
              </a:spcBef>
              <a:spcAft>
                <a:spcPts val="0"/>
              </a:spcAft>
              <a:buFont typeface="+mj-lt"/>
              <a:buAutoNum type="arabicPeriod" startAt="7"/>
            </a:pPr>
            <a:r>
              <a:rPr lang="en" sz="2300" dirty="0"/>
              <a:t>Put all your ideas together and share it with the class.</a:t>
            </a:r>
            <a:endParaRPr sz="2300" dirty="0"/>
          </a:p>
        </p:txBody>
      </p:sp>
      <p:pic>
        <p:nvPicPr>
          <p:cNvPr id="153" name="Google Shape;153;g3f12f071c00_0_159"/>
          <p:cNvPicPr preferRelativeResize="0"/>
          <p:nvPr/>
        </p:nvPicPr>
        <p:blipFill>
          <a:blip r:embed="rId3">
            <a:alphaModFix/>
          </a:blip>
          <a:stretch>
            <a:fillRect/>
          </a:stretch>
        </p:blipFill>
        <p:spPr>
          <a:xfrm>
            <a:off x="7888425" y="0"/>
            <a:ext cx="1255575" cy="115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e4c7a80e1f_1_3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Appointment Clocks</a:t>
            </a:r>
            <a:endParaRPr sz="3640"/>
          </a:p>
        </p:txBody>
      </p:sp>
      <p:sp>
        <p:nvSpPr>
          <p:cNvPr id="159" name="Google Shape;159;g3e4c7a80e1f_1_35"/>
          <p:cNvSpPr txBox="1">
            <a:spLocks noGrp="1"/>
          </p:cNvSpPr>
          <p:nvPr>
            <p:ph type="body" idx="1"/>
          </p:nvPr>
        </p:nvSpPr>
        <p:spPr>
          <a:xfrm>
            <a:off x="456300" y="1152475"/>
            <a:ext cx="8225400" cy="39909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91192A"/>
              </a:buClr>
              <a:buSzPts val="2200"/>
              <a:buAutoNum type="arabicPeriod"/>
            </a:pPr>
            <a:r>
              <a:rPr lang="en" sz="2200"/>
              <a:t>Use a handout featuring a simply drawn analog clock with no hands, or draw one yourself.</a:t>
            </a:r>
            <a:endParaRPr sz="2200"/>
          </a:p>
          <a:p>
            <a:pPr marL="457200" lvl="0" indent="-368300" algn="l" rtl="0">
              <a:lnSpc>
                <a:spcPct val="100000"/>
              </a:lnSpc>
              <a:spcBef>
                <a:spcPts val="0"/>
              </a:spcBef>
              <a:spcAft>
                <a:spcPts val="0"/>
              </a:spcAft>
              <a:buClr>
                <a:srgbClr val="91192A"/>
              </a:buClr>
              <a:buSzPts val="2200"/>
              <a:buAutoNum type="arabicPeriod"/>
            </a:pPr>
            <a:r>
              <a:rPr lang="en" sz="2200"/>
              <a:t>Walk around and find 4 different partners. Schedule each partner at one time (12:00, 3:00, 6:00, or 9:00) and write each other’s names at that time.</a:t>
            </a:r>
            <a:endParaRPr sz="2200"/>
          </a:p>
          <a:p>
            <a:pPr marL="457200" lvl="0" indent="-368300" algn="l" rtl="0">
              <a:lnSpc>
                <a:spcPct val="100000"/>
              </a:lnSpc>
              <a:spcBef>
                <a:spcPts val="0"/>
              </a:spcBef>
              <a:spcAft>
                <a:spcPts val="0"/>
              </a:spcAft>
              <a:buClr>
                <a:srgbClr val="91192A"/>
              </a:buClr>
              <a:buSzPts val="2200"/>
              <a:buAutoNum type="arabicPeriod"/>
            </a:pPr>
            <a:r>
              <a:rPr lang="en" sz="2200"/>
              <a:t>Take time to think about the provided prompt or problem.</a:t>
            </a:r>
            <a:endParaRPr sz="2200"/>
          </a:p>
          <a:p>
            <a:pPr marL="457200" lvl="0" indent="-368300" algn="l" rtl="0">
              <a:lnSpc>
                <a:spcPct val="100000"/>
              </a:lnSpc>
              <a:spcBef>
                <a:spcPts val="0"/>
              </a:spcBef>
              <a:spcAft>
                <a:spcPts val="0"/>
              </a:spcAft>
              <a:buClr>
                <a:srgbClr val="91192A"/>
              </a:buClr>
              <a:buSzPts val="2200"/>
              <a:buAutoNum type="arabicPeriod"/>
            </a:pPr>
            <a:r>
              <a:rPr lang="en" sz="2200"/>
              <a:t>Call out a time to have everyone immediately move to their corresponding "appointment" and discuss their thoughts on the prompt in pairs. Together, each pair should decide on one response. </a:t>
            </a:r>
            <a:endParaRPr sz="2200"/>
          </a:p>
          <a:p>
            <a:pPr marL="457200" lvl="0" indent="-368300" algn="l" rtl="0">
              <a:lnSpc>
                <a:spcPct val="100000"/>
              </a:lnSpc>
              <a:spcBef>
                <a:spcPts val="0"/>
              </a:spcBef>
              <a:spcAft>
                <a:spcPts val="0"/>
              </a:spcAft>
              <a:buClr>
                <a:srgbClr val="91192A"/>
              </a:buClr>
              <a:buSzPts val="2200"/>
              <a:buAutoNum type="arabicPeriod"/>
            </a:pPr>
            <a:r>
              <a:rPr lang="en" sz="2200"/>
              <a:t>Repeat Step 4 until you have met with all of your appointments.</a:t>
            </a:r>
            <a:endParaRPr sz="2200"/>
          </a:p>
          <a:p>
            <a:pPr marL="0" lvl="0" indent="0" algn="l" rtl="0">
              <a:lnSpc>
                <a:spcPct val="100000"/>
              </a:lnSpc>
              <a:spcBef>
                <a:spcPts val="0"/>
              </a:spcBef>
              <a:spcAft>
                <a:spcPts val="0"/>
              </a:spcAft>
              <a:buNone/>
            </a:pPr>
            <a:endParaRPr sz="2300"/>
          </a:p>
        </p:txBody>
      </p:sp>
      <p:pic>
        <p:nvPicPr>
          <p:cNvPr id="160" name="Google Shape;160;g3e4c7a80e1f_1_35" title="30 Second Expert.png"/>
          <p:cNvPicPr preferRelativeResize="0"/>
          <p:nvPr/>
        </p:nvPicPr>
        <p:blipFill rotWithShape="1">
          <a:blip r:embed="rId3">
            <a:alphaModFix/>
          </a:blip>
          <a:srcRect/>
          <a:stretch/>
        </p:blipFill>
        <p:spPr>
          <a:xfrm>
            <a:off x="7635175" y="12"/>
            <a:ext cx="1508825" cy="109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f12f071c00_0_16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Appointment Clocks</a:t>
            </a:r>
            <a:endParaRPr sz="3640"/>
          </a:p>
        </p:txBody>
      </p:sp>
      <p:pic>
        <p:nvPicPr>
          <p:cNvPr id="166" name="Google Shape;166;g3f12f071c00_0_165" title="30 Second Expert.png"/>
          <p:cNvPicPr preferRelativeResize="0"/>
          <p:nvPr/>
        </p:nvPicPr>
        <p:blipFill rotWithShape="1">
          <a:blip r:embed="rId3">
            <a:alphaModFix/>
          </a:blip>
          <a:srcRect/>
          <a:stretch/>
        </p:blipFill>
        <p:spPr>
          <a:xfrm>
            <a:off x="7635175" y="12"/>
            <a:ext cx="1508825" cy="1098525"/>
          </a:xfrm>
          <a:prstGeom prst="rect">
            <a:avLst/>
          </a:prstGeom>
          <a:noFill/>
          <a:ln>
            <a:noFill/>
          </a:ln>
        </p:spPr>
      </p:pic>
      <p:pic>
        <p:nvPicPr>
          <p:cNvPr id="167" name="Google Shape;167;g3f12f071c00_0_165"/>
          <p:cNvPicPr preferRelativeResize="0"/>
          <p:nvPr/>
        </p:nvPicPr>
        <p:blipFill rotWithShape="1">
          <a:blip r:embed="rId4">
            <a:alphaModFix/>
          </a:blip>
          <a:srcRect l="9229" t="21562" r="1341"/>
          <a:stretch/>
        </p:blipFill>
        <p:spPr>
          <a:xfrm>
            <a:off x="776876" y="1098525"/>
            <a:ext cx="6999626" cy="3940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3f12f071c00_0_0"/>
          <p:cNvSpPr txBox="1">
            <a:spLocks noGrp="1"/>
          </p:cNvSpPr>
          <p:nvPr>
            <p:ph type="title"/>
          </p:nvPr>
        </p:nvSpPr>
        <p:spPr>
          <a:xfrm>
            <a:off x="3945466" y="559689"/>
            <a:ext cx="4565100" cy="2139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
              <a:t>Math in Motion</a:t>
            </a:r>
            <a:endParaRPr/>
          </a:p>
        </p:txBody>
      </p:sp>
      <p:sp>
        <p:nvSpPr>
          <p:cNvPr id="50" name="Google Shape;50;g3f12f071c00_0_0"/>
          <p:cNvSpPr/>
          <p:nvPr/>
        </p:nvSpPr>
        <p:spPr>
          <a:xfrm>
            <a:off x="744173" y="1312133"/>
            <a:ext cx="2922300" cy="2519100"/>
          </a:xfrm>
          <a:prstGeom prst="hexagon">
            <a:avLst>
              <a:gd name="adj" fmla="val 25000"/>
              <a:gd name="vf" fmla="val 115470"/>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1" name="Google Shape;51;g3f12f071c00_0_0"/>
          <p:cNvPicPr preferRelativeResize="0"/>
          <p:nvPr/>
        </p:nvPicPr>
        <p:blipFill>
          <a:blip r:embed="rId3">
            <a:alphaModFix/>
          </a:blip>
          <a:srcRect t="6899" b="6899"/>
          <a:stretch/>
        </p:blipFill>
        <p:spPr>
          <a:xfrm>
            <a:off x="744175" y="1312125"/>
            <a:ext cx="2922300" cy="2519100"/>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e4c7a80e1f_1_41"/>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Human Bingo</a:t>
            </a:r>
            <a:endParaRPr sz="3640"/>
          </a:p>
        </p:txBody>
      </p:sp>
      <p:sp>
        <p:nvSpPr>
          <p:cNvPr id="173" name="Google Shape;173;g3e4c7a80e1f_1_41"/>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a:t>Preparation </a:t>
            </a:r>
            <a:endParaRPr sz="2300"/>
          </a:p>
          <a:p>
            <a:pPr marL="457200" lvl="0" indent="-374650" algn="l" rtl="0">
              <a:lnSpc>
                <a:spcPct val="100000"/>
              </a:lnSpc>
              <a:spcBef>
                <a:spcPts val="0"/>
              </a:spcBef>
              <a:spcAft>
                <a:spcPts val="0"/>
              </a:spcAft>
              <a:buClr>
                <a:srgbClr val="91192A"/>
              </a:buClr>
              <a:buSzPts val="2300"/>
              <a:buAutoNum type="arabicPeriod"/>
            </a:pPr>
            <a:r>
              <a:rPr lang="en" sz="2300"/>
              <a:t>Use the provided template, or create your own Bingo card. Make at least three different versions.</a:t>
            </a:r>
            <a:endParaRPr sz="2300"/>
          </a:p>
          <a:p>
            <a:pPr marL="914400" lvl="1" indent="-355600" algn="l" rtl="0">
              <a:lnSpc>
                <a:spcPct val="100000"/>
              </a:lnSpc>
              <a:spcBef>
                <a:spcPts val="0"/>
              </a:spcBef>
              <a:spcAft>
                <a:spcPts val="0"/>
              </a:spcAft>
              <a:buClr>
                <a:srgbClr val="91192A"/>
              </a:buClr>
              <a:buSzPts val="2000"/>
              <a:buAutoNum type="alphaLcPeriod"/>
            </a:pPr>
            <a:r>
              <a:rPr lang="en" sz="2000"/>
              <a:t>Sample Math prompts: </a:t>
            </a:r>
            <a:endParaRPr sz="2000"/>
          </a:p>
          <a:p>
            <a:pPr marL="1435100" lvl="2" indent="-419100" algn="l" rtl="0">
              <a:lnSpc>
                <a:spcPct val="100000"/>
              </a:lnSpc>
              <a:spcBef>
                <a:spcPts val="0"/>
              </a:spcBef>
              <a:spcAft>
                <a:spcPts val="0"/>
              </a:spcAft>
              <a:buSzPts val="2000"/>
              <a:buAutoNum type="romanLcPeriod"/>
            </a:pPr>
            <a:r>
              <a:rPr lang="en" sz="2000"/>
              <a:t>“Solved a two-step equation.”</a:t>
            </a:r>
            <a:endParaRPr sz="2000"/>
          </a:p>
          <a:p>
            <a:pPr marL="1435100" lvl="2" indent="-419100" algn="l" rtl="0">
              <a:lnSpc>
                <a:spcPct val="100000"/>
              </a:lnSpc>
              <a:spcBef>
                <a:spcPts val="0"/>
              </a:spcBef>
              <a:spcAft>
                <a:spcPts val="0"/>
              </a:spcAft>
              <a:buSzPts val="2000"/>
              <a:buAutoNum type="romanLcPeriod"/>
            </a:pPr>
            <a:r>
              <a:rPr lang="en" sz="2000"/>
              <a:t>“Can explain slope.” </a:t>
            </a:r>
            <a:endParaRPr sz="2000"/>
          </a:p>
          <a:p>
            <a:pPr marL="1435100" lvl="2" indent="-419100" algn="l" rtl="0">
              <a:lnSpc>
                <a:spcPct val="100000"/>
              </a:lnSpc>
              <a:spcBef>
                <a:spcPts val="0"/>
              </a:spcBef>
              <a:spcAft>
                <a:spcPts val="0"/>
              </a:spcAft>
              <a:buSzPts val="2000"/>
              <a:buAutoNum type="romanLcPeriod"/>
            </a:pPr>
            <a:r>
              <a:rPr lang="en" sz="2000"/>
              <a:t>Can show a different strategy to solve the problem.”</a:t>
            </a:r>
            <a:endParaRPr sz="2000"/>
          </a:p>
          <a:p>
            <a:pPr marL="457200" lvl="0" indent="-374650" algn="l" rtl="0">
              <a:lnSpc>
                <a:spcPct val="100000"/>
              </a:lnSpc>
              <a:spcBef>
                <a:spcPts val="0"/>
              </a:spcBef>
              <a:spcAft>
                <a:spcPts val="0"/>
              </a:spcAft>
              <a:buClr>
                <a:srgbClr val="91192A"/>
              </a:buClr>
              <a:buSzPts val="2300"/>
              <a:buAutoNum type="arabicPeriod"/>
            </a:pPr>
            <a:r>
              <a:rPr lang="en" sz="2300"/>
              <a:t>When you are ready to begin the activity, distribute the bingo cards to everyone and get a writing utensil.</a:t>
            </a:r>
            <a:endParaRPr sz="2300"/>
          </a:p>
          <a:p>
            <a:pPr marL="0" lvl="0" indent="0" algn="l" rtl="0">
              <a:lnSpc>
                <a:spcPct val="100000"/>
              </a:lnSpc>
              <a:spcBef>
                <a:spcPts val="0"/>
              </a:spcBef>
              <a:spcAft>
                <a:spcPts val="0"/>
              </a:spcAft>
              <a:buNone/>
            </a:pPr>
            <a:endParaRPr sz="2300"/>
          </a:p>
        </p:txBody>
      </p:sp>
      <p:pic>
        <p:nvPicPr>
          <p:cNvPr id="174" name="Google Shape;174;g3e4c7a80e1f_1_41"/>
          <p:cNvPicPr preferRelativeResize="0"/>
          <p:nvPr/>
        </p:nvPicPr>
        <p:blipFill>
          <a:blip r:embed="rId3">
            <a:alphaModFix/>
          </a:blip>
          <a:stretch>
            <a:fillRect/>
          </a:stretch>
        </p:blipFill>
        <p:spPr>
          <a:xfrm>
            <a:off x="8105775" y="0"/>
            <a:ext cx="1038225" cy="1038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f12f071c00_0_17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Human Bingo</a:t>
            </a:r>
            <a:endParaRPr sz="3640"/>
          </a:p>
        </p:txBody>
      </p:sp>
      <p:sp>
        <p:nvSpPr>
          <p:cNvPr id="180" name="Google Shape;180;g3f12f071c00_0_172"/>
          <p:cNvSpPr txBox="1">
            <a:spLocks noGrp="1"/>
          </p:cNvSpPr>
          <p:nvPr>
            <p:ph type="body" idx="1"/>
          </p:nvPr>
        </p:nvSpPr>
        <p:spPr>
          <a:xfrm>
            <a:off x="456300" y="1152475"/>
            <a:ext cx="8131888" cy="39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dirty="0"/>
              <a:t>Activity</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Walk around the room and find someone who matches the description in one square. When they have located someone, have that person write their name on the square.</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When a you have five squares in a row signed in any direction, shout, “Bingo!” The game immediately pauses.</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Someone will read each square in the line along with the content and ask the person whose name appears in the square if they can verify the fact. If they all can, you win that round.</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Repeat or use different Bingo victory strategies like blackout or four corners.</a:t>
            </a:r>
            <a:endParaRPr sz="2300" dirty="0"/>
          </a:p>
        </p:txBody>
      </p:sp>
      <p:pic>
        <p:nvPicPr>
          <p:cNvPr id="181" name="Google Shape;181;g3f12f071c00_0_172"/>
          <p:cNvPicPr preferRelativeResize="0"/>
          <p:nvPr/>
        </p:nvPicPr>
        <p:blipFill>
          <a:blip r:embed="rId3">
            <a:alphaModFix/>
          </a:blip>
          <a:stretch>
            <a:fillRect/>
          </a:stretch>
        </p:blipFill>
        <p:spPr>
          <a:xfrm>
            <a:off x="8105775" y="0"/>
            <a:ext cx="1038225" cy="1038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e4c7a80e1f_1_4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Mingle</a:t>
            </a:r>
            <a:endParaRPr sz="3640"/>
          </a:p>
        </p:txBody>
      </p:sp>
      <p:sp>
        <p:nvSpPr>
          <p:cNvPr id="187" name="Google Shape;187;g3e4c7a80e1f_1_47"/>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a:t>Mingle around the room. Play appropriate music as you move. </a:t>
            </a:r>
            <a:endParaRPr sz="2300"/>
          </a:p>
          <a:p>
            <a:pPr marL="457200" lvl="0" indent="-374650" algn="l" rtl="0">
              <a:lnSpc>
                <a:spcPct val="100000"/>
              </a:lnSpc>
              <a:spcBef>
                <a:spcPts val="0"/>
              </a:spcBef>
              <a:spcAft>
                <a:spcPts val="0"/>
              </a:spcAft>
              <a:buClr>
                <a:srgbClr val="91192A"/>
              </a:buClr>
              <a:buSzPts val="2300"/>
              <a:buAutoNum type="arabicPeriod"/>
            </a:pPr>
            <a:r>
              <a:rPr lang="en" sz="2300"/>
              <a:t>Stop the music and get into small groups.</a:t>
            </a:r>
            <a:endParaRPr sz="2300"/>
          </a:p>
          <a:p>
            <a:pPr marL="457200" lvl="0" indent="-374650" algn="l" rtl="0">
              <a:lnSpc>
                <a:spcPct val="100000"/>
              </a:lnSpc>
              <a:spcBef>
                <a:spcPts val="0"/>
              </a:spcBef>
              <a:spcAft>
                <a:spcPts val="0"/>
              </a:spcAft>
              <a:buClr>
                <a:srgbClr val="91192A"/>
              </a:buClr>
              <a:buSzPts val="2300"/>
              <a:buAutoNum type="arabicPeriod"/>
            </a:pPr>
            <a:r>
              <a:rPr lang="en" sz="2300"/>
              <a:t>Once you have your group, discuss a prompt. </a:t>
            </a:r>
            <a:endParaRPr sz="2300"/>
          </a:p>
          <a:p>
            <a:pPr marL="914400" lvl="1" indent="-355600" algn="l" rtl="0">
              <a:lnSpc>
                <a:spcPct val="100000"/>
              </a:lnSpc>
              <a:spcBef>
                <a:spcPts val="0"/>
              </a:spcBef>
              <a:spcAft>
                <a:spcPts val="0"/>
              </a:spcAft>
              <a:buClr>
                <a:srgbClr val="91192A"/>
              </a:buClr>
              <a:buSzPts val="2000"/>
              <a:buAutoNum type="alphaLcPeriod"/>
            </a:pPr>
            <a:r>
              <a:rPr lang="en" sz="2000"/>
              <a:t>This can be a math question, a statement you agree or disagree with, or a question about the current lesson.</a:t>
            </a:r>
            <a:endParaRPr sz="2000"/>
          </a:p>
          <a:p>
            <a:pPr marL="457200" lvl="0" indent="-374650" algn="l" rtl="0">
              <a:lnSpc>
                <a:spcPct val="100000"/>
              </a:lnSpc>
              <a:spcBef>
                <a:spcPts val="0"/>
              </a:spcBef>
              <a:spcAft>
                <a:spcPts val="0"/>
              </a:spcAft>
              <a:buClr>
                <a:srgbClr val="91192A"/>
              </a:buClr>
              <a:buSzPts val="2300"/>
              <a:buAutoNum type="arabicPeriod"/>
            </a:pPr>
            <a:r>
              <a:rPr lang="en" sz="2300"/>
              <a:t>While you are discussing, try to use mathematical vocabulary and explain your reasoning.</a:t>
            </a:r>
            <a:endParaRPr sz="2300"/>
          </a:p>
          <a:p>
            <a:pPr marL="457200" lvl="0" indent="-374650" algn="l" rtl="0">
              <a:lnSpc>
                <a:spcPct val="100000"/>
              </a:lnSpc>
              <a:spcBef>
                <a:spcPts val="0"/>
              </a:spcBef>
              <a:spcAft>
                <a:spcPts val="0"/>
              </a:spcAft>
              <a:buClr>
                <a:srgbClr val="91192A"/>
              </a:buClr>
              <a:buSzPts val="2300"/>
              <a:buAutoNum type="arabicPeriod"/>
            </a:pPr>
            <a:r>
              <a:rPr lang="en" sz="2300"/>
              <a:t>Repeat steps 1-4 as many times as needed, with different prompts and different groups.</a:t>
            </a:r>
            <a:endParaRPr sz="2300"/>
          </a:p>
        </p:txBody>
      </p:sp>
      <p:pic>
        <p:nvPicPr>
          <p:cNvPr id="188" name="Google Shape;188;g3e4c7a80e1f_1_47"/>
          <p:cNvPicPr preferRelativeResize="0"/>
          <p:nvPr/>
        </p:nvPicPr>
        <p:blipFill>
          <a:blip r:embed="rId3">
            <a:alphaModFix/>
          </a:blip>
          <a:stretch>
            <a:fillRect/>
          </a:stretch>
        </p:blipFill>
        <p:spPr>
          <a:xfrm>
            <a:off x="7696200" y="7475"/>
            <a:ext cx="1447800" cy="144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e4c7a80e1f_1_5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Still Pictures</a:t>
            </a:r>
            <a:endParaRPr sz="3640"/>
          </a:p>
        </p:txBody>
      </p:sp>
      <p:sp>
        <p:nvSpPr>
          <p:cNvPr id="194" name="Google Shape;194;g3e4c7a80e1f_1_53"/>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a:t>Select a topic and form groups of 4–5.</a:t>
            </a:r>
            <a:endParaRPr sz="2300"/>
          </a:p>
          <a:p>
            <a:pPr marL="457200" lvl="0" indent="-374650" algn="l" rtl="0">
              <a:lnSpc>
                <a:spcPct val="100000"/>
              </a:lnSpc>
              <a:spcBef>
                <a:spcPts val="0"/>
              </a:spcBef>
              <a:spcAft>
                <a:spcPts val="0"/>
              </a:spcAft>
              <a:buClr>
                <a:srgbClr val="91192A"/>
              </a:buClr>
              <a:buSzPts val="2300"/>
              <a:buAutoNum type="arabicPeriod"/>
            </a:pPr>
            <a:r>
              <a:rPr lang="en" sz="2300"/>
              <a:t>Begin </a:t>
            </a:r>
            <a:r>
              <a:rPr lang="en" sz="2300" b="1">
                <a:solidFill>
                  <a:srgbClr val="91192A"/>
                </a:solidFill>
              </a:rPr>
              <a:t>round one</a:t>
            </a:r>
            <a:r>
              <a:rPr lang="en" sz="2300"/>
              <a:t> by displaying or providing an image/art/graphic related to the topic.</a:t>
            </a:r>
            <a:endParaRPr sz="2300"/>
          </a:p>
          <a:p>
            <a:pPr marL="457200" lvl="0" indent="-374650" algn="l" rtl="0">
              <a:lnSpc>
                <a:spcPct val="100000"/>
              </a:lnSpc>
              <a:spcBef>
                <a:spcPts val="0"/>
              </a:spcBef>
              <a:spcAft>
                <a:spcPts val="0"/>
              </a:spcAft>
              <a:buClr>
                <a:srgbClr val="91192A"/>
              </a:buClr>
              <a:buSzPts val="2300"/>
              <a:buAutoNum type="arabicPeriod"/>
            </a:pPr>
            <a:r>
              <a:rPr lang="en" sz="2300"/>
              <a:t>Discuss the image briefly within your group. Come up with a single group pose or gesture you all could do to represent the image. </a:t>
            </a:r>
            <a:endParaRPr sz="2300"/>
          </a:p>
          <a:p>
            <a:pPr marL="457200" lvl="0" indent="-374650" algn="l" rtl="0">
              <a:lnSpc>
                <a:spcPct val="100000"/>
              </a:lnSpc>
              <a:spcBef>
                <a:spcPts val="0"/>
              </a:spcBef>
              <a:spcAft>
                <a:spcPts val="0"/>
              </a:spcAft>
              <a:buClr>
                <a:srgbClr val="91192A"/>
              </a:buClr>
              <a:buSzPts val="2300"/>
              <a:buAutoNum type="arabicPeriod"/>
            </a:pPr>
            <a:r>
              <a:rPr lang="en" sz="2300"/>
              <a:t>Each group hold your poses. Every member in the group should hold the same pose as their group members.</a:t>
            </a:r>
            <a:endParaRPr sz="2300"/>
          </a:p>
          <a:p>
            <a:pPr marL="457200" lvl="0" indent="-374650" algn="l" rtl="0">
              <a:spcBef>
                <a:spcPts val="0"/>
              </a:spcBef>
              <a:spcAft>
                <a:spcPts val="0"/>
              </a:spcAft>
              <a:buSzPts val="2300"/>
              <a:buAutoNum type="arabicPeriod"/>
            </a:pPr>
            <a:r>
              <a:rPr lang="en" sz="2300"/>
              <a:t>Unfreeze one member from each group to explain the group’s chosen gesture. Everyone else should remain frozen.</a:t>
            </a:r>
            <a:endParaRPr sz="2300"/>
          </a:p>
        </p:txBody>
      </p:sp>
      <p:pic>
        <p:nvPicPr>
          <p:cNvPr id="195" name="Google Shape;195;g3e4c7a80e1f_1_53"/>
          <p:cNvPicPr preferRelativeResize="0"/>
          <p:nvPr/>
        </p:nvPicPr>
        <p:blipFill>
          <a:blip r:embed="rId3">
            <a:alphaModFix/>
          </a:blip>
          <a:stretch>
            <a:fillRect/>
          </a:stretch>
        </p:blipFill>
        <p:spPr>
          <a:xfrm>
            <a:off x="7696200" y="7475"/>
            <a:ext cx="1447800" cy="144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f12f071c00_0_1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Still Pictures</a:t>
            </a:r>
            <a:endParaRPr sz="3640"/>
          </a:p>
        </p:txBody>
      </p:sp>
      <p:sp>
        <p:nvSpPr>
          <p:cNvPr id="201" name="Google Shape;201;g3f12f071c00_0_1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indent="-457200" algn="l" rtl="0">
              <a:lnSpc>
                <a:spcPct val="100000"/>
              </a:lnSpc>
              <a:spcBef>
                <a:spcPts val="0"/>
              </a:spcBef>
              <a:spcAft>
                <a:spcPts val="0"/>
              </a:spcAft>
              <a:buFont typeface="+mj-lt"/>
              <a:buAutoNum type="arabicPeriod" startAt="6"/>
            </a:pPr>
            <a:r>
              <a:rPr lang="en" sz="2300" dirty="0"/>
              <a:t>Begin </a:t>
            </a:r>
            <a:r>
              <a:rPr lang="en" sz="2300" b="1" dirty="0">
                <a:solidFill>
                  <a:srgbClr val="91192A"/>
                </a:solidFill>
              </a:rPr>
              <a:t>round two </a:t>
            </a:r>
            <a:r>
              <a:rPr lang="en" sz="2300" dirty="0"/>
              <a:t>by displaying or providing a text related to the </a:t>
            </a:r>
            <a:endParaRPr sz="2300" dirty="0"/>
          </a:p>
          <a:p>
            <a:pPr marL="0" lvl="0" indent="457200" algn="l" rtl="0">
              <a:lnSpc>
                <a:spcPct val="100000"/>
              </a:lnSpc>
              <a:spcBef>
                <a:spcPts val="0"/>
              </a:spcBef>
              <a:spcAft>
                <a:spcPts val="0"/>
              </a:spcAft>
              <a:buNone/>
            </a:pPr>
            <a:r>
              <a:rPr lang="en" sz="2300" dirty="0"/>
              <a:t>topic. Allow everyone time to read through it.</a:t>
            </a:r>
            <a:endParaRPr sz="2300" dirty="0"/>
          </a:p>
          <a:p>
            <a:pPr lvl="0" indent="-457200" algn="l" rtl="0">
              <a:lnSpc>
                <a:spcPct val="100000"/>
              </a:lnSpc>
              <a:spcBef>
                <a:spcPts val="0"/>
              </a:spcBef>
              <a:spcAft>
                <a:spcPts val="0"/>
              </a:spcAft>
              <a:buFont typeface="+mj-lt"/>
              <a:buAutoNum type="arabicPeriod" startAt="7"/>
            </a:pPr>
            <a:r>
              <a:rPr lang="en" sz="2300" dirty="0"/>
              <a:t>This time, discuss both the image and text. Instead of coming </a:t>
            </a:r>
            <a:endParaRPr sz="2300" dirty="0"/>
          </a:p>
          <a:p>
            <a:pPr marL="457200" lvl="0" indent="0" algn="l" rtl="0">
              <a:lnSpc>
                <a:spcPct val="100000"/>
              </a:lnSpc>
              <a:spcBef>
                <a:spcPts val="0"/>
              </a:spcBef>
              <a:spcAft>
                <a:spcPts val="0"/>
              </a:spcAft>
              <a:buNone/>
            </a:pPr>
            <a:r>
              <a:rPr lang="en" sz="2300" dirty="0"/>
              <a:t>up with a single pose, each member in the group should come up with a unique gesture that represents both the image and the text.</a:t>
            </a:r>
            <a:endParaRPr sz="2300" dirty="0"/>
          </a:p>
          <a:p>
            <a:pPr lvl="0" indent="-457200" algn="l" rtl="0">
              <a:lnSpc>
                <a:spcPct val="100000"/>
              </a:lnSpc>
              <a:spcBef>
                <a:spcPts val="0"/>
              </a:spcBef>
              <a:spcAft>
                <a:spcPts val="0"/>
              </a:spcAft>
              <a:buFont typeface="+mj-lt"/>
              <a:buAutoNum type="arabicPeriod" startAt="8"/>
            </a:pPr>
            <a:r>
              <a:rPr lang="en" sz="2300" dirty="0"/>
              <a:t>Unfreeze one member from each group to explain their group </a:t>
            </a:r>
            <a:endParaRPr sz="2300" dirty="0"/>
          </a:p>
          <a:p>
            <a:pPr marL="0" lvl="0" indent="457200" algn="l" rtl="0">
              <a:lnSpc>
                <a:spcPct val="100000"/>
              </a:lnSpc>
              <a:spcBef>
                <a:spcPts val="0"/>
              </a:spcBef>
              <a:spcAft>
                <a:spcPts val="0"/>
              </a:spcAft>
              <a:buNone/>
            </a:pPr>
            <a:r>
              <a:rPr lang="en" sz="2300" dirty="0"/>
              <a:t>members’ gestures.</a:t>
            </a:r>
            <a:endParaRPr sz="2300" dirty="0"/>
          </a:p>
          <a:p>
            <a:pPr marL="0" lvl="0" indent="0" algn="l" rtl="0">
              <a:lnSpc>
                <a:spcPct val="100000"/>
              </a:lnSpc>
              <a:spcBef>
                <a:spcPts val="0"/>
              </a:spcBef>
              <a:spcAft>
                <a:spcPts val="0"/>
              </a:spcAft>
              <a:buNone/>
            </a:pPr>
            <a:endParaRPr sz="2300" dirty="0"/>
          </a:p>
        </p:txBody>
      </p:sp>
      <p:pic>
        <p:nvPicPr>
          <p:cNvPr id="202" name="Google Shape;202;g3f12f071c00_0_114"/>
          <p:cNvPicPr preferRelativeResize="0"/>
          <p:nvPr/>
        </p:nvPicPr>
        <p:blipFill>
          <a:blip r:embed="rId3">
            <a:alphaModFix/>
          </a:blip>
          <a:stretch>
            <a:fillRect/>
          </a:stretch>
        </p:blipFill>
        <p:spPr>
          <a:xfrm>
            <a:off x="7696200" y="7475"/>
            <a:ext cx="1447800" cy="1447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f12f071c00_0_12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Still Pictures</a:t>
            </a:r>
            <a:endParaRPr sz="3640"/>
          </a:p>
        </p:txBody>
      </p:sp>
      <p:sp>
        <p:nvSpPr>
          <p:cNvPr id="208" name="Google Shape;208;g3f12f071c00_0_120"/>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indent="-457200" algn="l" rtl="0">
              <a:lnSpc>
                <a:spcPct val="100000"/>
              </a:lnSpc>
              <a:spcBef>
                <a:spcPts val="0"/>
              </a:spcBef>
              <a:spcAft>
                <a:spcPts val="0"/>
              </a:spcAft>
              <a:buFont typeface="+mj-lt"/>
              <a:buAutoNum type="arabicPeriod" startAt="9"/>
            </a:pPr>
            <a:r>
              <a:rPr lang="en" sz="2300" dirty="0"/>
              <a:t>Begin </a:t>
            </a:r>
            <a:r>
              <a:rPr lang="en" sz="2300" b="1" dirty="0">
                <a:solidFill>
                  <a:srgbClr val="91192A"/>
                </a:solidFill>
              </a:rPr>
              <a:t>round three</a:t>
            </a:r>
            <a:r>
              <a:rPr lang="en" sz="2300" dirty="0"/>
              <a:t> by choreographing a group performance that summarizes your learning. </a:t>
            </a:r>
            <a:endParaRPr sz="2300" dirty="0"/>
          </a:p>
          <a:p>
            <a:pPr marL="914400" lvl="0" indent="-374650" algn="l" rtl="0">
              <a:lnSpc>
                <a:spcPct val="100000"/>
              </a:lnSpc>
              <a:spcBef>
                <a:spcPts val="0"/>
              </a:spcBef>
              <a:spcAft>
                <a:spcPts val="0"/>
              </a:spcAft>
              <a:buSzPts val="2300"/>
              <a:buAutoNum type="alphaLcPeriod"/>
            </a:pPr>
            <a:r>
              <a:rPr lang="en" sz="2300" dirty="0"/>
              <a:t>Come up with a unique gesture, a single word to say, as well as a final group phrase to say all together. </a:t>
            </a:r>
            <a:endParaRPr sz="2300" dirty="0"/>
          </a:p>
          <a:p>
            <a:pPr lvl="0" indent="-457200" algn="l" rtl="0">
              <a:lnSpc>
                <a:spcPct val="100000"/>
              </a:lnSpc>
              <a:spcBef>
                <a:spcPts val="0"/>
              </a:spcBef>
              <a:spcAft>
                <a:spcPts val="0"/>
              </a:spcAft>
              <a:buFont typeface="+mj-lt"/>
              <a:buAutoNum type="arabicPeriod" startAt="10"/>
            </a:pPr>
            <a:r>
              <a:rPr lang="en" sz="2300" dirty="0"/>
              <a:t>Each group should perform! </a:t>
            </a:r>
            <a:endParaRPr sz="2300" dirty="0"/>
          </a:p>
          <a:p>
            <a:pPr marL="914400" lvl="0" indent="-374650" algn="l" rtl="0">
              <a:lnSpc>
                <a:spcPct val="100000"/>
              </a:lnSpc>
              <a:spcBef>
                <a:spcPts val="0"/>
              </a:spcBef>
              <a:spcAft>
                <a:spcPts val="0"/>
              </a:spcAft>
              <a:buSzPts val="2300"/>
              <a:buAutoNum type="alphaLcPeriod"/>
            </a:pPr>
            <a:r>
              <a:rPr lang="en" sz="2300" dirty="0"/>
              <a:t>One by one, have everyone walk on stage, say their word, and freeze in their gesture. </a:t>
            </a:r>
            <a:endParaRPr sz="2300" dirty="0"/>
          </a:p>
          <a:p>
            <a:pPr marL="914400" lvl="0" indent="-374650" algn="l" rtl="0">
              <a:lnSpc>
                <a:spcPct val="100000"/>
              </a:lnSpc>
              <a:spcBef>
                <a:spcPts val="0"/>
              </a:spcBef>
              <a:spcAft>
                <a:spcPts val="0"/>
              </a:spcAft>
              <a:buSzPts val="2300"/>
              <a:buAutoNum type="alphaLcPeriod"/>
            </a:pPr>
            <a:r>
              <a:rPr lang="en" sz="2300" dirty="0"/>
              <a:t>When all are frozen, the group speaks their shared phrase in unison, then exits for the next group.</a:t>
            </a:r>
            <a:endParaRPr sz="2300" dirty="0"/>
          </a:p>
        </p:txBody>
      </p:sp>
      <p:pic>
        <p:nvPicPr>
          <p:cNvPr id="209" name="Google Shape;209;g3f12f071c00_0_120"/>
          <p:cNvPicPr preferRelativeResize="0"/>
          <p:nvPr/>
        </p:nvPicPr>
        <p:blipFill>
          <a:blip r:embed="rId3">
            <a:alphaModFix/>
          </a:blip>
          <a:stretch>
            <a:fillRect/>
          </a:stretch>
        </p:blipFill>
        <p:spPr>
          <a:xfrm>
            <a:off x="7696200" y="7475"/>
            <a:ext cx="1447800" cy="1447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f12f071c00_0_12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Still Pictures</a:t>
            </a:r>
            <a:endParaRPr sz="3640"/>
          </a:p>
        </p:txBody>
      </p:sp>
      <p:sp>
        <p:nvSpPr>
          <p:cNvPr id="215" name="Google Shape;215;g3f12f071c00_0_126"/>
          <p:cNvSpPr txBox="1">
            <a:spLocks noGrp="1"/>
          </p:cNvSpPr>
          <p:nvPr>
            <p:ph type="body" idx="1"/>
          </p:nvPr>
        </p:nvSpPr>
        <p:spPr>
          <a:xfrm>
            <a:off x="459300" y="4570800"/>
            <a:ext cx="8225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u="sng">
                <a:solidFill>
                  <a:srgbClr val="275781"/>
                </a:solidFill>
                <a:hlinkClick r:id="rId3">
                  <a:extLst>
                    <a:ext uri="{A12FA001-AC4F-418D-AE19-62706E023703}">
                      <ahyp:hlinkClr xmlns:ahyp="http://schemas.microsoft.com/office/drawing/2018/hyperlinkcolor" val="tx"/>
                    </a:ext>
                  </a:extLst>
                </a:hlinkClick>
              </a:rPr>
              <a:t>Still Pictures: LEARN Instructional Strategy</a:t>
            </a:r>
            <a:endParaRPr sz="1800">
              <a:solidFill>
                <a:srgbClr val="275781"/>
              </a:solidFill>
            </a:endParaRPr>
          </a:p>
        </p:txBody>
      </p:sp>
      <p:pic>
        <p:nvPicPr>
          <p:cNvPr id="216" name="Google Shape;216;g3f12f071c00_0_126"/>
          <p:cNvPicPr preferRelativeResize="0"/>
          <p:nvPr/>
        </p:nvPicPr>
        <p:blipFill>
          <a:blip r:embed="rId4">
            <a:alphaModFix/>
          </a:blip>
          <a:stretch>
            <a:fillRect/>
          </a:stretch>
        </p:blipFill>
        <p:spPr>
          <a:xfrm>
            <a:off x="7696200" y="7475"/>
            <a:ext cx="1447800" cy="1447800"/>
          </a:xfrm>
          <a:prstGeom prst="rect">
            <a:avLst/>
          </a:prstGeom>
          <a:noFill/>
          <a:ln>
            <a:noFill/>
          </a:ln>
        </p:spPr>
      </p:pic>
      <p:pic>
        <p:nvPicPr>
          <p:cNvPr id="217" name="Google Shape;217;g3f12f071c00_0_126" descr="In this video, the Still Pictures instructional strategy is demonstrated as students use frozen gestures and minimal words to represent their understanding of Clara Luper and her impact on society. This arts-integrated strategy supports active learning by blending creativity, collaboration, and critical thinking.&#10; &#10;Oklahoma Academic Standard for Social Studies USH.7.1&#10;&#10;Learn more about the strategy featured in this video at:&#10;Still Pictures: https://learn.k20center.ou.edu/strategy/4960&#10; &#10;Support active learning and deepen student understanding by exploring engaging, collaborative instructional strategies from the K20 Center at https://learn.k20center.ou.edu/search?type=strategies.&#10; &#10;The K20 Center for Educational and Community Renewal is an Oklahoma-based, statewide education research and development center that promotes innovative learning through school-university-community collaboration." title="Still Pictures: LEARN Instructional Strategy">
            <a:hlinkClick r:id="rId5"/>
          </p:cNvPr>
          <p:cNvPicPr preferRelativeResize="0"/>
          <p:nvPr/>
        </p:nvPicPr>
        <p:blipFill>
          <a:blip r:embed="rId6">
            <a:alphaModFix/>
          </a:blip>
          <a:stretch>
            <a:fillRect/>
          </a:stretch>
        </p:blipFill>
        <p:spPr>
          <a:xfrm>
            <a:off x="1518649" y="1139275"/>
            <a:ext cx="6100450" cy="3431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e4c7a80e1f_1_5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ABC Graffiti</a:t>
            </a:r>
            <a:endParaRPr sz="3640"/>
          </a:p>
        </p:txBody>
      </p:sp>
      <p:sp>
        <p:nvSpPr>
          <p:cNvPr id="223" name="Google Shape;223;g3e4c7a80e1f_1_59"/>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dirty="0"/>
              <a:t>Get into small groups and come up with a topic.</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Each group get one different colored marker and your own poster paper that shows the alphabet in two columns (one letter per row in each column) while providing room for writing.</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Write down words/phrases for as many letters on your poster as you can in the time provided using your prior knowledge of the topic.</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Call time. Groups rotate to the next poster, taking their marker with them. Pick up where the last group left off in trying to fill out the poster.</a:t>
            </a:r>
            <a:endParaRPr sz="2300" dirty="0"/>
          </a:p>
        </p:txBody>
      </p:sp>
      <p:pic>
        <p:nvPicPr>
          <p:cNvPr id="224" name="Google Shape;224;g3e4c7a80e1f_1_59"/>
          <p:cNvPicPr preferRelativeResize="0"/>
          <p:nvPr/>
        </p:nvPicPr>
        <p:blipFill>
          <a:blip r:embed="rId3">
            <a:alphaModFix/>
          </a:blip>
          <a:stretch>
            <a:fillRect/>
          </a:stretch>
        </p:blipFill>
        <p:spPr>
          <a:xfrm>
            <a:off x="7905750" y="0"/>
            <a:ext cx="1238250" cy="1162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f12f071c00_0_17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ABC Graffiti</a:t>
            </a:r>
            <a:endParaRPr sz="3640"/>
          </a:p>
        </p:txBody>
      </p:sp>
      <p:sp>
        <p:nvSpPr>
          <p:cNvPr id="230" name="Google Shape;230;g3f12f071c00_0_178"/>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indent="-457200" algn="l" rtl="0">
              <a:lnSpc>
                <a:spcPct val="100000"/>
              </a:lnSpc>
              <a:spcBef>
                <a:spcPts val="0"/>
              </a:spcBef>
              <a:spcAft>
                <a:spcPts val="0"/>
              </a:spcAft>
              <a:buFont typeface="+mj-lt"/>
              <a:buAutoNum type="arabicPeriod" startAt="5"/>
            </a:pPr>
            <a:r>
              <a:rPr lang="en" sz="2300" dirty="0"/>
              <a:t>Call time. Groups rotate again. This time, use an </a:t>
            </a:r>
            <a:endParaRPr sz="2300" dirty="0"/>
          </a:p>
          <a:p>
            <a:pPr marL="457200" lvl="0" indent="0" algn="l" rtl="0">
              <a:lnSpc>
                <a:spcPct val="100000"/>
              </a:lnSpc>
              <a:spcBef>
                <a:spcPts val="0"/>
              </a:spcBef>
              <a:spcAft>
                <a:spcPts val="0"/>
              </a:spcAft>
              <a:buNone/>
            </a:pPr>
            <a:r>
              <a:rPr lang="en" sz="2300" dirty="0"/>
              <a:t>outside resource to generate new words/phrases for the remaining letters. Also add to letters that were previously used.</a:t>
            </a:r>
            <a:endParaRPr sz="2300" dirty="0"/>
          </a:p>
          <a:p>
            <a:pPr lvl="0" indent="-457200" algn="l" rtl="0">
              <a:lnSpc>
                <a:spcPct val="100000"/>
              </a:lnSpc>
              <a:spcBef>
                <a:spcPts val="0"/>
              </a:spcBef>
              <a:spcAft>
                <a:spcPts val="0"/>
              </a:spcAft>
              <a:buFont typeface="+mj-lt"/>
              <a:buAutoNum type="arabicPeriod" startAt="6"/>
            </a:pPr>
            <a:r>
              <a:rPr lang="en" sz="2300" dirty="0"/>
              <a:t>Call time. Groups rotate to their original poster to construct a </a:t>
            </a:r>
            <a:endParaRPr sz="2300" dirty="0"/>
          </a:p>
          <a:p>
            <a:pPr marL="0" lvl="0" indent="457200" algn="l" rtl="0">
              <a:lnSpc>
                <a:spcPct val="100000"/>
              </a:lnSpc>
              <a:spcBef>
                <a:spcPts val="0"/>
              </a:spcBef>
              <a:spcAft>
                <a:spcPts val="0"/>
              </a:spcAft>
              <a:buNone/>
            </a:pPr>
            <a:r>
              <a:rPr lang="en" sz="2300" dirty="0"/>
              <a:t>summary statement that synthesizes the poster's information.</a:t>
            </a:r>
            <a:endParaRPr sz="2300" dirty="0"/>
          </a:p>
          <a:p>
            <a:pPr lvl="0" indent="-457200" algn="l" rtl="0">
              <a:lnSpc>
                <a:spcPct val="100000"/>
              </a:lnSpc>
              <a:spcBef>
                <a:spcPts val="0"/>
              </a:spcBef>
              <a:spcAft>
                <a:spcPts val="0"/>
              </a:spcAft>
              <a:buFont typeface="+mj-lt"/>
              <a:buAutoNum type="arabicPeriod" startAt="7"/>
            </a:pPr>
            <a:r>
              <a:rPr lang="en" sz="2300"/>
              <a:t>Share </a:t>
            </a:r>
            <a:r>
              <a:rPr lang="en" sz="2300" dirty="0"/>
              <a:t>out your summary statements with the class.</a:t>
            </a:r>
            <a:endParaRPr sz="2300" dirty="0"/>
          </a:p>
        </p:txBody>
      </p:sp>
      <p:pic>
        <p:nvPicPr>
          <p:cNvPr id="231" name="Google Shape;231;g3f12f071c00_0_178"/>
          <p:cNvPicPr preferRelativeResize="0"/>
          <p:nvPr/>
        </p:nvPicPr>
        <p:blipFill>
          <a:blip r:embed="rId3">
            <a:alphaModFix/>
          </a:blip>
          <a:stretch>
            <a:fillRect/>
          </a:stretch>
        </p:blipFill>
        <p:spPr>
          <a:xfrm>
            <a:off x="7905750" y="0"/>
            <a:ext cx="1238250" cy="1162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f12f071c00_0_18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ABC Graffiti</a:t>
            </a:r>
            <a:endParaRPr sz="3640"/>
          </a:p>
        </p:txBody>
      </p:sp>
      <p:pic>
        <p:nvPicPr>
          <p:cNvPr id="237" name="Google Shape;237;g3f12f071c00_0_184"/>
          <p:cNvPicPr preferRelativeResize="0"/>
          <p:nvPr/>
        </p:nvPicPr>
        <p:blipFill>
          <a:blip r:embed="rId3">
            <a:alphaModFix/>
          </a:blip>
          <a:stretch>
            <a:fillRect/>
          </a:stretch>
        </p:blipFill>
        <p:spPr>
          <a:xfrm>
            <a:off x="7905750" y="0"/>
            <a:ext cx="1238250" cy="1162050"/>
          </a:xfrm>
          <a:prstGeom prst="rect">
            <a:avLst/>
          </a:prstGeom>
          <a:noFill/>
          <a:ln>
            <a:noFill/>
          </a:ln>
        </p:spPr>
      </p:pic>
      <p:pic>
        <p:nvPicPr>
          <p:cNvPr id="238" name="Google Shape;238;g3f12f071c00_0_184"/>
          <p:cNvPicPr preferRelativeResize="0"/>
          <p:nvPr/>
        </p:nvPicPr>
        <p:blipFill rotWithShape="1">
          <a:blip r:embed="rId4">
            <a:alphaModFix/>
          </a:blip>
          <a:srcRect l="2181"/>
          <a:stretch/>
        </p:blipFill>
        <p:spPr>
          <a:xfrm>
            <a:off x="3505450" y="0"/>
            <a:ext cx="3882100" cy="514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ctrTitle"/>
          </p:nvPr>
        </p:nvSpPr>
        <p:spPr>
          <a:xfrm>
            <a:off x="908700" y="1117825"/>
            <a:ext cx="7326600" cy="166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7" name="Google Shape;57;p3"/>
          <p:cNvSpPr txBox="1">
            <a:spLocks noGrp="1"/>
          </p:cNvSpPr>
          <p:nvPr>
            <p:ph type="subTitle" idx="1"/>
          </p:nvPr>
        </p:nvSpPr>
        <p:spPr>
          <a:xfrm>
            <a:off x="908700" y="2778625"/>
            <a:ext cx="7326600" cy="152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600"/>
              <a:buFont typeface="Arial"/>
              <a:buNone/>
            </a:pPr>
            <a:r>
              <a:rPr lang="en"/>
              <a:t>How does intentional movement in math deepen understanding, engagement, and problem-solving skills?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f12f071c00_0_14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ABC Graffiti</a:t>
            </a:r>
            <a:endParaRPr sz="3640"/>
          </a:p>
        </p:txBody>
      </p:sp>
      <p:sp>
        <p:nvSpPr>
          <p:cNvPr id="244" name="Google Shape;244;g3f12f071c00_0_143"/>
          <p:cNvSpPr txBox="1">
            <a:spLocks noGrp="1"/>
          </p:cNvSpPr>
          <p:nvPr>
            <p:ph type="body" idx="1"/>
          </p:nvPr>
        </p:nvSpPr>
        <p:spPr>
          <a:xfrm>
            <a:off x="456175" y="4570800"/>
            <a:ext cx="8225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u="sng">
                <a:solidFill>
                  <a:srgbClr val="275781"/>
                </a:solidFill>
                <a:hlinkClick r:id="rId3">
                  <a:extLst>
                    <a:ext uri="{A12FA001-AC4F-418D-AE19-62706E023703}">
                      <ahyp:hlinkClr xmlns:ahyp="http://schemas.microsoft.com/office/drawing/2018/hyperlinkcolor" val="tx"/>
                    </a:ext>
                  </a:extLst>
                </a:hlinkClick>
              </a:rPr>
              <a:t>ABC Graffiti - LEARN Strategies</a:t>
            </a:r>
            <a:endParaRPr sz="1800">
              <a:solidFill>
                <a:srgbClr val="275781"/>
              </a:solidFill>
            </a:endParaRPr>
          </a:p>
        </p:txBody>
      </p:sp>
      <p:pic>
        <p:nvPicPr>
          <p:cNvPr id="245" name="Google Shape;245;g3f12f071c00_0_143"/>
          <p:cNvPicPr preferRelativeResize="0"/>
          <p:nvPr/>
        </p:nvPicPr>
        <p:blipFill>
          <a:blip r:embed="rId4">
            <a:alphaModFix/>
          </a:blip>
          <a:stretch>
            <a:fillRect/>
          </a:stretch>
        </p:blipFill>
        <p:spPr>
          <a:xfrm>
            <a:off x="7905750" y="0"/>
            <a:ext cx="1238250" cy="1162050"/>
          </a:xfrm>
          <a:prstGeom prst="rect">
            <a:avLst/>
          </a:prstGeom>
          <a:noFill/>
          <a:ln>
            <a:noFill/>
          </a:ln>
        </p:spPr>
      </p:pic>
      <p:pic>
        <p:nvPicPr>
          <p:cNvPr id="246" name="Google Shape;246;g3f12f071c00_0_143" descr="Learn about a quick formative assessment from the K20 Center. For more strategies, visit learn.k20center.ou.edu/strategies" title="ABC Graffiti - LEARN Strategies">
            <a:hlinkClick r:id="rId5"/>
          </p:cNvPr>
          <p:cNvPicPr preferRelativeResize="0"/>
          <p:nvPr/>
        </p:nvPicPr>
        <p:blipFill>
          <a:blip r:embed="rId6">
            <a:alphaModFix/>
          </a:blip>
          <a:stretch>
            <a:fillRect/>
          </a:stretch>
        </p:blipFill>
        <p:spPr>
          <a:xfrm>
            <a:off x="1674338" y="1314450"/>
            <a:ext cx="5789066" cy="325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e4c7a80e1f_1_6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Gallery Walk </a:t>
            </a:r>
            <a:endParaRPr sz="3640"/>
          </a:p>
        </p:txBody>
      </p:sp>
      <p:sp>
        <p:nvSpPr>
          <p:cNvPr id="252" name="Google Shape;252;g3e4c7a80e1f_1_65"/>
          <p:cNvSpPr txBox="1">
            <a:spLocks noGrp="1"/>
          </p:cNvSpPr>
          <p:nvPr>
            <p:ph type="body" idx="1"/>
          </p:nvPr>
        </p:nvSpPr>
        <p:spPr>
          <a:xfrm>
            <a:off x="456300" y="1152475"/>
            <a:ext cx="8225400" cy="39909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a:t>Choose a topic or a question to answer and get into a small group.</a:t>
            </a:r>
            <a:endParaRPr sz="2300"/>
          </a:p>
          <a:p>
            <a:pPr marL="457200" lvl="0" indent="-374650" algn="l" rtl="0">
              <a:lnSpc>
                <a:spcPct val="100000"/>
              </a:lnSpc>
              <a:spcBef>
                <a:spcPts val="0"/>
              </a:spcBef>
              <a:spcAft>
                <a:spcPts val="0"/>
              </a:spcAft>
              <a:buClr>
                <a:srgbClr val="91192A"/>
              </a:buClr>
              <a:buSzPts val="2300"/>
              <a:buAutoNum type="arabicPeriod"/>
            </a:pPr>
            <a:r>
              <a:rPr lang="en" sz="2300"/>
              <a:t>Create a presentation over your topic (e.g. poster, flyer, etc .).</a:t>
            </a:r>
            <a:endParaRPr sz="2300"/>
          </a:p>
          <a:p>
            <a:pPr marL="457200" lvl="0" indent="-374650" algn="l" rtl="0">
              <a:lnSpc>
                <a:spcPct val="100000"/>
              </a:lnSpc>
              <a:spcBef>
                <a:spcPts val="0"/>
              </a:spcBef>
              <a:spcAft>
                <a:spcPts val="0"/>
              </a:spcAft>
              <a:buClr>
                <a:srgbClr val="91192A"/>
              </a:buClr>
              <a:buSzPts val="2300"/>
              <a:buAutoNum type="arabicPeriod"/>
            </a:pPr>
            <a:r>
              <a:rPr lang="en" sz="2300"/>
              <a:t>Post your presentation around the room. </a:t>
            </a:r>
            <a:endParaRPr sz="2300"/>
          </a:p>
          <a:p>
            <a:pPr marL="914400" lvl="1" indent="-355600" algn="l" rtl="0">
              <a:lnSpc>
                <a:spcPct val="100000"/>
              </a:lnSpc>
              <a:spcBef>
                <a:spcPts val="0"/>
              </a:spcBef>
              <a:spcAft>
                <a:spcPts val="0"/>
              </a:spcAft>
              <a:buClr>
                <a:srgbClr val="91192A"/>
              </a:buClr>
              <a:buSzPts val="2000"/>
              <a:buAutoNum type="alphaLcPeriod"/>
            </a:pPr>
            <a:r>
              <a:rPr lang="en" sz="2000"/>
              <a:t>Optional: Have a group member remain with the presentation to present the group's work.</a:t>
            </a:r>
            <a:endParaRPr sz="2000"/>
          </a:p>
          <a:p>
            <a:pPr marL="457200" lvl="0" indent="-374650" algn="l" rtl="0">
              <a:lnSpc>
                <a:spcPct val="100000"/>
              </a:lnSpc>
              <a:spcBef>
                <a:spcPts val="0"/>
              </a:spcBef>
              <a:spcAft>
                <a:spcPts val="0"/>
              </a:spcAft>
              <a:buClr>
                <a:srgbClr val="91192A"/>
              </a:buClr>
              <a:buSzPts val="2300"/>
              <a:buAutoNum type="arabicPeriod"/>
            </a:pPr>
            <a:r>
              <a:rPr lang="en" sz="2300"/>
              <a:t>As a group, circulate around the room, stopping at each presentation long enough to learn from and evaluate it.</a:t>
            </a:r>
            <a:endParaRPr sz="2300"/>
          </a:p>
          <a:p>
            <a:pPr marL="457200" lvl="0" indent="-374650" algn="l" rtl="0">
              <a:lnSpc>
                <a:spcPct val="100000"/>
              </a:lnSpc>
              <a:spcBef>
                <a:spcPts val="0"/>
              </a:spcBef>
              <a:spcAft>
                <a:spcPts val="0"/>
              </a:spcAft>
              <a:buClr>
                <a:srgbClr val="91192A"/>
              </a:buClr>
              <a:buSzPts val="2300"/>
              <a:buAutoNum type="arabicPeriod"/>
            </a:pPr>
            <a:r>
              <a:rPr lang="en" sz="2300"/>
              <a:t>Leave at least two questions or comments on sticky notes.</a:t>
            </a:r>
            <a:endParaRPr sz="2300"/>
          </a:p>
          <a:p>
            <a:pPr marL="457200" lvl="0" indent="-374650" algn="l" rtl="0">
              <a:lnSpc>
                <a:spcPct val="100000"/>
              </a:lnSpc>
              <a:spcBef>
                <a:spcPts val="0"/>
              </a:spcBef>
              <a:spcAft>
                <a:spcPts val="0"/>
              </a:spcAft>
              <a:buClr>
                <a:srgbClr val="91192A"/>
              </a:buClr>
              <a:buSzPts val="2300"/>
              <a:buAutoNum type="arabicPeriod"/>
            </a:pPr>
            <a:r>
              <a:rPr lang="en" sz="2300"/>
              <a:t>Once you’ve seen everything, return to your original presentation to checkout the feedback left for you.</a:t>
            </a:r>
            <a:endParaRPr sz="2300"/>
          </a:p>
        </p:txBody>
      </p:sp>
      <p:pic>
        <p:nvPicPr>
          <p:cNvPr id="253" name="Google Shape;253;g3e4c7a80e1f_1_65"/>
          <p:cNvPicPr preferRelativeResize="0"/>
          <p:nvPr/>
        </p:nvPicPr>
        <p:blipFill>
          <a:blip r:embed="rId3">
            <a:alphaModFix/>
          </a:blip>
          <a:stretch>
            <a:fillRect/>
          </a:stretch>
        </p:blipFill>
        <p:spPr>
          <a:xfrm>
            <a:off x="7696200" y="0"/>
            <a:ext cx="1447800" cy="695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f12f071c00_0_151"/>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Gallery Walk </a:t>
            </a:r>
            <a:endParaRPr sz="3640"/>
          </a:p>
        </p:txBody>
      </p:sp>
      <p:sp>
        <p:nvSpPr>
          <p:cNvPr id="259" name="Google Shape;259;g3f12f071c00_0_151"/>
          <p:cNvSpPr txBox="1">
            <a:spLocks noGrp="1"/>
          </p:cNvSpPr>
          <p:nvPr>
            <p:ph type="body" idx="1"/>
          </p:nvPr>
        </p:nvSpPr>
        <p:spPr>
          <a:xfrm>
            <a:off x="456175" y="4570800"/>
            <a:ext cx="8225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u="sng">
                <a:solidFill>
                  <a:srgbClr val="275781"/>
                </a:solidFill>
                <a:hlinkClick r:id="rId3">
                  <a:extLst>
                    <a:ext uri="{A12FA001-AC4F-418D-AE19-62706E023703}">
                      <ahyp:hlinkClr xmlns:ahyp="http://schemas.microsoft.com/office/drawing/2018/hyperlinkcolor" val="tx"/>
                    </a:ext>
                  </a:extLst>
                </a:hlinkClick>
              </a:rPr>
              <a:t>Gallery Walk - LEARN Strategy</a:t>
            </a:r>
            <a:endParaRPr sz="1800">
              <a:solidFill>
                <a:srgbClr val="275781"/>
              </a:solidFill>
            </a:endParaRPr>
          </a:p>
        </p:txBody>
      </p:sp>
      <p:pic>
        <p:nvPicPr>
          <p:cNvPr id="260" name="Google Shape;260;g3f12f071c00_0_151"/>
          <p:cNvPicPr preferRelativeResize="0"/>
          <p:nvPr/>
        </p:nvPicPr>
        <p:blipFill>
          <a:blip r:embed="rId4">
            <a:alphaModFix/>
          </a:blip>
          <a:stretch>
            <a:fillRect/>
          </a:stretch>
        </p:blipFill>
        <p:spPr>
          <a:xfrm>
            <a:off x="7696200" y="0"/>
            <a:ext cx="1447800" cy="695325"/>
          </a:xfrm>
          <a:prstGeom prst="rect">
            <a:avLst/>
          </a:prstGeom>
          <a:noFill/>
          <a:ln>
            <a:noFill/>
          </a:ln>
        </p:spPr>
      </p:pic>
      <p:pic>
        <p:nvPicPr>
          <p:cNvPr id="261" name="Google Shape;261;g3f12f071c00_0_151" descr="The K20 Center goes over Gallery Walk, an instructional strategy that uses stations in a circuit to show informational presentations in a short amount of time.&#10;&#10;Support active learning in your classroom with this series of videos on instructional strategies, their strengths, and their uses. Learn more about the Gallery Walk strategy seen in this video at https://learn.k20center.ou.edu/strategy/d9908066f654727934df7bf4f505a54d&#10;&#10;The K20 Center for Educational and Community Renewal is an Oklahoma-based, statewide education research and development center which promotes innovative learning through school-university-community collaboration. &#10;&#10;Follow us on:&#10;Facebook at https://www.facebook.com/k20center&#10;Twitter at https://twitter.com/k20center" title="Gallery Walk - LEARN Strategy">
            <a:hlinkClick r:id="rId5"/>
          </p:cNvPr>
          <p:cNvPicPr preferRelativeResize="0"/>
          <p:nvPr/>
        </p:nvPicPr>
        <p:blipFill>
          <a:blip r:embed="rId6">
            <a:alphaModFix/>
          </a:blip>
          <a:stretch>
            <a:fillRect/>
          </a:stretch>
        </p:blipFill>
        <p:spPr>
          <a:xfrm>
            <a:off x="1546050" y="1206600"/>
            <a:ext cx="6045645" cy="340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Strategy Harvest</a:t>
            </a:r>
            <a:endParaRPr sz="3640"/>
          </a:p>
        </p:txBody>
      </p:sp>
      <p:sp>
        <p:nvSpPr>
          <p:cNvPr id="267" name="Google Shape;267;p7"/>
          <p:cNvSpPr txBox="1">
            <a:spLocks noGrp="1"/>
          </p:cNvSpPr>
          <p:nvPr>
            <p:ph type="body" idx="1"/>
          </p:nvPr>
        </p:nvSpPr>
        <p:spPr>
          <a:xfrm>
            <a:off x="456300" y="1152475"/>
            <a:ext cx="8225400" cy="378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i="1">
                <a:solidFill>
                  <a:srgbClr val="91192A"/>
                </a:solidFill>
              </a:rPr>
              <a:t>Prompt: </a:t>
            </a:r>
            <a:r>
              <a:rPr lang="en" sz="2300"/>
              <a:t>Choose 1 of the provided movement strategies you want to use within the lesson and try it out! </a:t>
            </a:r>
            <a:endParaRPr sz="2300"/>
          </a:p>
          <a:p>
            <a:pPr marL="457200" lvl="0" indent="-374650" algn="l" rtl="0">
              <a:lnSpc>
                <a:spcPct val="100000"/>
              </a:lnSpc>
              <a:spcBef>
                <a:spcPts val="0"/>
              </a:spcBef>
              <a:spcAft>
                <a:spcPts val="0"/>
              </a:spcAft>
              <a:buClr>
                <a:srgbClr val="91192A"/>
              </a:buClr>
              <a:buSzPts val="2300"/>
              <a:buAutoNum type="arabicPeriod"/>
            </a:pPr>
            <a:r>
              <a:rPr lang="en" sz="2300"/>
              <a:t>Using the handout, record the strategy you chose for solving the problem as well as the pros and cons.</a:t>
            </a:r>
            <a:endParaRPr sz="2300"/>
          </a:p>
          <a:p>
            <a:pPr marL="457200" lvl="0" indent="-374650" algn="l" rtl="0">
              <a:lnSpc>
                <a:spcPct val="100000"/>
              </a:lnSpc>
              <a:spcBef>
                <a:spcPts val="0"/>
              </a:spcBef>
              <a:spcAft>
                <a:spcPts val="0"/>
              </a:spcAft>
              <a:buClr>
                <a:srgbClr val="91192A"/>
              </a:buClr>
              <a:buSzPts val="2300"/>
              <a:buAutoNum type="arabicPeriod"/>
            </a:pPr>
            <a:r>
              <a:rPr lang="en" sz="2300"/>
              <a:t>Find a partner and record their strategy in the second row.</a:t>
            </a:r>
            <a:endParaRPr sz="2300"/>
          </a:p>
          <a:p>
            <a:pPr marL="457200" lvl="0" indent="-374650" algn="l" rtl="0">
              <a:lnSpc>
                <a:spcPct val="100000"/>
              </a:lnSpc>
              <a:spcBef>
                <a:spcPts val="0"/>
              </a:spcBef>
              <a:spcAft>
                <a:spcPts val="0"/>
              </a:spcAft>
              <a:buClr>
                <a:srgbClr val="91192A"/>
              </a:buClr>
              <a:buSzPts val="2300"/>
              <a:buAutoNum type="arabicPeriod"/>
            </a:pPr>
            <a:r>
              <a:rPr lang="en" sz="2300"/>
              <a:t>Repeat Step 2 with a new partner.</a:t>
            </a:r>
            <a:endParaRPr sz="2300"/>
          </a:p>
          <a:p>
            <a:pPr marL="457200" lvl="0" indent="-374650" algn="l" rtl="0">
              <a:lnSpc>
                <a:spcPct val="100000"/>
              </a:lnSpc>
              <a:spcBef>
                <a:spcPts val="0"/>
              </a:spcBef>
              <a:spcAft>
                <a:spcPts val="0"/>
              </a:spcAft>
              <a:buClr>
                <a:srgbClr val="91192A"/>
              </a:buClr>
              <a:buSzPts val="2300"/>
              <a:buAutoNum type="arabicPeriod"/>
            </a:pPr>
            <a:r>
              <a:rPr lang="en" sz="2300"/>
              <a:t>Return to your seat and fill in the pro/con columns for each of your partner’s strategies. </a:t>
            </a:r>
            <a:endParaRPr sz="2300"/>
          </a:p>
          <a:p>
            <a:pPr marL="457200" lvl="0" indent="-374650" algn="l" rtl="0">
              <a:lnSpc>
                <a:spcPct val="100000"/>
              </a:lnSpc>
              <a:spcBef>
                <a:spcPts val="0"/>
              </a:spcBef>
              <a:spcAft>
                <a:spcPts val="0"/>
              </a:spcAft>
              <a:buClr>
                <a:srgbClr val="91192A"/>
              </a:buClr>
              <a:buSzPts val="2300"/>
              <a:buAutoNum type="arabicPeriod"/>
            </a:pPr>
            <a:r>
              <a:rPr lang="en" sz="2300"/>
              <a:t>Then, complete the final reflective question about improving your strategy.</a:t>
            </a:r>
            <a:endParaRPr sz="2300"/>
          </a:p>
        </p:txBody>
      </p:sp>
      <p:pic>
        <p:nvPicPr>
          <p:cNvPr id="268" name="Google Shape;268;p7"/>
          <p:cNvPicPr preferRelativeResize="0"/>
          <p:nvPr/>
        </p:nvPicPr>
        <p:blipFill>
          <a:blip r:embed="rId3">
            <a:alphaModFix/>
          </a:blip>
          <a:stretch>
            <a:fillRect/>
          </a:stretch>
        </p:blipFill>
        <p:spPr>
          <a:xfrm>
            <a:off x="7944150" y="0"/>
            <a:ext cx="1199850" cy="1326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f12f071c00_0_79"/>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SCORE </a:t>
            </a:r>
            <a:endParaRPr/>
          </a:p>
        </p:txBody>
      </p:sp>
      <p:sp>
        <p:nvSpPr>
          <p:cNvPr id="274" name="Google Shape;274;g3f12f071c00_0_79"/>
          <p:cNvSpPr txBox="1">
            <a:spLocks noGrp="1"/>
          </p:cNvSpPr>
          <p:nvPr>
            <p:ph type="body" idx="1"/>
          </p:nvPr>
        </p:nvSpPr>
        <p:spPr>
          <a:xfrm>
            <a:off x="456300" y="1152475"/>
            <a:ext cx="7940100" cy="38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 on the following: </a:t>
            </a:r>
            <a:endParaRPr/>
          </a:p>
          <a:p>
            <a:pPr marL="0" lvl="0" indent="0" algn="l" rtl="0">
              <a:spcBef>
                <a:spcPts val="0"/>
              </a:spcBef>
              <a:spcAft>
                <a:spcPts val="0"/>
              </a:spcAft>
              <a:buNone/>
            </a:pPr>
            <a:endParaRPr/>
          </a:p>
          <a:p>
            <a:pPr marL="457200" lvl="0" indent="-368300" algn="l" rtl="0">
              <a:spcBef>
                <a:spcPts val="0"/>
              </a:spcBef>
              <a:spcAft>
                <a:spcPts val="0"/>
              </a:spcAft>
              <a:buSzPts val="2200"/>
              <a:buChar char="●"/>
            </a:pPr>
            <a:r>
              <a:rPr lang="en" sz="2200" i="1">
                <a:solidFill>
                  <a:srgbClr val="91192A"/>
                </a:solidFill>
              </a:rPr>
              <a:t>Strategy:</a:t>
            </a:r>
            <a:r>
              <a:rPr lang="en" sz="2200"/>
              <a:t> What did you try today and how long were you engaged?</a:t>
            </a:r>
            <a:endParaRPr sz="2200"/>
          </a:p>
          <a:p>
            <a:pPr marL="457200" lvl="0" indent="-368300" algn="l" rtl="0">
              <a:spcBef>
                <a:spcPts val="0"/>
              </a:spcBef>
              <a:spcAft>
                <a:spcPts val="0"/>
              </a:spcAft>
              <a:buSzPts val="2200"/>
              <a:buChar char="●"/>
            </a:pPr>
            <a:r>
              <a:rPr lang="en" sz="2200" i="1">
                <a:solidFill>
                  <a:srgbClr val="91192A"/>
                </a:solidFill>
              </a:rPr>
              <a:t>Celebration:</a:t>
            </a:r>
            <a:r>
              <a:rPr lang="en" sz="2200"/>
              <a:t> What good things came from trying the physical movement strategy?</a:t>
            </a:r>
            <a:endParaRPr sz="2200"/>
          </a:p>
          <a:p>
            <a:pPr marL="457200" lvl="0" indent="-368300" algn="l" rtl="0">
              <a:spcBef>
                <a:spcPts val="0"/>
              </a:spcBef>
              <a:spcAft>
                <a:spcPts val="0"/>
              </a:spcAft>
              <a:buSzPts val="2200"/>
              <a:buChar char="●"/>
            </a:pPr>
            <a:r>
              <a:rPr lang="en" sz="2200" i="1">
                <a:solidFill>
                  <a:srgbClr val="91192A"/>
                </a:solidFill>
              </a:rPr>
              <a:t>Obstacles:</a:t>
            </a:r>
            <a:r>
              <a:rPr lang="en" sz="2200"/>
              <a:t> Identify any challenges you faced?</a:t>
            </a:r>
            <a:endParaRPr sz="2200"/>
          </a:p>
          <a:p>
            <a:pPr marL="457200" lvl="0" indent="-368300" algn="l" rtl="0">
              <a:spcBef>
                <a:spcPts val="0"/>
              </a:spcBef>
              <a:spcAft>
                <a:spcPts val="0"/>
              </a:spcAft>
              <a:buSzPts val="2200"/>
              <a:buChar char="●"/>
            </a:pPr>
            <a:r>
              <a:rPr lang="en" sz="2200" i="1">
                <a:solidFill>
                  <a:srgbClr val="91192A"/>
                </a:solidFill>
              </a:rPr>
              <a:t>Refinement:</a:t>
            </a:r>
            <a:r>
              <a:rPr lang="en" sz="2200"/>
              <a:t> What would you do differently?</a:t>
            </a:r>
            <a:endParaRPr sz="2200"/>
          </a:p>
          <a:p>
            <a:pPr marL="457200" lvl="0" indent="-368300" algn="l" rtl="0">
              <a:spcBef>
                <a:spcPts val="0"/>
              </a:spcBef>
              <a:spcAft>
                <a:spcPts val="0"/>
              </a:spcAft>
              <a:buSzPts val="2200"/>
              <a:buChar char="●"/>
            </a:pPr>
            <a:r>
              <a:rPr lang="en" sz="2200" i="1">
                <a:solidFill>
                  <a:srgbClr val="91192A"/>
                </a:solidFill>
              </a:rPr>
              <a:t>Extra Information:</a:t>
            </a:r>
            <a:r>
              <a:rPr lang="en" sz="2200"/>
              <a:t> What other thoughts, feelings, or details do you think are important about the lesson today?</a:t>
            </a:r>
            <a:endParaRPr/>
          </a:p>
        </p:txBody>
      </p:sp>
      <p:grpSp>
        <p:nvGrpSpPr>
          <p:cNvPr id="275" name="Google Shape;275;g3f12f071c00_0_79"/>
          <p:cNvGrpSpPr/>
          <p:nvPr/>
        </p:nvGrpSpPr>
        <p:grpSpPr>
          <a:xfrm>
            <a:off x="7229494" y="207996"/>
            <a:ext cx="1625298" cy="1616640"/>
            <a:chOff x="6428200" y="1294575"/>
            <a:chExt cx="2416800" cy="2403925"/>
          </a:xfrm>
        </p:grpSpPr>
        <p:sp>
          <p:nvSpPr>
            <p:cNvPr id="276" name="Google Shape;276;g3f12f071c00_0_79"/>
            <p:cNvSpPr/>
            <p:nvPr/>
          </p:nvSpPr>
          <p:spPr>
            <a:xfrm>
              <a:off x="6428200" y="1294575"/>
              <a:ext cx="2416800" cy="2403900"/>
            </a:xfrm>
            <a:prstGeom prst="roundRect">
              <a:avLst>
                <a:gd name="adj" fmla="val 16667"/>
              </a:avLst>
            </a:prstGeom>
            <a:solidFill>
              <a:srgbClr val="275781"/>
            </a:solidFill>
            <a:ln w="6400" cap="flat" cmpd="sng">
              <a:solidFill>
                <a:schemeClr val="dk2"/>
              </a:solidFill>
              <a:prstDash val="solid"/>
              <a:round/>
              <a:headEnd type="none" w="sm" len="sm"/>
              <a:tailEnd type="none" w="sm" len="sm"/>
            </a:ln>
          </p:spPr>
          <p:txBody>
            <a:bodyPr spcFirstLastPara="1" wrap="square" lIns="61500" tIns="61500" rIns="61500" bIns="61500" anchor="ctr" anchorCtr="0">
              <a:noAutofit/>
            </a:bodyPr>
            <a:lstStyle/>
            <a:p>
              <a:pPr marL="0" lvl="0" indent="0" algn="ctr" rtl="0">
                <a:spcBef>
                  <a:spcPts val="0"/>
                </a:spcBef>
                <a:spcAft>
                  <a:spcPts val="0"/>
                </a:spcAft>
                <a:buNone/>
              </a:pPr>
              <a:endParaRPr sz="942"/>
            </a:p>
          </p:txBody>
        </p:sp>
        <p:pic>
          <p:nvPicPr>
            <p:cNvPr id="277" name="Google Shape;277;g3f12f071c00_0_79"/>
            <p:cNvPicPr preferRelativeResize="0"/>
            <p:nvPr/>
          </p:nvPicPr>
          <p:blipFill>
            <a:blip r:embed="rId3">
              <a:alphaModFix/>
            </a:blip>
            <a:stretch>
              <a:fillRect/>
            </a:stretch>
          </p:blipFill>
          <p:spPr>
            <a:xfrm>
              <a:off x="6509850" y="1445000"/>
              <a:ext cx="2253500" cy="22535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3e4c7a80e1f_1_0"/>
          <p:cNvSpPr txBox="1">
            <a:spLocks noGrp="1"/>
          </p:cNvSpPr>
          <p:nvPr>
            <p:ph type="ctrTitle"/>
          </p:nvPr>
        </p:nvSpPr>
        <p:spPr>
          <a:xfrm>
            <a:off x="908700" y="1117825"/>
            <a:ext cx="7326600" cy="1660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Learning Objective:</a:t>
            </a:r>
            <a:endParaRPr/>
          </a:p>
        </p:txBody>
      </p:sp>
      <p:sp>
        <p:nvSpPr>
          <p:cNvPr id="63" name="Google Shape;63;g3e4c7a80e1f_1_0"/>
          <p:cNvSpPr txBox="1">
            <a:spLocks noGrp="1"/>
          </p:cNvSpPr>
          <p:nvPr>
            <p:ph type="subTitle" idx="1"/>
          </p:nvPr>
        </p:nvSpPr>
        <p:spPr>
          <a:xfrm>
            <a:off x="908700" y="2778625"/>
            <a:ext cx="7326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Model math concepts kinesthetically to visualize patterns and articulate reasoning.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913350" y="549075"/>
            <a:ext cx="7317300" cy="2955300"/>
          </a:xfrm>
          <a:prstGeom prst="rect">
            <a:avLst/>
          </a:prstGeom>
          <a:noFill/>
          <a:ln>
            <a:noFill/>
          </a:ln>
        </p:spPr>
        <p:txBody>
          <a:bodyPr spcFirstLastPara="1" wrap="square" lIns="91425" tIns="91425" rIns="91425" bIns="91425" anchor="t" anchorCtr="0">
            <a:noAutofit/>
          </a:bodyPr>
          <a:lstStyle/>
          <a:p>
            <a:pPr marL="0" lvl="0" indent="0" algn="l" rtl="0">
              <a:lnSpc>
                <a:spcPct val="142857"/>
              </a:lnSpc>
              <a:spcBef>
                <a:spcPts val="0"/>
              </a:spcBef>
              <a:spcAft>
                <a:spcPts val="0"/>
              </a:spcAft>
              <a:buClr>
                <a:schemeClr val="dk1"/>
              </a:buClr>
              <a:buSzPts val="1100"/>
              <a:buFont typeface="Arial"/>
              <a:buNone/>
            </a:pPr>
            <a:r>
              <a:rPr lang="en" sz="3150" b="1"/>
              <a:t>Kinesthetic learning means learning by doing. It connects students to real-life ideas by letting them experience, practice, see examples, or try simulations.</a:t>
            </a:r>
            <a:endParaRPr sz="3800">
              <a:highlight>
                <a:srgbClr val="FFFFFF"/>
              </a:highlight>
            </a:endParaRPr>
          </a:p>
        </p:txBody>
      </p:sp>
      <p:sp>
        <p:nvSpPr>
          <p:cNvPr id="69" name="Google Shape;69;p4"/>
          <p:cNvSpPr txBox="1">
            <a:spLocks noGrp="1"/>
          </p:cNvSpPr>
          <p:nvPr>
            <p:ph type="title" idx="2"/>
          </p:nvPr>
        </p:nvSpPr>
        <p:spPr>
          <a:xfrm>
            <a:off x="1207425" y="3504374"/>
            <a:ext cx="73173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600"/>
              <a:buNone/>
            </a:pPr>
            <a:r>
              <a:rPr lang="en" sz="2200"/>
              <a:t>-Adapted from Fleming &amp; Mills (1992)</a:t>
            </a:r>
            <a:endParaRPr sz="2200"/>
          </a:p>
          <a:p>
            <a:pPr marL="0" lvl="0" indent="0" algn="l" rtl="0">
              <a:lnSpc>
                <a:spcPct val="100000"/>
              </a:lnSpc>
              <a:spcBef>
                <a:spcPts val="0"/>
              </a:spcBef>
              <a:spcAft>
                <a:spcPts val="0"/>
              </a:spcAft>
              <a:buSzPts val="2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f12f071c00_0_74"/>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Lesson PLACEHOLDER</a:t>
            </a:r>
            <a:endParaRPr/>
          </a:p>
        </p:txBody>
      </p:sp>
      <p:sp>
        <p:nvSpPr>
          <p:cNvPr id="75" name="Google Shape;75;g3f12f071c00_0_74"/>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00"/>
                </a:highlight>
              </a:rPr>
              <a:t>[add a brief description of your chosen lesson here to remind students of the content. Remember to highlight the specific part of the lesson where you think physical movement could be added.] </a:t>
            </a:r>
            <a:endParaRPr>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Commit and Toss</a:t>
            </a:r>
            <a:endParaRPr sz="3640"/>
          </a:p>
        </p:txBody>
      </p:sp>
      <p:sp>
        <p:nvSpPr>
          <p:cNvPr id="81" name="Google Shape;81;p8"/>
          <p:cNvSpPr txBox="1">
            <a:spLocks noGrp="1"/>
          </p:cNvSpPr>
          <p:nvPr>
            <p:ph type="body" idx="1"/>
          </p:nvPr>
        </p:nvSpPr>
        <p:spPr>
          <a:xfrm>
            <a:off x="456300" y="1276325"/>
            <a:ext cx="8225400" cy="3867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91192A"/>
              </a:buClr>
              <a:buSzPts val="2400"/>
              <a:buAutoNum type="arabicPeriod"/>
            </a:pPr>
            <a:r>
              <a:rPr lang="en" sz="2400"/>
              <a:t>Respond in writing to a question or prompt.</a:t>
            </a:r>
            <a:endParaRPr sz="2400"/>
          </a:p>
          <a:p>
            <a:pPr marL="457200" lvl="0" indent="-381000" algn="l" rtl="0">
              <a:lnSpc>
                <a:spcPct val="100000"/>
              </a:lnSpc>
              <a:spcBef>
                <a:spcPts val="0"/>
              </a:spcBef>
              <a:spcAft>
                <a:spcPts val="0"/>
              </a:spcAft>
              <a:buClr>
                <a:srgbClr val="91192A"/>
              </a:buClr>
              <a:buSzPts val="2400"/>
              <a:buAutoNum type="arabicPeriod"/>
            </a:pPr>
            <a:r>
              <a:rPr lang="en" sz="2400"/>
              <a:t>(All students) Crumple their responses and toss them across the room or into a box or empty trash can.</a:t>
            </a:r>
            <a:endParaRPr sz="2400"/>
          </a:p>
          <a:p>
            <a:pPr marL="457200" lvl="0" indent="-381000" algn="l" rtl="0">
              <a:lnSpc>
                <a:spcPct val="100000"/>
              </a:lnSpc>
              <a:spcBef>
                <a:spcPts val="0"/>
              </a:spcBef>
              <a:spcAft>
                <a:spcPts val="0"/>
              </a:spcAft>
              <a:buClr>
                <a:srgbClr val="91192A"/>
              </a:buClr>
              <a:buSzPts val="2400"/>
              <a:buAutoNum type="arabicPeriod"/>
            </a:pPr>
            <a:r>
              <a:rPr lang="en" sz="2400"/>
              <a:t>Everyone then collects a crumpled paper, read it silently or aloud (optional). </a:t>
            </a:r>
            <a:endParaRPr sz="2400"/>
          </a:p>
          <a:p>
            <a:pPr marL="914400" lvl="1" indent="-368300" algn="l" rtl="0">
              <a:lnSpc>
                <a:spcPct val="100000"/>
              </a:lnSpc>
              <a:spcBef>
                <a:spcPts val="0"/>
              </a:spcBef>
              <a:spcAft>
                <a:spcPts val="0"/>
              </a:spcAft>
              <a:buClr>
                <a:srgbClr val="91192A"/>
              </a:buClr>
              <a:buSzPts val="2200"/>
              <a:buAutoNum type="alphaLcPeriod"/>
            </a:pPr>
            <a:r>
              <a:rPr lang="en" sz="2200"/>
              <a:t>Try again if you got your own paper. Papers can be thrown again, traded, or passed around if this occurs.</a:t>
            </a:r>
            <a:endParaRPr sz="2200"/>
          </a:p>
          <a:p>
            <a:pPr marL="457200" lvl="0" indent="-381000" algn="l" rtl="0">
              <a:lnSpc>
                <a:spcPct val="100000"/>
              </a:lnSpc>
              <a:spcBef>
                <a:spcPts val="0"/>
              </a:spcBef>
              <a:spcAft>
                <a:spcPts val="0"/>
              </a:spcAft>
              <a:buClr>
                <a:srgbClr val="91192A"/>
              </a:buClr>
              <a:buSzPts val="2400"/>
              <a:buAutoNum type="arabicPeriod"/>
            </a:pPr>
            <a:r>
              <a:rPr lang="en" sz="2400"/>
              <a:t>Revise, edit, or comment upon the original statement or paragraph in a class or group discussion.</a:t>
            </a:r>
            <a:endParaRPr sz="2400"/>
          </a:p>
        </p:txBody>
      </p:sp>
      <p:pic>
        <p:nvPicPr>
          <p:cNvPr id="82" name="Google Shape;82;p8"/>
          <p:cNvPicPr preferRelativeResize="0"/>
          <p:nvPr/>
        </p:nvPicPr>
        <p:blipFill>
          <a:blip r:embed="rId3">
            <a:alphaModFix/>
          </a:blip>
          <a:stretch>
            <a:fillRect/>
          </a:stretch>
        </p:blipFill>
        <p:spPr>
          <a:xfrm>
            <a:off x="8050067" y="0"/>
            <a:ext cx="1087325" cy="130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f12f071c00_0_1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Commit and Toss</a:t>
            </a:r>
            <a:endParaRPr sz="3640"/>
          </a:p>
        </p:txBody>
      </p:sp>
      <p:sp>
        <p:nvSpPr>
          <p:cNvPr id="88" name="Google Shape;88;g3f12f071c00_0_134"/>
          <p:cNvSpPr txBox="1">
            <a:spLocks noGrp="1"/>
          </p:cNvSpPr>
          <p:nvPr>
            <p:ph type="body" idx="1"/>
          </p:nvPr>
        </p:nvSpPr>
        <p:spPr>
          <a:xfrm>
            <a:off x="456300" y="4570625"/>
            <a:ext cx="8225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u="sng">
                <a:solidFill>
                  <a:srgbClr val="275781"/>
                </a:solidFill>
                <a:hlinkClick r:id="rId3">
                  <a:extLst>
                    <a:ext uri="{A12FA001-AC4F-418D-AE19-62706E023703}">
                      <ahyp:hlinkClr xmlns:ahyp="http://schemas.microsoft.com/office/drawing/2018/hyperlinkcolor" val="tx"/>
                    </a:ext>
                  </a:extLst>
                </a:hlinkClick>
              </a:rPr>
              <a:t>Commit and Toss - LEARN Strategy</a:t>
            </a:r>
            <a:endParaRPr sz="1800">
              <a:solidFill>
                <a:srgbClr val="275781"/>
              </a:solidFill>
            </a:endParaRPr>
          </a:p>
        </p:txBody>
      </p:sp>
      <p:pic>
        <p:nvPicPr>
          <p:cNvPr id="89" name="Google Shape;89;g3f12f071c00_0_134"/>
          <p:cNvPicPr preferRelativeResize="0"/>
          <p:nvPr/>
        </p:nvPicPr>
        <p:blipFill>
          <a:blip r:embed="rId4">
            <a:alphaModFix/>
          </a:blip>
          <a:stretch>
            <a:fillRect/>
          </a:stretch>
        </p:blipFill>
        <p:spPr>
          <a:xfrm>
            <a:off x="8050067" y="0"/>
            <a:ext cx="1087325" cy="1302750"/>
          </a:xfrm>
          <a:prstGeom prst="rect">
            <a:avLst/>
          </a:prstGeom>
          <a:noFill/>
          <a:ln>
            <a:noFill/>
          </a:ln>
        </p:spPr>
      </p:pic>
      <p:pic>
        <p:nvPicPr>
          <p:cNvPr id="90" name="Google Shape;90;g3f12f071c00_0_134" descr="The K20 Center takes a look at Commit and Toss, an instructional strategy that allows students to share their points of view while remaining anonymous.&#10;&#10;Support active learning in your classroom with this series of videos on instructional strategies, their strengths, and their uses. Learn more about the Commit and Toss strategy seen in this video at&#10;https://learn.k20center.ou.edu/strategy/d9908066f654727934df7bf4f505b3d0&#10;&#10;The K20 Center for Educational and Community Renewal is an Oklahoma-based, statewide education research and development center which promotes innovative learning through school-university-community collaboration. &#10;&#10;Follow us on:&#10;Facebook at https://www.facebook.com/k20center&#10;Twitter at https://twitter.com/k20center" title="Commit and Toss - LEARN Strategy">
            <a:hlinkClick r:id="rId5"/>
          </p:cNvPr>
          <p:cNvPicPr preferRelativeResize="0"/>
          <p:nvPr/>
        </p:nvPicPr>
        <p:blipFill>
          <a:blip r:embed="rId6">
            <a:alphaModFix/>
          </a:blip>
          <a:stretch>
            <a:fillRect/>
          </a:stretch>
        </p:blipFill>
        <p:spPr>
          <a:xfrm>
            <a:off x="1673050" y="1302750"/>
            <a:ext cx="5791650" cy="325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3e4c7a80e1f_1_5"/>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40"/>
              <a:t>Human Scatter Graph</a:t>
            </a:r>
            <a:endParaRPr sz="3640"/>
          </a:p>
        </p:txBody>
      </p:sp>
      <p:sp>
        <p:nvSpPr>
          <p:cNvPr id="96" name="Google Shape;96;g3e4c7a80e1f_1_5"/>
          <p:cNvSpPr txBox="1">
            <a:spLocks noGrp="1"/>
          </p:cNvSpPr>
          <p:nvPr>
            <p:ph type="body" idx="1"/>
          </p:nvPr>
        </p:nvSpPr>
        <p:spPr>
          <a:xfrm>
            <a:off x="456300" y="1321925"/>
            <a:ext cx="8225400" cy="32469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Clr>
                <a:srgbClr val="91192A"/>
              </a:buClr>
              <a:buSzPts val="2300"/>
              <a:buAutoNum type="arabicPeriod"/>
            </a:pPr>
            <a:r>
              <a:rPr lang="en" sz="2300" dirty="0"/>
              <a:t>Designate two perpendicular walls in the classroom to be the x-axis and the y-axis.</a:t>
            </a:r>
            <a:endParaRPr sz="2300" dirty="0"/>
          </a:p>
          <a:p>
            <a:pPr marL="457200" lvl="0" indent="-374650" algn="l" rtl="0">
              <a:lnSpc>
                <a:spcPct val="100000"/>
              </a:lnSpc>
              <a:spcBef>
                <a:spcPts val="0"/>
              </a:spcBef>
              <a:spcAft>
                <a:spcPts val="0"/>
              </a:spcAft>
              <a:buClr>
                <a:srgbClr val="91192A"/>
              </a:buClr>
              <a:buSzPts val="2300"/>
              <a:buAutoNum type="arabicPeriod"/>
            </a:pPr>
            <a:r>
              <a:rPr lang="en" sz="2300" dirty="0"/>
              <a:t>The y-axis should be labeled with sections called A, B, C, and D. </a:t>
            </a:r>
            <a:endParaRPr sz="2300" dirty="0"/>
          </a:p>
          <a:p>
            <a:pPr marL="914400" lvl="1" indent="-361950" algn="l" rtl="0">
              <a:lnSpc>
                <a:spcPct val="100000"/>
              </a:lnSpc>
              <a:spcBef>
                <a:spcPts val="0"/>
              </a:spcBef>
              <a:spcAft>
                <a:spcPts val="0"/>
              </a:spcAft>
              <a:buClr>
                <a:srgbClr val="91192A"/>
              </a:buClr>
              <a:buSzPts val="2100"/>
              <a:buAutoNum type="alphaLcPeriod"/>
            </a:pPr>
            <a:r>
              <a:rPr lang="en" sz="2100" dirty="0"/>
              <a:t>Leave enough room for multiple people to stand in the same area.</a:t>
            </a:r>
            <a:endParaRPr sz="2100" dirty="0"/>
          </a:p>
          <a:p>
            <a:pPr marL="457200" lvl="0" indent="-374650" algn="l" rtl="0">
              <a:lnSpc>
                <a:spcPct val="100000"/>
              </a:lnSpc>
              <a:spcBef>
                <a:spcPts val="0"/>
              </a:spcBef>
              <a:spcAft>
                <a:spcPts val="0"/>
              </a:spcAft>
              <a:buClr>
                <a:srgbClr val="91192A"/>
              </a:buClr>
              <a:buSzPts val="2300"/>
              <a:buAutoNum type="arabicPeriod"/>
            </a:pPr>
            <a:r>
              <a:rPr lang="en" sz="2300" dirty="0"/>
              <a:t>Label the side of the x-axis that is closest to the y-axis "low confidence" and the side that's farthest away from the y-axis "high confidence." </a:t>
            </a:r>
            <a:endParaRPr sz="2300" dirty="0"/>
          </a:p>
        </p:txBody>
      </p:sp>
      <p:pic>
        <p:nvPicPr>
          <p:cNvPr id="97" name="Google Shape;97;g3e4c7a80e1f_1_5"/>
          <p:cNvPicPr preferRelativeResize="0"/>
          <p:nvPr/>
        </p:nvPicPr>
        <p:blipFill>
          <a:blip r:embed="rId3">
            <a:alphaModFix/>
          </a:blip>
          <a:stretch>
            <a:fillRect/>
          </a:stretch>
        </p:blipFill>
        <p:spPr>
          <a:xfrm>
            <a:off x="8067675" y="0"/>
            <a:ext cx="1076325" cy="1076325"/>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2980</Words>
  <Application>Microsoft Office PowerPoint</Application>
  <PresentationFormat>On-screen Show (16:9)</PresentationFormat>
  <Paragraphs>201</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Noto Sans Symbols</vt:lpstr>
      <vt:lpstr>Times New Roman</vt:lpstr>
      <vt:lpstr>K20 LEARN</vt:lpstr>
      <vt:lpstr>PowerPoint Presentation</vt:lpstr>
      <vt:lpstr>Math in Motion</vt:lpstr>
      <vt:lpstr>Essential Question:</vt:lpstr>
      <vt:lpstr>Learning Objective:</vt:lpstr>
      <vt:lpstr>Kinesthetic learning means learning by doing. It connects students to real-life ideas by letting them experience, practice, see examples, or try simulations.</vt:lpstr>
      <vt:lpstr>Model Lesson PLACEHOLDER</vt:lpstr>
      <vt:lpstr>Commit and Toss</vt:lpstr>
      <vt:lpstr>Commit and Toss</vt:lpstr>
      <vt:lpstr>Human Scatter Graph</vt:lpstr>
      <vt:lpstr>Human Scatter Graph</vt:lpstr>
      <vt:lpstr>Scoot</vt:lpstr>
      <vt:lpstr>Scoot</vt:lpstr>
      <vt:lpstr>Expert Stay and Stray</vt:lpstr>
      <vt:lpstr>Expert Stay and Stray</vt:lpstr>
      <vt:lpstr>Snap, Clap, Pop</vt:lpstr>
      <vt:lpstr>Three Stray, One Stays</vt:lpstr>
      <vt:lpstr>Three Stray, One Stays</vt:lpstr>
      <vt:lpstr>Appointment Clocks</vt:lpstr>
      <vt:lpstr>Appointment Clocks</vt:lpstr>
      <vt:lpstr>Human Bingo</vt:lpstr>
      <vt:lpstr>Human Bingo</vt:lpstr>
      <vt:lpstr>Mingle</vt:lpstr>
      <vt:lpstr>Still Pictures</vt:lpstr>
      <vt:lpstr>Still Pictures</vt:lpstr>
      <vt:lpstr>Still Pictures</vt:lpstr>
      <vt:lpstr>Still Pictures</vt:lpstr>
      <vt:lpstr>ABC Graffiti</vt:lpstr>
      <vt:lpstr>ABC Graffiti</vt:lpstr>
      <vt:lpstr>ABC Graffiti</vt:lpstr>
      <vt:lpstr>ABC Graffiti</vt:lpstr>
      <vt:lpstr>Gallery Walk </vt:lpstr>
      <vt:lpstr>Gallery Walk </vt:lpstr>
      <vt:lpstr>Strategy Harvest</vt:lpstr>
      <vt:lpstr>SCORE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2</cp:revision>
  <dcterms:modified xsi:type="dcterms:W3CDTF">2026-06-30T19:29:49Z</dcterms:modified>
</cp:coreProperties>
</file>