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6" r:id="rId1"/>
    <p:sldMasterId id="2147483686" r:id="rId2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gP1+wY7R0fKplfaQyDGLaz51Li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60" d="100"/>
          <a:sy n="160" d="100"/>
        </p:scale>
        <p:origin x="7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9gy-1Z2Sa-c?si=mZT8we776f2Oew46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tech-tool/645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tech-tool/645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4" name="Google Shape;7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Anderson, M. G. [</a:t>
            </a:r>
            <a:r>
              <a:rPr lang="en-US" sz="14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mrandersonmath</a:t>
            </a:r>
            <a:r>
              <a:rPr lang="en-US" sz="14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]. (n.d.). </a:t>
            </a:r>
            <a:r>
              <a:rPr lang="en-US" sz="1400" b="0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Bad email reply: What not to say to your professor...</a:t>
            </a:r>
            <a:r>
              <a:rPr lang="en-US" sz="14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[Video]. YouTube. https://</a:t>
            </a:r>
            <a:r>
              <a:rPr lang="en-US" sz="14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www.youtube.com</a:t>
            </a:r>
            <a:r>
              <a:rPr lang="en-US" sz="14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1400" b="0" i="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watch?v</a:t>
            </a:r>
            <a:r>
              <a:rPr lang="en-US" sz="14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=zSNc8F9tqzY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rtl="0"/>
            <a:r>
              <a:rPr lang="en-US" sz="1400" b="0" i="0" u="none" strike="noStrike" cap="none" spc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(2021). 10-Minute Timer. YouTube. </a:t>
            </a:r>
            <a:r>
              <a:rPr lang="en-US" sz="1400" b="0" i="0" u="sng" strike="noStrike" cap="none" spc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https://youtu.be/9gy-1Z2Sa-c?si=mZT8we776f2Oew46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dirty="0"/>
          </a:p>
        </p:txBody>
      </p:sp>
      <p:sp>
        <p:nvSpPr>
          <p:cNvPr id="137" name="Google Shape;13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Paste your own QR code in the space provided. </a:t>
            </a:r>
            <a:br>
              <a:rPr lang="en-US" sz="14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14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K20 Center. (n.d.). Mentimeter. Tech Tools. </a:t>
            </a:r>
            <a:r>
              <a:rPr lang="en-US" sz="1400" b="0" i="0" u="sng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https://learn.k20center.ou.edu/tech-tool/645</a:t>
            </a:r>
            <a:r>
              <a:rPr lang="en-US" sz="14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Paste your own QR code in the space provided.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K20 Center. (n.d.). Mentimeter. Tech Tools. </a:t>
            </a:r>
            <a:r>
              <a:rPr lang="en-US" sz="1400" b="0" i="0" u="sng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https://learn.k20center.ou.edu/tech-tool/645</a:t>
            </a:r>
            <a:r>
              <a:rPr lang="en-US" sz="14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K20 Center. (2021). 10-Minute Timer. YouTube. https://www.youtube.com/playlist?list=PL-aUhEQeaZXLMF3fItNDxiuSkEr0pq0c2 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752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05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682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831899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103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0749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7427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29973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1_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9"/>
          <p:cNvSpPr txBox="1"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9"/>
          <p:cNvSpPr txBox="1">
            <a:spLocks noGrp="1"/>
          </p:cNvSpPr>
          <p:nvPr>
            <p:ph type="body" idx="1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5139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ive(s)">
  <p:cSld name="1_Objective(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0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0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  <a:defRPr>
                <a:solidFill>
                  <a:schemeClr val="lt1"/>
                </a:solidFill>
              </a:defRPr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Char char="o"/>
              <a:defRPr>
                <a:solidFill>
                  <a:schemeClr val="lt1"/>
                </a:solidFill>
              </a:defRPr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72832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tructional Strategy">
  <p:cSld name="1_Instructional Strateg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2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8188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605048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With Cover Imag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384C1E7-5E3D-A621-C2AF-8355619A0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00CFF90-44AF-7644-A3CC-9BC9ACF5E8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00945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2038118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48585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306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552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720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5798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3217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6910624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eaLnBrk="1" fontAlgn="base" hangingPunct="1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s://www.youtube.com/watch?v=zSNc8F9tqzY" TargetMode="External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ti.com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ti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"/>
          <p:cNvSpPr txBox="1">
            <a:spLocks noGrp="1"/>
          </p:cNvSpPr>
          <p:nvPr>
            <p:ph type="title"/>
          </p:nvPr>
        </p:nvSpPr>
        <p:spPr>
          <a:xfrm>
            <a:off x="625409" y="297671"/>
            <a:ext cx="7893181" cy="597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>
              <a:lnSpc>
                <a:spcPct val="100000"/>
              </a:lnSpc>
              <a:buClr>
                <a:schemeClr val="dk1"/>
              </a:buClr>
            </a:pPr>
            <a:r>
              <a:rPr lang="en-US" sz="2600" dirty="0"/>
              <a:t>Bad Email Reply</a:t>
            </a:r>
            <a:endParaRPr sz="2600" dirty="0"/>
          </a:p>
        </p:txBody>
      </p:sp>
      <p:sp>
        <p:nvSpPr>
          <p:cNvPr id="134" name="Google Shape;134;p10"/>
          <p:cNvSpPr txBox="1"/>
          <p:nvPr/>
        </p:nvSpPr>
        <p:spPr>
          <a:xfrm>
            <a:off x="1292672" y="3757353"/>
            <a:ext cx="655865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Bad Email Reply - What not to say to your professor....mp4">
            <a:hlinkClick r:id="" action="ppaction://media"/>
            <a:extLst>
              <a:ext uri="{FF2B5EF4-FFF2-40B4-BE49-F238E27FC236}">
                <a16:creationId xmlns:a16="http://schemas.microsoft.com/office/drawing/2014/main" id="{511D78E1-E04A-A02D-D38F-32F5A646B74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53516" y="964277"/>
            <a:ext cx="4297552" cy="34380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32BDDCD-6E3C-AF46-6620-76987E6EEC2F}"/>
              </a:ext>
            </a:extLst>
          </p:cNvPr>
          <p:cNvSpPr txBox="1"/>
          <p:nvPr/>
        </p:nvSpPr>
        <p:spPr>
          <a:xfrm>
            <a:off x="2420206" y="4477372"/>
            <a:ext cx="37641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What Not to Say to Your Professor</a:t>
            </a:r>
            <a:endParaRPr lang="en-US" sz="20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Email Win </a:t>
            </a:r>
            <a:endParaRPr dirty="0"/>
          </a:p>
        </p:txBody>
      </p:sp>
      <p:sp>
        <p:nvSpPr>
          <p:cNvPr id="140" name="Google Shape;140;p11"/>
          <p:cNvSpPr txBox="1"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spcAft>
                <a:spcPts val="0"/>
              </a:spcAft>
              <a:buSzPts val="2600"/>
              <a:buChar char="●"/>
            </a:pPr>
            <a:r>
              <a:rPr lang="en-US" dirty="0"/>
              <a:t>Use the “Anatomy of an Email” handout to rewrite the “Inbox Disaster” that you read at the beginning of the session.</a:t>
            </a:r>
            <a:endParaRPr dirty="0"/>
          </a:p>
          <a:p>
            <a:pPr marL="457200" lvl="0" indent="-393192" algn="l" rtl="0">
              <a:spcAft>
                <a:spcPts val="0"/>
              </a:spcAft>
              <a:buSzPts val="2600"/>
              <a:buChar char="●"/>
            </a:pPr>
            <a:r>
              <a:rPr lang="en-US" dirty="0"/>
              <a:t>Put yourself in the place of the recipient. What would you want to see in an email? </a:t>
            </a:r>
            <a:endParaRPr dirty="0"/>
          </a:p>
        </p:txBody>
      </p:sp>
      <p:pic>
        <p:nvPicPr>
          <p:cNvPr id="141" name="Google Shape;141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47415" y="3307699"/>
            <a:ext cx="2909564" cy="1637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Discussion</a:t>
            </a:r>
            <a:endParaRPr/>
          </a:p>
        </p:txBody>
      </p:sp>
      <p:sp>
        <p:nvSpPr>
          <p:cNvPr id="147" name="Google Shape;147;p12"/>
          <p:cNvSpPr txBox="1"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spcAft>
                <a:spcPts val="0"/>
              </a:spcAft>
              <a:buSzPts val="2600"/>
              <a:buChar char="●"/>
            </a:pPr>
            <a:r>
              <a:rPr lang="en-US" dirty="0"/>
              <a:t>What did you make sure to include? </a:t>
            </a:r>
            <a:endParaRPr dirty="0"/>
          </a:p>
          <a:p>
            <a:pPr marL="457200" lvl="0" indent="-393192" algn="l" rtl="0">
              <a:spcAft>
                <a:spcPts val="0"/>
              </a:spcAft>
              <a:buSzPts val="2600"/>
              <a:buChar char="●"/>
            </a:pPr>
            <a:r>
              <a:rPr lang="en-US" dirty="0"/>
              <a:t>Did seeing emails through the eyes of the instructor help you draft your email? 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Roommate Trouble</a:t>
            </a:r>
            <a:endParaRPr/>
          </a:p>
        </p:txBody>
      </p:sp>
      <p:sp>
        <p:nvSpPr>
          <p:cNvPr id="153" name="Google Shape;153;p13"/>
          <p:cNvSpPr txBox="1">
            <a:spLocks noGrp="1"/>
          </p:cNvSpPr>
          <p:nvPr>
            <p:ph idx="1"/>
          </p:nvPr>
        </p:nvSpPr>
        <p:spPr>
          <a:xfrm>
            <a:off x="628650" y="1370013"/>
            <a:ext cx="8002166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spcAft>
                <a:spcPts val="0"/>
              </a:spcAft>
              <a:buSzPts val="2600"/>
              <a:buChar char="●"/>
            </a:pPr>
            <a:r>
              <a:rPr lang="en-US" dirty="0"/>
              <a:t>Imagine that you are having issues with your roommate. Reach out to your resident advisor (RA). </a:t>
            </a:r>
            <a:endParaRPr dirty="0"/>
          </a:p>
          <a:p>
            <a:pPr marL="914400" lvl="1" indent="-356616" algn="l" rtl="0">
              <a:spcBef>
                <a:spcPts val="400"/>
              </a:spcBef>
              <a:spcAft>
                <a:spcPts val="0"/>
              </a:spcAft>
              <a:buSzPts val="2600"/>
              <a:buChar char="o"/>
            </a:pPr>
            <a:r>
              <a:rPr lang="en-US" dirty="0"/>
              <a:t>Use the Menti to send a message to your RA.  professor.</a:t>
            </a:r>
            <a:endParaRPr dirty="0"/>
          </a:p>
          <a:p>
            <a:pPr marL="228600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dirty="0"/>
              <a:t>	</a:t>
            </a:r>
            <a:endParaRPr dirty="0"/>
          </a:p>
          <a:p>
            <a:pPr marL="228600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dirty="0"/>
              <a:t>		</a:t>
            </a:r>
            <a:r>
              <a:rPr lang="en-US" sz="2600" u="sng" dirty="0">
                <a:solidFill>
                  <a:schemeClr val="hlink"/>
                </a:solidFill>
                <a:hlinkClick r:id="rId3"/>
              </a:rPr>
              <a:t>Menti.com</a:t>
            </a:r>
            <a:endParaRPr sz="2600" dirty="0"/>
          </a:p>
          <a:p>
            <a:pPr marL="228600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en-US" sz="2600" dirty="0"/>
              <a:t>		Code: #### ####</a:t>
            </a:r>
            <a:endParaRPr dirty="0"/>
          </a:p>
          <a:p>
            <a:pPr marL="914400" lvl="1" indent="-191516" algn="l" rtl="0">
              <a:spcBef>
                <a:spcPts val="40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  <p:pic>
        <p:nvPicPr>
          <p:cNvPr id="154" name="Google Shape;154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3021" y="2675358"/>
            <a:ext cx="2058567" cy="2058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Roommate Trouble</a:t>
            </a:r>
            <a:endParaRPr dirty="0"/>
          </a:p>
        </p:txBody>
      </p:sp>
      <p:sp>
        <p:nvSpPr>
          <p:cNvPr id="160" name="Google Shape;160;p14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51650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spcAft>
                <a:spcPts val="0"/>
              </a:spcAft>
              <a:buSzPts val="2600"/>
              <a:buChar char="●"/>
            </a:pPr>
            <a:r>
              <a:rPr lang="en-US" dirty="0"/>
              <a:t>Imagine that you are having issues with your roommate. Reach out to your resident advisor (RA). </a:t>
            </a:r>
            <a:endParaRPr dirty="0"/>
          </a:p>
          <a:p>
            <a:pPr marL="457200" lvl="0" indent="-393192" algn="l" rtl="0">
              <a:spcAft>
                <a:spcPts val="0"/>
              </a:spcAft>
              <a:buSzPts val="2600"/>
              <a:buChar char="●"/>
            </a:pPr>
            <a:r>
              <a:rPr lang="en-US" dirty="0"/>
              <a:t>Write your response on a piece of paper. When ready, crumple your response and toss it as your leader indicates.  </a:t>
            </a:r>
            <a:endParaRPr dirty="0"/>
          </a:p>
        </p:txBody>
      </p:sp>
      <p:pic>
        <p:nvPicPr>
          <p:cNvPr id="2" name="Google Shape;108;p6">
            <a:extLst>
              <a:ext uri="{FF2B5EF4-FFF2-40B4-BE49-F238E27FC236}">
                <a16:creationId xmlns:a16="http://schemas.microsoft.com/office/drawing/2014/main" id="{24FD8DD9-3475-9F8B-09AC-27141A213C8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5800" y="940594"/>
            <a:ext cx="2721700" cy="32623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Significant Takeaways</a:t>
            </a:r>
            <a:endParaRPr/>
          </a:p>
        </p:txBody>
      </p:sp>
      <p:sp>
        <p:nvSpPr>
          <p:cNvPr id="167" name="Google Shape;167;p15"/>
          <p:cNvSpPr txBox="1">
            <a:spLocks noGrp="1"/>
          </p:cNvSpPr>
          <p:nvPr>
            <p:ph idx="1"/>
          </p:nvPr>
        </p:nvSpPr>
        <p:spPr>
          <a:xfrm>
            <a:off x="628650" y="1370025"/>
            <a:ext cx="7035600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spcAft>
                <a:spcPts val="0"/>
              </a:spcAft>
              <a:buSzPts val="2600"/>
              <a:buChar char="●"/>
            </a:pPr>
            <a:r>
              <a:rPr lang="en-US" sz="2400" dirty="0"/>
              <a:t>What was the most significant takeaway you gained today about communicating with your instructor? </a:t>
            </a:r>
            <a:endParaRPr sz="2400" dirty="0"/>
          </a:p>
          <a:p>
            <a:pPr marL="457200" lvl="0" indent="-393192" algn="l" rtl="0">
              <a:spcAft>
                <a:spcPts val="0"/>
              </a:spcAft>
              <a:buSzPts val="2600"/>
              <a:buChar char="●"/>
            </a:pPr>
            <a:r>
              <a:rPr lang="en-US" sz="2400" dirty="0"/>
              <a:t>How can you use your takeaway with other situations?</a:t>
            </a:r>
            <a:endParaRPr sz="2400" dirty="0"/>
          </a:p>
          <a:p>
            <a:pPr marL="914400" lvl="1" indent="-356616" algn="l" rtl="0">
              <a:spcBef>
                <a:spcPts val="400"/>
              </a:spcBef>
              <a:spcAft>
                <a:spcPts val="0"/>
              </a:spcAft>
              <a:buSzPts val="2600"/>
              <a:buChar char="o"/>
            </a:pPr>
            <a:r>
              <a:rPr lang="en-US" sz="2400" dirty="0"/>
              <a:t>Examples: </a:t>
            </a:r>
            <a:endParaRPr sz="2400" dirty="0"/>
          </a:p>
          <a:p>
            <a:pPr lvl="2" algn="l" rtl="0">
              <a:spcAft>
                <a:spcPts val="0"/>
              </a:spcAft>
              <a:buSzPts val="2600"/>
            </a:pPr>
            <a:r>
              <a:rPr lang="en-US" sz="2400" dirty="0"/>
              <a:t>Joining an organization</a:t>
            </a:r>
            <a:endParaRPr sz="2400" dirty="0"/>
          </a:p>
          <a:p>
            <a:pPr lvl="2" algn="l" rtl="0">
              <a:spcAft>
                <a:spcPts val="0"/>
              </a:spcAft>
              <a:buSzPts val="2600"/>
            </a:pPr>
            <a:r>
              <a:rPr lang="en-US" sz="2400" dirty="0"/>
              <a:t>Talking to your advisor</a:t>
            </a:r>
            <a:endParaRPr sz="2400" dirty="0"/>
          </a:p>
          <a:p>
            <a:pPr marL="457200" lvl="0" indent="-228092" algn="l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sz="2400" dirty="0"/>
          </a:p>
        </p:txBody>
      </p:sp>
      <p:pic>
        <p:nvPicPr>
          <p:cNvPr id="168" name="Google Shape;168;p15" title="POM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9656" y="116017"/>
            <a:ext cx="1315396" cy="11523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"/>
          <p:cNvSpPr txBox="1">
            <a:spLocks noGrp="1"/>
          </p:cNvSpPr>
          <p:nvPr>
            <p:ph type="title"/>
          </p:nvPr>
        </p:nvSpPr>
        <p:spPr>
          <a:xfrm>
            <a:off x="3842099" y="559689"/>
            <a:ext cx="5079264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What’s Your Snap? </a:t>
            </a:r>
            <a:endParaRPr dirty="0"/>
          </a:p>
        </p:txBody>
      </p:sp>
      <p:sp>
        <p:nvSpPr>
          <p:cNvPr id="81" name="Google Shape;81;p2"/>
          <p:cNvSpPr txBox="1">
            <a:spLocks noGrp="1"/>
          </p:cNvSpPr>
          <p:nvPr>
            <p:ph type="body" sz="quarter" idx="10"/>
          </p:nvPr>
        </p:nvSpPr>
        <p:spPr>
          <a:xfrm>
            <a:off x="3841431" y="2807732"/>
            <a:ext cx="4952711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 dirty="0"/>
              <a:t>Effective Communication Skills for Academic and Campus Success</a:t>
            </a:r>
            <a:endParaRPr dirty="0"/>
          </a:p>
        </p:txBody>
      </p:sp>
      <p:sp>
        <p:nvSpPr>
          <p:cNvPr id="82" name="Google Shape;82;p2"/>
          <p:cNvSpPr/>
          <p:nvPr/>
        </p:nvSpPr>
        <p:spPr>
          <a:xfrm>
            <a:off x="859536" y="1312133"/>
            <a:ext cx="2806948" cy="2519234"/>
          </a:xfrm>
          <a:prstGeom prst="hexagon">
            <a:avLst>
              <a:gd name="adj" fmla="val 25000"/>
              <a:gd name="vf" fmla="val 115470"/>
            </a:avLst>
          </a:prstGeom>
          <a:blipFill rotWithShape="1">
            <a:blip r:embed="rId3">
              <a:alphaModFix/>
            </a:blip>
            <a:stretch>
              <a:fillRect/>
            </a:stretch>
          </a:blipFill>
          <a:ln w="1905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Essential Question</a:t>
            </a:r>
            <a:endParaRPr dirty="0"/>
          </a:p>
        </p:txBody>
      </p:sp>
      <p:sp>
        <p:nvSpPr>
          <p:cNvPr id="88" name="Google Shape;88;p3"/>
          <p:cNvSpPr txBox="1"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008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How does seeing a message through the receiver's eyes change the way you communicate with the different people you rely on in school and on campus?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"/>
          <p:cNvSpPr txBox="1">
            <a:spLocks noGrp="1"/>
          </p:cNvSpPr>
          <p:nvPr>
            <p:ph type="title"/>
          </p:nvPr>
        </p:nvSpPr>
        <p:spPr>
          <a:xfrm>
            <a:off x="623888" y="-44612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Learning Objectives</a:t>
            </a:r>
            <a:endParaRPr dirty="0"/>
          </a:p>
        </p:txBody>
      </p:sp>
      <p:sp>
        <p:nvSpPr>
          <p:cNvPr id="94" name="Google Shape;94;p4"/>
          <p:cNvSpPr txBox="1">
            <a:spLocks noGrp="1"/>
          </p:cNvSpPr>
          <p:nvPr>
            <p:ph type="body" sz="quarter" idx="10"/>
          </p:nvPr>
        </p:nvSpPr>
        <p:spPr>
          <a:xfrm>
            <a:off x="623888" y="2203431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algn="l" rtl="0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en-US" sz="2400" dirty="0"/>
              <a:t>Discuss the importance of respectful, audience-appropriate communication with instructors.</a:t>
            </a:r>
            <a:endParaRPr sz="2400" dirty="0"/>
          </a:p>
          <a:p>
            <a:pPr marL="457200" lvl="0" algn="l" rtl="0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en-US" sz="2400" dirty="0"/>
              <a:t>Explain strategies for communicating with instructors via email or in person.</a:t>
            </a:r>
            <a:endParaRPr sz="2400" dirty="0"/>
          </a:p>
          <a:p>
            <a:pPr marL="457200" lvl="0" algn="l" rtl="0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en-US" sz="2400" dirty="0"/>
              <a:t>Evaluate messages from the receiver's perspective and apply effective communication strategies accordingly.</a:t>
            </a:r>
            <a:endParaRPr sz="2400" dirty="0"/>
          </a:p>
          <a:p>
            <a:pPr marL="457200" lvl="0" algn="l" rtl="0">
              <a:spcBef>
                <a:spcPts val="520"/>
              </a:spcBef>
              <a:spcAft>
                <a:spcPts val="0"/>
              </a:spcAft>
              <a:buSzPct val="100000"/>
              <a:buNone/>
            </a:pPr>
            <a:endParaRPr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 Rough Day!</a:t>
            </a:r>
            <a:endParaRPr dirty="0"/>
          </a:p>
        </p:txBody>
      </p:sp>
      <p:sp>
        <p:nvSpPr>
          <p:cNvPr id="100" name="Google Shape;100;p5"/>
          <p:cNvSpPr txBox="1">
            <a:spLocks noGrp="1"/>
          </p:cNvSpPr>
          <p:nvPr>
            <p:ph idx="1"/>
          </p:nvPr>
        </p:nvSpPr>
        <p:spPr>
          <a:xfrm>
            <a:off x="628650" y="1370013"/>
            <a:ext cx="8002166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spcAft>
                <a:spcPts val="0"/>
              </a:spcAft>
              <a:buSzPts val="2600"/>
              <a:buChar char="●"/>
            </a:pPr>
            <a:r>
              <a:rPr lang="en-US" dirty="0"/>
              <a:t>Imagine that you woke up and headed to your car to get to class. You have a flat tire. </a:t>
            </a:r>
            <a:endParaRPr dirty="0"/>
          </a:p>
          <a:p>
            <a:pPr marL="914400" lvl="1" indent="-356616" algn="l" rtl="0">
              <a:spcBef>
                <a:spcPts val="400"/>
              </a:spcBef>
              <a:spcAft>
                <a:spcPts val="0"/>
              </a:spcAft>
              <a:buSzPts val="2600"/>
              <a:buChar char="o"/>
            </a:pPr>
            <a:r>
              <a:rPr lang="en-US" dirty="0"/>
              <a:t>Use the Menti to send a message to your professor explaining why you will be late.</a:t>
            </a:r>
            <a:endParaRPr dirty="0"/>
          </a:p>
          <a:p>
            <a:pPr marL="228600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dirty="0"/>
              <a:t>	</a:t>
            </a:r>
            <a:endParaRPr dirty="0"/>
          </a:p>
          <a:p>
            <a:pPr marL="228600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dirty="0"/>
              <a:t>		</a:t>
            </a:r>
            <a:r>
              <a:rPr lang="en-US" sz="2600" u="sng" dirty="0">
                <a:solidFill>
                  <a:schemeClr val="hlink"/>
                </a:solidFill>
                <a:hlinkClick r:id="rId3"/>
              </a:rPr>
              <a:t>Menti.com</a:t>
            </a:r>
            <a:endParaRPr sz="2600" dirty="0"/>
          </a:p>
          <a:p>
            <a:pPr marL="228600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en-US" sz="2600" dirty="0"/>
              <a:t>		Code: #### ####</a:t>
            </a:r>
            <a:endParaRPr dirty="0"/>
          </a:p>
          <a:p>
            <a:pPr marL="914400" lvl="1" indent="-191516" algn="l" rtl="0">
              <a:spcBef>
                <a:spcPts val="40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  <p:pic>
        <p:nvPicPr>
          <p:cNvPr id="101" name="Google Shape;101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6372" y="3120115"/>
            <a:ext cx="1674495" cy="16736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 Rough Day!</a:t>
            </a:r>
            <a:endParaRPr dirty="0"/>
          </a:p>
        </p:txBody>
      </p:sp>
      <p:sp>
        <p:nvSpPr>
          <p:cNvPr id="107" name="Google Shape;107;p6"/>
          <p:cNvSpPr txBox="1">
            <a:spLocks noGrp="1"/>
          </p:cNvSpPr>
          <p:nvPr>
            <p:ph sz="half" idx="1"/>
          </p:nvPr>
        </p:nvSpPr>
        <p:spPr>
          <a:xfrm>
            <a:off x="628650" y="1370013"/>
            <a:ext cx="467487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spcAft>
                <a:spcPts val="0"/>
              </a:spcAft>
              <a:buSzPts val="2600"/>
              <a:buChar char="●"/>
            </a:pPr>
            <a:r>
              <a:rPr lang="en-US" dirty="0"/>
              <a:t>Imagine that you woke up and headed to your car to get to class. You have a flat tire. </a:t>
            </a:r>
            <a:endParaRPr dirty="0"/>
          </a:p>
          <a:p>
            <a:pPr marL="457200" lvl="0" indent="-393192" algn="l" rtl="0">
              <a:spcAft>
                <a:spcPts val="0"/>
              </a:spcAft>
              <a:buSzPts val="2600"/>
              <a:buChar char="●"/>
            </a:pPr>
            <a:r>
              <a:rPr lang="en-US" dirty="0"/>
              <a:t>Write your message on a piece of paper. When ready, crumple your response and toss it as your leader indicates.  </a:t>
            </a:r>
            <a:endParaRPr dirty="0"/>
          </a:p>
        </p:txBody>
      </p:sp>
      <p:pic>
        <p:nvPicPr>
          <p:cNvPr id="108" name="Google Shape;10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93650" y="876586"/>
            <a:ext cx="2721700" cy="32623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Discussion</a:t>
            </a:r>
            <a:endParaRPr dirty="0"/>
          </a:p>
        </p:txBody>
      </p:sp>
      <p:sp>
        <p:nvSpPr>
          <p:cNvPr id="114" name="Google Shape;114;p7"/>
          <p:cNvSpPr txBox="1"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spcAft>
                <a:spcPts val="0"/>
              </a:spcAft>
              <a:buSzPts val="2600"/>
              <a:buChar char="●"/>
            </a:pPr>
            <a:r>
              <a:rPr lang="en-US" dirty="0"/>
              <a:t>What do you notice that’s similar in the texts? What is different? </a:t>
            </a:r>
            <a:endParaRPr dirty="0"/>
          </a:p>
          <a:p>
            <a:pPr marL="457200" lvl="0" indent="-393192" algn="l" rtl="0">
              <a:spcAft>
                <a:spcPts val="0"/>
              </a:spcAft>
              <a:buSzPts val="2600"/>
              <a:buChar char="●"/>
            </a:pPr>
            <a:r>
              <a:rPr lang="en-US" dirty="0"/>
              <a:t>How would you communicate about this situation with someone you’re close to? </a:t>
            </a:r>
            <a:endParaRPr dirty="0"/>
          </a:p>
          <a:p>
            <a:pPr marL="457200" lvl="0" indent="-393192" algn="l" rtl="0">
              <a:spcAft>
                <a:spcPts val="0"/>
              </a:spcAft>
              <a:buSzPts val="2600"/>
              <a:buChar char="●"/>
            </a:pPr>
            <a:r>
              <a:rPr lang="en-US" dirty="0"/>
              <a:t>How might your communication change when speaking with someone whose personality is very different from yours? 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Inbox Disaster</a:t>
            </a:r>
            <a:endParaRPr dirty="0"/>
          </a:p>
        </p:txBody>
      </p:sp>
      <p:sp>
        <p:nvSpPr>
          <p:cNvPr id="120" name="Google Shape;120;p8"/>
          <p:cNvSpPr txBox="1">
            <a:spLocks noGrp="1"/>
          </p:cNvSpPr>
          <p:nvPr>
            <p:ph idx="1"/>
          </p:nvPr>
        </p:nvSpPr>
        <p:spPr>
          <a:xfrm>
            <a:off x="547225" y="1370013"/>
            <a:ext cx="7792200" cy="15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008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Read the email and mark up anything that stands out to you or anything you might want to change. </a:t>
            </a:r>
            <a:endParaRPr dirty="0"/>
          </a:p>
        </p:txBody>
      </p:sp>
      <p:pic>
        <p:nvPicPr>
          <p:cNvPr id="121" name="Google Shape;12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95090" y="2425959"/>
            <a:ext cx="3917269" cy="22042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dirty="0"/>
              <a:t>Inbox Disaster </a:t>
            </a:r>
            <a:endParaRPr dirty="0"/>
          </a:p>
        </p:txBody>
      </p:sp>
      <p:sp>
        <p:nvSpPr>
          <p:cNvPr id="127" name="Google Shape;127;p9"/>
          <p:cNvSpPr txBox="1">
            <a:spLocks noGrp="1"/>
          </p:cNvSpPr>
          <p:nvPr>
            <p:ph idx="1"/>
          </p:nvPr>
        </p:nvSpPr>
        <p:spPr>
          <a:xfrm>
            <a:off x="570461" y="1403263"/>
            <a:ext cx="7886700" cy="2561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008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Imagine that you are the instructor reading the email you are provided. </a:t>
            </a:r>
            <a:endParaRPr dirty="0"/>
          </a:p>
          <a:p>
            <a:pPr lvl="0" algn="l" rtl="0"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What do you notice? </a:t>
            </a:r>
            <a:endParaRPr dirty="0"/>
          </a:p>
          <a:p>
            <a:pPr lvl="0" algn="l" rtl="0"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Does it bring up any emotion?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599D4ADF-E4DB-094E-914B-4A8E1DF9F7A5}" vid="{F79FC640-6D5A-D648-B5D1-D1D1FBEB47AD}"/>
    </a:ext>
  </a:extLst>
</a:theme>
</file>

<file path=ppt/theme/theme2.xml><?xml version="1.0" encoding="utf-8"?>
<a:theme xmlns:a="http://schemas.openxmlformats.org/drawingml/2006/main" name="2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599D4ADF-E4DB-094E-914B-4A8E1DF9F7A5}" vid="{BF08C4D1-4642-C544-959A-3C456151C3B2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647</Words>
  <Application>Microsoft Macintosh PowerPoint</Application>
  <PresentationFormat>On-screen Show (16:9)</PresentationFormat>
  <Paragraphs>58</Paragraphs>
  <Slides>15</Slides>
  <Notes>15</Notes>
  <HiddenSlides>2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2_Custom Design</vt:lpstr>
      <vt:lpstr>PowerPoint Presentation</vt:lpstr>
      <vt:lpstr>What’s Your Snap? </vt:lpstr>
      <vt:lpstr>Essential Question</vt:lpstr>
      <vt:lpstr>Learning Objectives</vt:lpstr>
      <vt:lpstr>A Rough Day!</vt:lpstr>
      <vt:lpstr>A Rough Day!</vt:lpstr>
      <vt:lpstr>Discussion</vt:lpstr>
      <vt:lpstr>Inbox Disaster</vt:lpstr>
      <vt:lpstr>Inbox Disaster </vt:lpstr>
      <vt:lpstr>Bad Email Reply</vt:lpstr>
      <vt:lpstr>Email Win </vt:lpstr>
      <vt:lpstr>Discussion</vt:lpstr>
      <vt:lpstr>Roommate Trouble</vt:lpstr>
      <vt:lpstr>Roommate Trouble</vt:lpstr>
      <vt:lpstr>Significant Takeaways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What's Your Snap</dc:title>
  <dc:subject/>
  <dc:creator>K20 Center</dc:creator>
  <cp:keywords/>
  <dc:description/>
  <cp:lastModifiedBy>Gracia, Ann M.</cp:lastModifiedBy>
  <cp:revision>4</cp:revision>
  <dcterms:created xsi:type="dcterms:W3CDTF">2025-08-05T20:58:42Z</dcterms:created>
  <dcterms:modified xsi:type="dcterms:W3CDTF">2026-08-14T15:42:46Z</dcterms:modified>
  <cp:category/>
</cp:coreProperties>
</file>