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iVS8vvL5dog9n7ldM9v8Lmdl8R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" name="Google Shape;8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09d05b05c8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g409d05b05c8_1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09d05b05c8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g409d05b05c8_1_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409d05b05c8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g409d05b05c8_1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09d05b05c8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g409d05b05c8_1_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409d05b05c8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g409d05b05c8_1_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09dd7c19d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g409dd7c19dd_0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09d05b05c8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g409d05b05c8_1_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409d05b05c8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g409d05b05c8_1_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09d05b05c8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g409d05b05c8_1_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409dd7c19d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g409dd7c19dd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409dd7c19d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g409dd7c19dd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6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6"/>
          <p:cNvSpPr txBox="1"/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16"/>
          <p:cNvSpPr txBox="1"/>
          <p:nvPr>
            <p:ph idx="1" type="body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ive(s)">
  <p:cSld name="Objective(s)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7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7"/>
          <p:cNvSpPr txBox="1"/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" type="body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indent="-3937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indent="-3937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indent="-3937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indent="-360680" lvl="4" marL="22860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- 1 Column">
  <p:cSld name="Content - 1 Column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1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8"/>
          <p:cNvSpPr txBox="1"/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" type="body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indent="-3937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indent="-3937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indent="-42672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indent="-36068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9"/>
          <p:cNvSpPr txBox="1"/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structional Strategy">
  <p:cSld name="Instructional Strateg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2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0"/>
          <p:cNvSpPr txBox="1"/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" type="body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20040" lvl="4" marL="22860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- 2 column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21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1"/>
          <p:cNvSpPr txBox="1"/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" type="body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20040" lvl="4" marL="22860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2" type="body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indent="-3937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indent="-3937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indent="-42672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indent="-36068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2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22"/>
          <p:cNvSpPr txBox="1"/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" type="body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 sz="26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2"/>
          <p:cNvSpPr txBox="1"/>
          <p:nvPr>
            <p:ph idx="2" type="body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20040" lvl="4" marL="22860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3" type="body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 sz="26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2"/>
          <p:cNvSpPr txBox="1"/>
          <p:nvPr>
            <p:ph idx="4" type="body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20040" lvl="4" marL="22860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o">
  <p:cSld name="Video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3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3"/>
          <p:cNvSpPr txBox="1"/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4"/>
          <p:cNvSpPr txBox="1"/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" type="body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">
  <p:cSld name="Cover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With Cover Image">
  <p:cSld name="Title - With Cover Imag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26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26"/>
          <p:cNvSpPr txBox="1"/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" type="body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indent="-3937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indent="-3937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indent="-3937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indent="-360680" lvl="4" marL="22860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- 1 Column" type="obj">
  <p:cSld name="OBJEC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2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7"/>
          <p:cNvSpPr txBox="1"/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7"/>
          <p:cNvSpPr txBox="1"/>
          <p:nvPr>
            <p:ph idx="1" type="body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20040" lvl="4" marL="22860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- Blue Background">
  <p:cSld name="Content - Blue Background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2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28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28"/>
          <p:cNvSpPr txBox="1"/>
          <p:nvPr>
            <p:ph idx="1" type="body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20040" lvl="4" marL="22860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- Red Background">
  <p:cSld name="Content - Red Background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2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2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29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29"/>
          <p:cNvSpPr txBox="1"/>
          <p:nvPr>
            <p:ph idx="1" type="body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indent="-3429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20040" lvl="4" marL="22860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3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NTR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37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ourier New"/>
              <a:buChar char="o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93700" lvl="2" marL="13716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2600"/>
              <a:buFont typeface="Noto Sans Symbols"/>
              <a:buChar char="▪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93700" lvl="3" marL="18288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0680" lvl="4" marL="2286000" marR="0" rtl="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/>
              <a:buChar char="o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youtube.com/watch?v=kSlG3zG4zPY" TargetMode="External"/><Relationship Id="rId4" Type="http://schemas.openxmlformats.org/officeDocument/2006/relationships/hyperlink" Target="http://www.youtube.com/watch?v=kSlG3zG4zPY" TargetMode="External"/><Relationship Id="rId5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288" y="1309870"/>
            <a:ext cx="2926080" cy="252374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2"/>
          <p:cNvSpPr txBox="1"/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They Graduated, Now What?</a:t>
            </a:r>
            <a:endParaRPr/>
          </a:p>
        </p:txBody>
      </p:sp>
      <p:sp>
        <p:nvSpPr>
          <p:cNvPr id="78" name="Google Shape;78;p2"/>
          <p:cNvSpPr txBox="1"/>
          <p:nvPr>
            <p:ph idx="1" type="body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/>
              <a:t>Supporting Your Students Transition to College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"/>
          <p:cNvSpPr txBox="1"/>
          <p:nvPr>
            <p:ph type="title"/>
          </p:nvPr>
        </p:nvSpPr>
        <p:spPr>
          <a:xfrm>
            <a:off x="623888" y="560388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Essential Question(s)</a:t>
            </a:r>
            <a:endParaRPr/>
          </a:p>
        </p:txBody>
      </p:sp>
      <p:sp>
        <p:nvSpPr>
          <p:cNvPr id="84" name="Google Shape;84;p3"/>
          <p:cNvSpPr txBox="1"/>
          <p:nvPr>
            <p:ph idx="1" type="body"/>
          </p:nvPr>
        </p:nvSpPr>
        <p:spPr>
          <a:xfrm>
            <a:off x="623888" y="2808288"/>
            <a:ext cx="7885112" cy="13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How can I support my student as they transition to college?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"/>
          <p:cNvSpPr txBox="1"/>
          <p:nvPr>
            <p:ph type="title"/>
          </p:nvPr>
        </p:nvSpPr>
        <p:spPr>
          <a:xfrm>
            <a:off x="623888" y="560388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Learning Objective(s)</a:t>
            </a:r>
            <a:endParaRPr/>
          </a:p>
        </p:txBody>
      </p:sp>
      <p:sp>
        <p:nvSpPr>
          <p:cNvPr id="90" name="Google Shape;90;p4"/>
          <p:cNvSpPr txBox="1"/>
          <p:nvPr>
            <p:ph idx="1" type="body"/>
          </p:nvPr>
        </p:nvSpPr>
        <p:spPr>
          <a:xfrm>
            <a:off x="623900" y="2808300"/>
            <a:ext cx="7885200" cy="19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33128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Apply strategies that move you from managing your student's decisions to supporting their independence.</a:t>
            </a:r>
            <a:endParaRPr/>
          </a:p>
          <a:p>
            <a:pPr indent="-33128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Establish and implement clear communication expectations with your student that balance emotional support with appropriate independence. </a:t>
            </a:r>
            <a:endParaRPr/>
          </a:p>
          <a:p>
            <a:pPr indent="-33128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Identify key differences between high school and college, including privacy regulations, academic expectations, and available resources, to better support student self-advocacy.</a:t>
            </a:r>
            <a:endParaRPr/>
          </a:p>
          <a:p>
            <a:pPr indent="-29210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09d05b05c8_1_2"/>
          <p:cNvSpPr txBox="1"/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Gallery Walk</a:t>
            </a:r>
            <a:endParaRPr/>
          </a:p>
        </p:txBody>
      </p:sp>
      <p:sp>
        <p:nvSpPr>
          <p:cNvPr id="96" name="Google Shape;96;g409d05b05c8_1_2"/>
          <p:cNvSpPr txBox="1"/>
          <p:nvPr>
            <p:ph idx="4294967295" type="body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04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Question 1: What are some ways you can help your student take charge of their schoolwork and personal tasks?</a:t>
            </a:r>
            <a:endParaRPr sz="2400"/>
          </a:p>
          <a:p>
            <a:pPr indent="-3804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Question 2: How can you provide emotional support while encouraging self-reliance?</a:t>
            </a:r>
            <a:endParaRPr sz="2400"/>
          </a:p>
          <a:p>
            <a:pPr indent="-3804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Question 3: What campus resources will be most helpful for your student to know about during their first year?</a:t>
            </a:r>
            <a:endParaRPr sz="2400"/>
          </a:p>
          <a:p>
            <a:pPr indent="-3804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Question 4: In what ways do you expect your student to grow or change the most this year?</a:t>
            </a:r>
            <a:endParaRPr sz="2400"/>
          </a:p>
        </p:txBody>
      </p:sp>
      <p:pic>
        <p:nvPicPr>
          <p:cNvPr id="97" name="Google Shape;97;g409d05b05c8_1_2" title="Gallery Walk Carouse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2260" y="274650"/>
            <a:ext cx="2165413" cy="1095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09d05b05c8_1_14"/>
          <p:cNvSpPr txBox="1"/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S-I-T </a:t>
            </a:r>
            <a:endParaRPr/>
          </a:p>
        </p:txBody>
      </p:sp>
      <p:pic>
        <p:nvPicPr>
          <p:cNvPr descr="A diagram of a question mark and stars&#10;&#10;AI-generated content may be incorrect." id="103" name="Google Shape;103;g409d05b05c8_1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7600" y="395288"/>
            <a:ext cx="1458913" cy="1458912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g409d05b05c8_1_14"/>
          <p:cNvSpPr txBox="1"/>
          <p:nvPr>
            <p:ph idx="4294967295" type="body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Listen for advice about shifting from managing your student to supporting their independence.</a:t>
            </a:r>
            <a:endParaRPr/>
          </a:p>
          <a:p>
            <a:pPr indent="-393192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</a:pPr>
            <a:r>
              <a:rPr b="1" lang="en-US"/>
              <a:t>Surprising </a:t>
            </a:r>
            <a:r>
              <a:rPr lang="en-US"/>
              <a:t>– What stood out or challenges your expectations about supporting a college student?</a:t>
            </a:r>
            <a:endParaRPr/>
          </a:p>
          <a:p>
            <a:pPr indent="-3931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b="1" lang="en-US"/>
              <a:t>Interesting </a:t>
            </a:r>
            <a:r>
              <a:rPr lang="en-US"/>
              <a:t>– What ideas, advice, or perspectives resonated with you?</a:t>
            </a:r>
            <a:endParaRPr/>
          </a:p>
          <a:p>
            <a:pPr indent="-3931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b="1" lang="en-US"/>
              <a:t>Takeaway </a:t>
            </a:r>
            <a:r>
              <a:rPr lang="en-US"/>
              <a:t>– What is one key insight you are taking from this video?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09d05b05c8_1_20"/>
          <p:cNvSpPr txBox="1"/>
          <p:nvPr>
            <p:ph type="title"/>
          </p:nvPr>
        </p:nvSpPr>
        <p:spPr>
          <a:xfrm>
            <a:off x="754063" y="4329113"/>
            <a:ext cx="76359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Experts share tips on how to best parent college freshmen</a:t>
            </a:r>
            <a:endParaRPr/>
          </a:p>
        </p:txBody>
      </p:sp>
      <p:pic>
        <p:nvPicPr>
          <p:cNvPr descr="Most parents want what's best for their children, but when those kids are old enough to head to college, it can be hard to let them go.&#10;&#10;Subscribe to FOX 32 Chicago: https://www.youtube.com/fox32chicago?sub_confirmation=1&#10;&#10;Watch FOX 32 Chicago Live: https://www.fox32chicago.com/live&#10;&#10;FOX 32 Chicago delivers breaking news, live events, investigations, politics, entertainment, business news and local stories from Chicago and across the nation.&#10;&#10;Watch more FOX 32 Chicago on YouTube:&#10;&#10;FOX 32 Headlines: https://www.youtube.com/playlist?list=PL2-nR6U1joOT92lWD_QLYoNijiDo9uYaP&#10;Good Day Chicago: https://www.youtube.com/playlist?list=PL2-nR6U1joORm02SSjflpEVzL0ydEqeFu&#10;Special reports and stories: https://www.youtube.com/playlist?list=PL2-nR6U1joOTGGgDx9B31HcT9IM60Al0-&#10;&#10;Download the FOX 32 Chicago News app: https://fox32chicago.onelink.me/KNQ9?pid=social&amp;c=youtube&amp;af_web_dp=https%3A%2F%2Fwww.fox32chicago.com%2Fapps&#10;&#10;Download the FOX 32 Chicago Weather app: https://www.fox32chicago.com/apps&#10;&#10;Follow FOX 32 Chicago on Facebook: https://www.facebook.com/Fox32Chicago/&#10;Follow FOX 32 Chicago on Twitter: https://twitter.com/fox32news/&#10;Follow FOX 32 Chicago on Instagram: https://www.instagram.com/fox32chicago/&#10;&#10;Subscribe to the FOX 32 Chicago newsletter: https://www.fox32chicago.com/newsletters" id="110" name="Google Shape;110;g409d05b05c8_1_20" title="Experts share tips on how to best parent college freshmen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750" y="152400"/>
            <a:ext cx="7578500" cy="426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09d05b05c8_1_26"/>
          <p:cNvSpPr txBox="1"/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S-I-T </a:t>
            </a:r>
            <a:endParaRPr/>
          </a:p>
        </p:txBody>
      </p:sp>
      <p:pic>
        <p:nvPicPr>
          <p:cNvPr descr="A diagram of a question mark and stars&#10;&#10;AI-generated content may be incorrect." id="116" name="Google Shape;116;g409d05b05c8_1_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7600" y="395288"/>
            <a:ext cx="1458913" cy="1458912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g409d05b05c8_1_26"/>
          <p:cNvSpPr txBox="1"/>
          <p:nvPr>
            <p:ph idx="4294967295" type="body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1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b="1" lang="en-US"/>
              <a:t>Surprising </a:t>
            </a:r>
            <a:r>
              <a:rPr lang="en-US"/>
              <a:t>– What stood out or challenges your expectations about supporting a college student?</a:t>
            </a:r>
            <a:endParaRPr/>
          </a:p>
          <a:p>
            <a:pPr indent="-3931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b="1" lang="en-US"/>
              <a:t>Interesting </a:t>
            </a:r>
            <a:r>
              <a:rPr lang="en-US"/>
              <a:t>– What ideas, advice, or perspectives resonated with you?</a:t>
            </a:r>
            <a:endParaRPr/>
          </a:p>
          <a:p>
            <a:pPr indent="-3931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b="1" lang="en-US"/>
              <a:t>Takeaway </a:t>
            </a:r>
            <a:r>
              <a:rPr lang="en-US"/>
              <a:t>– What is one key insight you are taking from this video?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09d05b05c8_1_32"/>
          <p:cNvSpPr txBox="1"/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38889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38889"/>
              <a:buNone/>
            </a:pPr>
            <a:r>
              <a:rPr lang="en-US"/>
              <a:t>Areas of Effective Support</a:t>
            </a:r>
            <a:endParaRPr/>
          </a:p>
        </p:txBody>
      </p:sp>
      <p:sp>
        <p:nvSpPr>
          <p:cNvPr id="123" name="Google Shape;123;g409d05b05c8_1_32"/>
          <p:cNvSpPr/>
          <p:nvPr/>
        </p:nvSpPr>
        <p:spPr>
          <a:xfrm>
            <a:off x="628650" y="1574700"/>
            <a:ext cx="2368800" cy="2290800"/>
          </a:xfrm>
          <a:prstGeom prst="roundRect">
            <a:avLst>
              <a:gd fmla="val 16667" name="adj"/>
            </a:avLst>
          </a:prstGeom>
          <a:solidFill>
            <a:srgbClr val="971D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Fostering Independence &amp; Responsibility</a:t>
            </a:r>
            <a:endParaRPr b="1" sz="16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Shift from managing decisions to building your student’s skills, confidence, and ownership</a:t>
            </a:r>
            <a:endParaRPr sz="16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409d05b05c8_1_32"/>
          <p:cNvSpPr/>
          <p:nvPr/>
        </p:nvSpPr>
        <p:spPr>
          <a:xfrm>
            <a:off x="3347450" y="1574700"/>
            <a:ext cx="2368800" cy="2290800"/>
          </a:xfrm>
          <a:prstGeom prst="roundRect">
            <a:avLst>
              <a:gd fmla="val 16667" name="adj"/>
            </a:avLst>
          </a:prstGeom>
          <a:solidFill>
            <a:srgbClr val="971D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Communication &amp; Emotional Support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Listen first, validate emotions, and create space for students to think through challenges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409d05b05c8_1_32"/>
          <p:cNvSpPr/>
          <p:nvPr/>
        </p:nvSpPr>
        <p:spPr>
          <a:xfrm>
            <a:off x="6066250" y="1574700"/>
            <a:ext cx="2368800" cy="2290800"/>
          </a:xfrm>
          <a:prstGeom prst="roundRect">
            <a:avLst>
              <a:gd fmla="val 16667" name="adj"/>
            </a:avLst>
          </a:prstGeom>
          <a:solidFill>
            <a:srgbClr val="971D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Campus Resources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Help students identify resources and take the lead in using them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09dd7c19dd_0_13"/>
          <p:cNvSpPr txBox="1"/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38889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38889"/>
              <a:buNone/>
            </a:pPr>
            <a:r>
              <a:rPr lang="en-US"/>
              <a:t>Fostering Independence</a:t>
            </a:r>
            <a:endParaRPr/>
          </a:p>
        </p:txBody>
      </p:sp>
      <p:sp>
        <p:nvSpPr>
          <p:cNvPr id="131" name="Google Shape;131;g409dd7c19dd_0_13"/>
          <p:cNvSpPr txBox="1"/>
          <p:nvPr>
            <p:ph idx="4294967295" type="body"/>
          </p:nvPr>
        </p:nvSpPr>
        <p:spPr>
          <a:xfrm>
            <a:off x="763600" y="1392988"/>
            <a:ext cx="7886700" cy="32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1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Self-management skills:</a:t>
            </a:r>
            <a:endParaRPr/>
          </a:p>
          <a:p>
            <a:pPr indent="-3937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Budgeting</a:t>
            </a:r>
            <a:endParaRPr/>
          </a:p>
          <a:p>
            <a:pPr indent="-3937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Sleep routines</a:t>
            </a:r>
            <a:endParaRPr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Time management</a:t>
            </a:r>
            <a:endParaRPr/>
          </a:p>
        </p:txBody>
      </p:sp>
      <p:sp>
        <p:nvSpPr>
          <p:cNvPr id="132" name="Google Shape;132;g409dd7c19dd_0_13"/>
          <p:cNvSpPr/>
          <p:nvPr/>
        </p:nvSpPr>
        <p:spPr>
          <a:xfrm>
            <a:off x="763600" y="3314175"/>
            <a:ext cx="1911000" cy="993900"/>
          </a:xfrm>
          <a:prstGeom prst="roundRect">
            <a:avLst>
              <a:gd fmla="val 16667" name="adj"/>
            </a:avLst>
          </a:prstGeom>
          <a:solidFill>
            <a:srgbClr val="971D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12-15 hours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class/week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409dd7c19dd_0_13"/>
          <p:cNvSpPr/>
          <p:nvPr/>
        </p:nvSpPr>
        <p:spPr>
          <a:xfrm>
            <a:off x="2761650" y="3671175"/>
            <a:ext cx="306000" cy="279900"/>
          </a:xfrm>
          <a:prstGeom prst="mathPlus">
            <a:avLst>
              <a:gd fmla="val 16404" name="adj1"/>
            </a:avLst>
          </a:prstGeom>
          <a:solidFill>
            <a:srgbClr val="2757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409dd7c19dd_0_13"/>
          <p:cNvSpPr/>
          <p:nvPr/>
        </p:nvSpPr>
        <p:spPr>
          <a:xfrm>
            <a:off x="3154700" y="3314175"/>
            <a:ext cx="1911000" cy="993900"/>
          </a:xfrm>
          <a:prstGeom prst="roundRect">
            <a:avLst>
              <a:gd fmla="val 16667" name="adj"/>
            </a:avLst>
          </a:prstGeom>
          <a:solidFill>
            <a:srgbClr val="971D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24-45 hours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study time/week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409dd7c19dd_0_13"/>
          <p:cNvSpPr/>
          <p:nvPr/>
        </p:nvSpPr>
        <p:spPr>
          <a:xfrm>
            <a:off x="5545800" y="3314175"/>
            <a:ext cx="1911000" cy="993900"/>
          </a:xfrm>
          <a:prstGeom prst="roundRect">
            <a:avLst>
              <a:gd fmla="val 16667" name="adj"/>
            </a:avLst>
          </a:prstGeom>
          <a:solidFill>
            <a:srgbClr val="971D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36-60 hours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total weekly commitment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409dd7c19dd_0_13"/>
          <p:cNvSpPr/>
          <p:nvPr/>
        </p:nvSpPr>
        <p:spPr>
          <a:xfrm>
            <a:off x="5152750" y="3660473"/>
            <a:ext cx="306000" cy="279900"/>
          </a:xfrm>
          <a:prstGeom prst="mathEqual">
            <a:avLst>
              <a:gd fmla="val 19370" name="adj1"/>
              <a:gd fmla="val 11760" name="adj2"/>
            </a:avLst>
          </a:prstGeom>
          <a:solidFill>
            <a:srgbClr val="2757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409d05b05c8_1_37"/>
          <p:cNvSpPr txBox="1"/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38889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38889"/>
              <a:buNone/>
            </a:pPr>
            <a:r>
              <a:rPr lang="en-US"/>
              <a:t>Communication &amp; Emotional Support</a:t>
            </a:r>
            <a:endParaRPr/>
          </a:p>
        </p:txBody>
      </p:sp>
      <p:sp>
        <p:nvSpPr>
          <p:cNvPr id="142" name="Google Shape;142;g409d05b05c8_1_37"/>
          <p:cNvSpPr txBox="1"/>
          <p:nvPr>
            <p:ph idx="4294967295" type="body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Char char="●"/>
            </a:pPr>
            <a:r>
              <a:rPr b="1" lang="en-US"/>
              <a:t>Be Their Safe Place</a:t>
            </a:r>
            <a:r>
              <a:rPr lang="en-US"/>
              <a:t> - Listen before jumping to advice.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b="1" lang="en-US"/>
              <a:t>Words Matter </a:t>
            </a:r>
            <a:r>
              <a:rPr lang="en-US"/>
              <a:t>- Normalize mixed emotions.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b="1" lang="en-US"/>
              <a:t>Stay Curious</a:t>
            </a:r>
            <a:r>
              <a:rPr lang="en-US"/>
              <a:t> - Agree on how and when to stay in touch. Ask about classes, friends, experiences – not just grades or problems.</a:t>
            </a:r>
            <a:endParaRPr/>
          </a:p>
        </p:txBody>
      </p:sp>
      <p:sp>
        <p:nvSpPr>
          <p:cNvPr id="143" name="Google Shape;143;g409d05b05c8_1_37"/>
          <p:cNvSpPr/>
          <p:nvPr/>
        </p:nvSpPr>
        <p:spPr>
          <a:xfrm>
            <a:off x="875775" y="3599325"/>
            <a:ext cx="7081500" cy="912600"/>
          </a:xfrm>
          <a:prstGeom prst="roundRect">
            <a:avLst>
              <a:gd fmla="val 16667" name="adj"/>
            </a:avLst>
          </a:prstGeom>
          <a:solidFill>
            <a:srgbClr val="971D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Listen → Validate → Ask → Give Space → Connect to Resources when needed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09d05b05c8_1_42"/>
          <p:cNvSpPr txBox="1"/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38889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38889"/>
              <a:buNone/>
            </a:pPr>
            <a:r>
              <a:rPr lang="en-US"/>
              <a:t>Campus Resources</a:t>
            </a:r>
            <a:endParaRPr/>
          </a:p>
        </p:txBody>
      </p:sp>
      <p:sp>
        <p:nvSpPr>
          <p:cNvPr id="149" name="Google Shape;149;g409d05b05c8_1_42"/>
          <p:cNvSpPr txBox="1"/>
          <p:nvPr>
            <p:ph idx="4294967295" type="body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684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Common resources include:</a:t>
            </a:r>
            <a:endParaRPr sz="2500"/>
          </a:p>
          <a:p>
            <a:pPr indent="-3873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o"/>
            </a:pPr>
            <a:r>
              <a:rPr lang="en-US" sz="2500"/>
              <a:t>Academic Advising</a:t>
            </a:r>
            <a:endParaRPr sz="2500"/>
          </a:p>
          <a:p>
            <a:pPr indent="-3873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o"/>
            </a:pPr>
            <a:r>
              <a:rPr lang="en-US" sz="2500"/>
              <a:t>Tutoring Centers</a:t>
            </a:r>
            <a:endParaRPr sz="2500"/>
          </a:p>
          <a:p>
            <a:pPr indent="-3873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o"/>
            </a:pPr>
            <a:r>
              <a:rPr lang="en-US" sz="2500"/>
              <a:t>Counseling Services</a:t>
            </a:r>
            <a:endParaRPr sz="2500"/>
          </a:p>
          <a:p>
            <a:pPr indent="-3873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o"/>
            </a:pPr>
            <a:r>
              <a:rPr lang="en-US" sz="2500"/>
              <a:t>Financial Aid Office</a:t>
            </a:r>
            <a:endParaRPr sz="2500"/>
          </a:p>
          <a:p>
            <a:pPr indent="-3873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o"/>
            </a:pPr>
            <a:r>
              <a:rPr lang="en-US" sz="2500"/>
              <a:t>Career Services</a:t>
            </a:r>
            <a:endParaRPr sz="2500"/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Your Role: Point them toward the resource but let them make the call, send the email, or walk to the office</a:t>
            </a:r>
            <a:endParaRPr sz="25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409d05b05c8_1_52"/>
          <p:cNvSpPr txBox="1"/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Fishbowl</a:t>
            </a:r>
            <a:endParaRPr/>
          </a:p>
        </p:txBody>
      </p:sp>
      <p:sp>
        <p:nvSpPr>
          <p:cNvPr id="155" name="Google Shape;155;g409d05b05c8_1_52"/>
          <p:cNvSpPr txBox="1"/>
          <p:nvPr>
            <p:ph idx="1" type="body"/>
          </p:nvPr>
        </p:nvSpPr>
        <p:spPr>
          <a:xfrm>
            <a:off x="628650" y="1370013"/>
            <a:ext cx="3867300" cy="32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1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Your student calls home after missing a major deadline and feels overwhelmed and unsure what to do next.</a:t>
            </a:r>
            <a:endParaRPr/>
          </a:p>
        </p:txBody>
      </p:sp>
      <p:pic>
        <p:nvPicPr>
          <p:cNvPr id="156" name="Google Shape;156;g409d05b05c8_1_52" title="Fishb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8900" y="1395637"/>
            <a:ext cx="3043200" cy="2352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09dd7c19dd_0_0"/>
          <p:cNvSpPr txBox="1"/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Role Play Conversations</a:t>
            </a:r>
            <a:endParaRPr/>
          </a:p>
        </p:txBody>
      </p:sp>
      <p:sp>
        <p:nvSpPr>
          <p:cNvPr id="162" name="Google Shape;162;g409dd7c19dd_0_0"/>
          <p:cNvSpPr txBox="1"/>
          <p:nvPr>
            <p:ph idx="4294967295" type="body"/>
          </p:nvPr>
        </p:nvSpPr>
        <p:spPr>
          <a:xfrm>
            <a:off x="628650" y="1370025"/>
            <a:ext cx="7886700" cy="32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1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Role 1: </a:t>
            </a:r>
            <a:r>
              <a:rPr b="1" lang="en-US"/>
              <a:t>Student </a:t>
            </a:r>
            <a:r>
              <a:rPr lang="en-US"/>
              <a:t>– the person presenting the situation</a:t>
            </a:r>
            <a:endParaRPr/>
          </a:p>
          <a:p>
            <a:pPr indent="-3931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Role 2: </a:t>
            </a:r>
            <a:r>
              <a:rPr b="1" lang="en-US"/>
              <a:t>Parent </a:t>
            </a:r>
            <a:r>
              <a:rPr lang="en-US"/>
              <a:t>– the person responding to the situation</a:t>
            </a:r>
            <a:endParaRPr/>
          </a:p>
          <a:p>
            <a:pPr indent="-3931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Role 3: </a:t>
            </a:r>
            <a:r>
              <a:rPr b="1" lang="en-US"/>
              <a:t>Scribe </a:t>
            </a:r>
            <a:r>
              <a:rPr lang="en-US"/>
              <a:t>– jots down notes on what’s said</a:t>
            </a:r>
            <a:endParaRPr/>
          </a:p>
        </p:txBody>
      </p:sp>
      <p:pic>
        <p:nvPicPr>
          <p:cNvPr id="163" name="Google Shape;163;g409dd7c19dd_0_0" title="Role Play Conversation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4350" y="215425"/>
            <a:ext cx="1260050" cy="126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09dd7c19dd_0_7"/>
          <p:cNvSpPr txBox="1"/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Gallery Walk</a:t>
            </a:r>
            <a:endParaRPr/>
          </a:p>
        </p:txBody>
      </p:sp>
      <p:sp>
        <p:nvSpPr>
          <p:cNvPr id="169" name="Google Shape;169;g409dd7c19dd_0_7"/>
          <p:cNvSpPr txBox="1"/>
          <p:nvPr>
            <p:ph idx="4294967295" type="body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04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Fostering Independence &amp; Responsibility</a:t>
            </a:r>
            <a:endParaRPr sz="2400"/>
          </a:p>
          <a:p>
            <a:pPr indent="-3804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Communication &amp; Emotional Support</a:t>
            </a:r>
            <a:endParaRPr sz="2400"/>
          </a:p>
          <a:p>
            <a:pPr indent="-38049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Campus Resources</a:t>
            </a:r>
            <a:endParaRPr sz="2400"/>
          </a:p>
        </p:txBody>
      </p:sp>
      <p:pic>
        <p:nvPicPr>
          <p:cNvPr id="170" name="Google Shape;170;g409dd7c19dd_0_7" title="Gallery Walk Carouse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2260" y="274650"/>
            <a:ext cx="2165413" cy="1095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