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5C31040-B5BB-4001-B457-D56446876346}">
  <a:tblStyle styleId="{05C31040-B5BB-4001-B457-D5644687634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F72C7513-BAAB-4676-9FCD-4BE6AAC5EDF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771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5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35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mglFmDBr4s?si=XDlgVjb5yCwk1Eia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FB8du6U_cE?si=2uROXVokPZQcK7wz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HCuaEu8w4g?si=WFKblYOliag8YMy9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HCuaEu8w4g?si=WFKblYOliag8YMy9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Google Shape;7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Stand up, sit down. Strategies. </a:t>
            </a:r>
            <a:r>
              <a:rPr lang="en-US" sz="11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https://learn.k20center.ou.edu/strategy/1771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Center. (n.d.). Strategy harvest. Strategies.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https://learn.k20center.ou.edu/strategy/135</a:t>
            </a:r>
            <a:r>
              <a:rPr lang="en-US" sz="12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5cda4f09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Center. (n.d.). Strategy harvest. Strategies.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https://learn.k20center.ou.edu/strategy/135</a:t>
            </a:r>
            <a:r>
              <a:rPr lang="en-US" sz="1200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>
              <a:solidFill>
                <a:srgbClr val="29292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29292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5cda4f09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(2026, July 15). Thirty-five Minute Timer. YouTube. </a:t>
            </a:r>
            <a:r>
              <a:rPr lang="en-US" sz="11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https://youtu.be/CmglFmDBr4s?si=XDlgVjb5yCwk1Eia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22" name="Google Shape;12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7f7afcde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(2026, July 15). Fifty-Minute Timer. YouTube. </a:t>
            </a:r>
            <a:r>
              <a:rPr lang="en-US" sz="1100" u="sng" dirty="0">
                <a:solidFill>
                  <a:schemeClr val="hlink"/>
                </a:solidFill>
                <a:hlinkClick r:id="rId3"/>
              </a:rPr>
              <a:t>https://youtu.be/TFB8du6U_cE?si=2uROXVokPZQcK7wz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endParaRPr dirty="0"/>
          </a:p>
        </p:txBody>
      </p:sp>
      <p:sp>
        <p:nvSpPr>
          <p:cNvPr id="129" name="Google Shape;129;g3e7f7afcde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e7f7afcde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(2022, April 6). Forty-Minute Timer. YouTube. </a:t>
            </a:r>
            <a:r>
              <a:rPr lang="en-US" sz="11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https://youtu.be/OHCuaEu8w4g?si=WFKblYOliag8YMy9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36" name="Google Shape;136;g3e7f7afcde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81a22b0d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(2022, April 6). Forty-Minute Timer. YouTube. </a:t>
            </a:r>
            <a:r>
              <a:rPr lang="en-US" sz="11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https://youtu.be/OHCuaEu8w4g?si=WFKblYOliag8YMy9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43" name="Google Shape;143;g3f81a22b0d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e7f7afcde8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3e7f7afcde8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e7f7afcde8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3e7f7afcde8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e7f7afcde8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3e7f7afcde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e7f7afcde8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3e7f7afcde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e7f7afcde8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g3e7f7afcde8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e7f7afcde8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3e7f7afcde8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e7f7afcde8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g3e7f7afcde8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f602a83d6b_3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f602a83d6b_3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f602a83d6b_3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f602a83d6b_3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f610390506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f610390506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f610390506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f610390506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610390506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f610390506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f602a83d6b_3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f602a83d6b_3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602a83d6b_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f602a83d6b_3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73" name="Google Shape;2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e7f7afcde8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3e7f7afcde8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" name="Google Shape;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1705" y="4165385"/>
            <a:ext cx="462387" cy="495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(s)">
  <p:cSld name="Objective(s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6" name="Google Shape;1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1705" y="4165385"/>
            <a:ext cx="462387" cy="495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1 Column">
  <p:cSld name="Content - 1 Colum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3" name="Google Shape;23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al Strategy">
  <p:cSld name="Instructional Strateg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7" name="Google Shape;2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2 column" type="twoObj">
  <p:cSld name="TWO_OBJECT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2" name="Google Shape;3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5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5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9" name="Google Shape;39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2" name="Google Shape;42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pic>
        <p:nvPicPr>
          <p:cNvPr id="46" name="Google Shape;4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0550" y="4165385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With Cover Image">
  <p:cSld name="Title - With Cover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1" name="Google Shape;5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11705" y="4165385"/>
            <a:ext cx="462387" cy="495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- 1 Column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5" name="Google Shape;5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Blue Background">
  <p:cSld name="Content - Blue Background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0" name="Google Shape;6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9219" y="4527850"/>
            <a:ext cx="462387" cy="495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Red Background">
  <p:cSld name="Content - Red Background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5" name="Google Shape;6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9219" y="4527850"/>
            <a:ext cx="462387" cy="495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73015" y="4527850"/>
            <a:ext cx="480170" cy="514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chemeClr val="accent5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spcBef>
                <a:spcPts val="34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068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5"/>
              </a:buClr>
              <a:buSzPts val="208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mglFmDBr4s?si=XDlgVjb5yCwk1Ei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g"/><Relationship Id="rId4" Type="http://schemas.openxmlformats.org/officeDocument/2006/relationships/hyperlink" Target="http://www.youtube.com/watch?v=CmglFmDBr4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FB8du6U_cE?si=2uROXVokPZQcK7wz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jpg"/><Relationship Id="rId4" Type="http://schemas.openxmlformats.org/officeDocument/2006/relationships/hyperlink" Target="http://www.youtube.com/watch?v=TFB8du6U_c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HCuaEu8w4g?si=G_9G0i2cTapnE7I7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jpg"/><Relationship Id="rId4" Type="http://schemas.openxmlformats.org/officeDocument/2006/relationships/hyperlink" Target="http://www.youtube.com/watch?v=OHCuaEu8w4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HCuaEu8w4g?si=G_9G0i2cTapnE7I7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jpg"/><Relationship Id="rId4" Type="http://schemas.openxmlformats.org/officeDocument/2006/relationships/hyperlink" Target="http://www.youtube.com/watch?v=OHCuaEu8w4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Practice with Purpose</a:t>
            </a:r>
            <a:endParaRPr dirty="0"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/>
              <a:t>Facilitating the ACT (Full Test)</a:t>
            </a:r>
            <a:endParaRPr/>
          </a:p>
        </p:txBody>
      </p:sp>
      <p:sp>
        <p:nvSpPr>
          <p:cNvPr id="78" name="Google Shape;78;p19"/>
          <p:cNvSpPr/>
          <p:nvPr/>
        </p:nvSpPr>
        <p:spPr>
          <a:xfrm>
            <a:off x="914400" y="1216625"/>
            <a:ext cx="2710249" cy="2710249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p19" title="CI_ACT Practice.png"/>
          <p:cNvPicPr preferRelativeResize="0"/>
          <p:nvPr/>
        </p:nvPicPr>
        <p:blipFill rotWithShape="1">
          <a:blip r:embed="rId3">
            <a:alphaModFix/>
          </a:blip>
          <a:srcRect l="2397" t="3655" r="2501" b="5650"/>
          <a:stretch/>
        </p:blipFill>
        <p:spPr>
          <a:xfrm>
            <a:off x="914400" y="1216575"/>
            <a:ext cx="2710200" cy="2710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>
            <a:spLocks noGrp="1"/>
          </p:cNvSpPr>
          <p:nvPr>
            <p:ph type="title"/>
          </p:nvPr>
        </p:nvSpPr>
        <p:spPr>
          <a:xfrm>
            <a:off x="623888" y="560388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Essential Question</a:t>
            </a:r>
            <a:endParaRPr dirty="0"/>
          </a:p>
        </p:txBody>
      </p:sp>
      <p:sp>
        <p:nvSpPr>
          <p:cNvPr id="85" name="Google Shape;85;p20"/>
          <p:cNvSpPr txBox="1">
            <a:spLocks noGrp="1"/>
          </p:cNvSpPr>
          <p:nvPr>
            <p:ph type="body" idx="1"/>
          </p:nvPr>
        </p:nvSpPr>
        <p:spPr>
          <a:xfrm>
            <a:off x="623888" y="2808288"/>
            <a:ext cx="7885200" cy="13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How can I increase my ACT score?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 txBox="1">
            <a:spLocks noGrp="1"/>
          </p:cNvSpPr>
          <p:nvPr>
            <p:ph type="title"/>
          </p:nvPr>
        </p:nvSpPr>
        <p:spPr>
          <a:xfrm>
            <a:off x="623888" y="14691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Learning Objectives</a:t>
            </a:r>
            <a:endParaRPr dirty="0"/>
          </a:p>
        </p:txBody>
      </p:sp>
      <p:sp>
        <p:nvSpPr>
          <p:cNvPr id="91" name="Google Shape;91;p21"/>
          <p:cNvSpPr txBox="1">
            <a:spLocks noGrp="1"/>
          </p:cNvSpPr>
          <p:nvPr>
            <p:ph type="body" idx="1"/>
          </p:nvPr>
        </p:nvSpPr>
        <p:spPr>
          <a:xfrm>
            <a:off x="623900" y="2394831"/>
            <a:ext cx="7885200" cy="18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Understand the purpose of the ACT and the importance of practicing.</a:t>
            </a:r>
            <a:endParaRPr dirty="0"/>
          </a:p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Evaluate current ACT performance and set a realistic goal for the overall test.</a:t>
            </a:r>
            <a:endParaRPr dirty="0"/>
          </a:p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Craft a study plan for increasing future scores. 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Stand Up, Sit Down</a:t>
            </a:r>
            <a:endParaRPr dirty="0"/>
          </a:p>
        </p:txBody>
      </p:sp>
      <p:sp>
        <p:nvSpPr>
          <p:cNvPr id="97" name="Google Shape;97;p22"/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7886700" cy="29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Write everything you know </a:t>
            </a:r>
            <a:r>
              <a:rPr lang="en-US" i="1" dirty="0">
                <a:solidFill>
                  <a:schemeClr val="accent5"/>
                </a:solidFill>
              </a:rPr>
              <a:t>about </a:t>
            </a:r>
            <a:r>
              <a:rPr lang="en-US" dirty="0"/>
              <a:t>the ACT. </a:t>
            </a:r>
            <a:endParaRPr dirty="0"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Next, write down </a:t>
            </a:r>
            <a:r>
              <a:rPr lang="en-US" i="1" dirty="0">
                <a:solidFill>
                  <a:schemeClr val="accent5"/>
                </a:solidFill>
              </a:rPr>
              <a:t>why </a:t>
            </a:r>
            <a:r>
              <a:rPr lang="en-US" dirty="0"/>
              <a:t>the ACT matters. </a:t>
            </a:r>
            <a:endParaRPr dirty="0"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Now, write down what you need to </a:t>
            </a:r>
            <a:r>
              <a:rPr lang="en-US" i="1" dirty="0">
                <a:solidFill>
                  <a:schemeClr val="accent5"/>
                </a:solidFill>
              </a:rPr>
              <a:t>bring</a:t>
            </a:r>
            <a:r>
              <a:rPr lang="en-US" dirty="0"/>
              <a:t> to the ACT. </a:t>
            </a:r>
            <a:endParaRPr dirty="0"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Everyone stand up! </a:t>
            </a:r>
            <a:endParaRPr dirty="0"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As we share what we wrote for each prompt, sit down once </a:t>
            </a:r>
            <a:r>
              <a:rPr lang="en-US" i="1" dirty="0">
                <a:solidFill>
                  <a:schemeClr val="accent5"/>
                </a:solidFill>
              </a:rPr>
              <a:t>all </a:t>
            </a:r>
            <a:r>
              <a:rPr lang="en-US" dirty="0"/>
              <a:t>your ideas have been added to the board. </a:t>
            </a:r>
            <a:endParaRPr dirty="0"/>
          </a:p>
        </p:txBody>
      </p:sp>
      <p:pic>
        <p:nvPicPr>
          <p:cNvPr id="98" name="Google Shape;9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6075" y="450524"/>
            <a:ext cx="1357925" cy="129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 txBox="1">
            <a:spLocks noGrp="1"/>
          </p:cNvSpPr>
          <p:nvPr>
            <p:ph type="title"/>
          </p:nvPr>
        </p:nvSpPr>
        <p:spPr>
          <a:xfrm>
            <a:off x="628650" y="274650"/>
            <a:ext cx="84054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/>
              <a:t>Oklahoma College Admission and Scholarships</a:t>
            </a:r>
            <a:endParaRPr sz="3400" dirty="0"/>
          </a:p>
        </p:txBody>
      </p:sp>
      <p:pic>
        <p:nvPicPr>
          <p:cNvPr id="104" name="Google Shape;1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5450" y="1390813"/>
            <a:ext cx="7353092" cy="3570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ACT Strategy Harvest</a:t>
            </a:r>
            <a:endParaRPr dirty="0"/>
          </a:p>
        </p:txBody>
      </p:sp>
      <p:sp>
        <p:nvSpPr>
          <p:cNvPr id="110" name="Google Shape;110;p24"/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7008600" cy="3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Think about big tests you’ve taken in the past….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Write down all the test-taking strategies that you’ve used in the past.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Then, reflect on the pros/cons of those strategies.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Find a partner and write notes about one of their strategies. </a:t>
            </a:r>
            <a:endParaRPr dirty="0"/>
          </a:p>
        </p:txBody>
      </p:sp>
      <p:pic>
        <p:nvPicPr>
          <p:cNvPr id="2" name="Google Shape;118;p25">
            <a:extLst>
              <a:ext uri="{FF2B5EF4-FFF2-40B4-BE49-F238E27FC236}">
                <a16:creationId xmlns:a16="http://schemas.microsoft.com/office/drawing/2014/main" id="{25A74E9B-EB7F-5693-E36A-72BD6F5E6B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6850" y="422825"/>
            <a:ext cx="857000" cy="94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ACT Strategy Harvest</a:t>
            </a:r>
            <a:endParaRPr/>
          </a:p>
        </p:txBody>
      </p:sp>
      <p:sp>
        <p:nvSpPr>
          <p:cNvPr id="117" name="Google Shape;117;p25"/>
          <p:cNvSpPr txBox="1">
            <a:spLocks noGrp="1"/>
          </p:cNvSpPr>
          <p:nvPr>
            <p:ph type="body" idx="1"/>
          </p:nvPr>
        </p:nvSpPr>
        <p:spPr>
          <a:xfrm>
            <a:off x="628650" y="1370025"/>
            <a:ext cx="5878800" cy="3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Navigate to the ACT Strategies Hive. 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Choose 3 strategies to explore and write your notes on the handout. 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Find a partner and write notes about one of the strategies they chose. 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Complete the rest of the handout. </a:t>
            </a:r>
            <a:endParaRPr/>
          </a:p>
        </p:txBody>
      </p:sp>
      <p:pic>
        <p:nvPicPr>
          <p:cNvPr id="118" name="Google Shape;11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6850" y="422825"/>
            <a:ext cx="857000" cy="94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59850" y="1490200"/>
            <a:ext cx="2331750" cy="2712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6"/>
          <p:cNvSpPr txBox="1">
            <a:spLocks noGrp="1"/>
          </p:cNvSpPr>
          <p:nvPr>
            <p:ph type="title"/>
          </p:nvPr>
        </p:nvSpPr>
        <p:spPr>
          <a:xfrm>
            <a:off x="704113" y="4099263"/>
            <a:ext cx="7635900" cy="5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1800" u="sng">
                <a:solidFill>
                  <a:schemeClr val="hlink"/>
                </a:solidFill>
                <a:hlinkClick r:id="rId3"/>
              </a:rPr>
              <a:t>K20 35 Minute Timer</a:t>
            </a:r>
            <a:endParaRPr sz="1800"/>
          </a:p>
        </p:txBody>
      </p:sp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English</a:t>
            </a:r>
            <a:endParaRPr/>
          </a:p>
        </p:txBody>
      </p:sp>
      <p:pic>
        <p:nvPicPr>
          <p:cNvPr id="126" name="Google Shape;126;p26" title="K20 35 minute 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4825" y="1301213"/>
            <a:ext cx="4974336" cy="2798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 txBox="1">
            <a:spLocks noGrp="1"/>
          </p:cNvSpPr>
          <p:nvPr>
            <p:ph type="title"/>
          </p:nvPr>
        </p:nvSpPr>
        <p:spPr>
          <a:xfrm>
            <a:off x="704113" y="4099263"/>
            <a:ext cx="7635900" cy="5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1800" u="sng">
                <a:solidFill>
                  <a:schemeClr val="hlink"/>
                </a:solidFill>
                <a:hlinkClick r:id="rId3"/>
              </a:rPr>
              <a:t>K20 50 Minute Timer</a:t>
            </a:r>
            <a:endParaRPr sz="1800"/>
          </a:p>
        </p:txBody>
      </p:sp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Math</a:t>
            </a:r>
            <a:endParaRPr/>
          </a:p>
        </p:txBody>
      </p:sp>
      <p:pic>
        <p:nvPicPr>
          <p:cNvPr id="133" name="Google Shape;133;p27" title="K20 50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4825" y="1301213"/>
            <a:ext cx="4974336" cy="2798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>
            <a:spLocks noGrp="1"/>
          </p:cNvSpPr>
          <p:nvPr>
            <p:ph type="title"/>
          </p:nvPr>
        </p:nvSpPr>
        <p:spPr>
          <a:xfrm>
            <a:off x="704113" y="4099263"/>
            <a:ext cx="7635900" cy="5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1800" u="sng">
                <a:solidFill>
                  <a:schemeClr val="hlink"/>
                </a:solidFill>
                <a:hlinkClick r:id="rId3"/>
              </a:rPr>
              <a:t>K20 40 Minute Timer</a:t>
            </a:r>
            <a:endParaRPr sz="1800"/>
          </a:p>
        </p:txBody>
      </p:sp>
      <p:sp>
        <p:nvSpPr>
          <p:cNvPr id="139" name="Google Shape;139;p2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Reading</a:t>
            </a:r>
            <a:endParaRPr/>
          </a:p>
        </p:txBody>
      </p:sp>
      <p:pic>
        <p:nvPicPr>
          <p:cNvPr id="140" name="Google Shape;140;p28" title="K20 Center 40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3074" y="1299238"/>
            <a:ext cx="4977850" cy="28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 txBox="1">
            <a:spLocks noGrp="1"/>
          </p:cNvSpPr>
          <p:nvPr>
            <p:ph type="title"/>
          </p:nvPr>
        </p:nvSpPr>
        <p:spPr>
          <a:xfrm>
            <a:off x="704113" y="4099263"/>
            <a:ext cx="7635900" cy="5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1800" u="sng">
                <a:solidFill>
                  <a:schemeClr val="hlink"/>
                </a:solidFill>
                <a:hlinkClick r:id="rId3"/>
              </a:rPr>
              <a:t>K20 40 Minute Timer</a:t>
            </a:r>
            <a:endParaRPr sz="1800"/>
          </a:p>
        </p:txBody>
      </p:sp>
      <p:sp>
        <p:nvSpPr>
          <p:cNvPr id="146" name="Google Shape;146;p29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Science</a:t>
            </a:r>
            <a:endParaRPr/>
          </a:p>
        </p:txBody>
      </p:sp>
      <p:pic>
        <p:nvPicPr>
          <p:cNvPr id="147" name="Google Shape;147;p29" title="K20 Center 40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83074" y="1299238"/>
            <a:ext cx="4977850" cy="28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0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Correct Answers | English </a:t>
            </a:r>
            <a:endParaRPr dirty="0"/>
          </a:p>
        </p:txBody>
      </p:sp>
      <p:graphicFrame>
        <p:nvGraphicFramePr>
          <p:cNvPr id="153" name="Google Shape;153;p30"/>
          <p:cNvGraphicFramePr/>
          <p:nvPr/>
        </p:nvGraphicFramePr>
        <p:xfrm>
          <a:off x="62864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54" name="Google Shape;154;p30"/>
          <p:cNvGraphicFramePr/>
          <p:nvPr/>
        </p:nvGraphicFramePr>
        <p:xfrm>
          <a:off x="270977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55" name="Google Shape;155;p30"/>
          <p:cNvGraphicFramePr/>
          <p:nvPr/>
        </p:nvGraphicFramePr>
        <p:xfrm>
          <a:off x="479089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56" name="Google Shape;156;p30"/>
          <p:cNvGraphicFramePr/>
          <p:nvPr/>
        </p:nvGraphicFramePr>
        <p:xfrm>
          <a:off x="687202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Correct Answers | English </a:t>
            </a:r>
            <a:endParaRPr/>
          </a:p>
        </p:txBody>
      </p:sp>
      <p:graphicFrame>
        <p:nvGraphicFramePr>
          <p:cNvPr id="162" name="Google Shape;162;p31"/>
          <p:cNvGraphicFramePr/>
          <p:nvPr/>
        </p:nvGraphicFramePr>
        <p:xfrm>
          <a:off x="62864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63" name="Google Shape;163;p31"/>
          <p:cNvGraphicFramePr/>
          <p:nvPr/>
        </p:nvGraphicFramePr>
        <p:xfrm>
          <a:off x="270977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64" name="Google Shape;164;p31"/>
          <p:cNvGraphicFramePr/>
          <p:nvPr/>
        </p:nvGraphicFramePr>
        <p:xfrm>
          <a:off x="479089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65" name="Google Shape;165;p31"/>
          <p:cNvGraphicFramePr/>
          <p:nvPr/>
        </p:nvGraphicFramePr>
        <p:xfrm>
          <a:off x="6872024" y="1283700"/>
          <a:ext cx="1581900" cy="8789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Correct Answers | Math</a:t>
            </a:r>
            <a:endParaRPr/>
          </a:p>
        </p:txBody>
      </p:sp>
      <p:graphicFrame>
        <p:nvGraphicFramePr>
          <p:cNvPr id="171" name="Google Shape;171;p32"/>
          <p:cNvGraphicFramePr/>
          <p:nvPr/>
        </p:nvGraphicFramePr>
        <p:xfrm>
          <a:off x="62864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72" name="Google Shape;172;p32"/>
          <p:cNvGraphicFramePr/>
          <p:nvPr/>
        </p:nvGraphicFramePr>
        <p:xfrm>
          <a:off x="270977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73" name="Google Shape;173;p32"/>
          <p:cNvGraphicFramePr/>
          <p:nvPr/>
        </p:nvGraphicFramePr>
        <p:xfrm>
          <a:off x="479089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74" name="Google Shape;174;p32"/>
          <p:cNvGraphicFramePr/>
          <p:nvPr/>
        </p:nvGraphicFramePr>
        <p:xfrm>
          <a:off x="687202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Correct Answers | Math</a:t>
            </a:r>
            <a:endParaRPr/>
          </a:p>
        </p:txBody>
      </p:sp>
      <p:graphicFrame>
        <p:nvGraphicFramePr>
          <p:cNvPr id="180" name="Google Shape;180;p33"/>
          <p:cNvGraphicFramePr/>
          <p:nvPr/>
        </p:nvGraphicFramePr>
        <p:xfrm>
          <a:off x="62864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81" name="Google Shape;181;p33"/>
          <p:cNvGraphicFramePr/>
          <p:nvPr/>
        </p:nvGraphicFramePr>
        <p:xfrm>
          <a:off x="270977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82" name="Google Shape;182;p33"/>
          <p:cNvGraphicFramePr/>
          <p:nvPr/>
        </p:nvGraphicFramePr>
        <p:xfrm>
          <a:off x="4790899" y="1283700"/>
          <a:ext cx="1581900" cy="17578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>
                    <a:lnL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B231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4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Correct Answers | Reading</a:t>
            </a:r>
            <a:endParaRPr/>
          </a:p>
        </p:txBody>
      </p:sp>
      <p:graphicFrame>
        <p:nvGraphicFramePr>
          <p:cNvPr id="188" name="Google Shape;188;p34"/>
          <p:cNvGraphicFramePr/>
          <p:nvPr/>
        </p:nvGraphicFramePr>
        <p:xfrm>
          <a:off x="62864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89" name="Google Shape;189;p34"/>
          <p:cNvGraphicFramePr/>
          <p:nvPr/>
        </p:nvGraphicFramePr>
        <p:xfrm>
          <a:off x="270977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90" name="Google Shape;190;p34"/>
          <p:cNvGraphicFramePr/>
          <p:nvPr/>
        </p:nvGraphicFramePr>
        <p:xfrm>
          <a:off x="479089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91" name="Google Shape;191;p34"/>
          <p:cNvGraphicFramePr/>
          <p:nvPr/>
        </p:nvGraphicFramePr>
        <p:xfrm>
          <a:off x="687202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5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Correct Answers | Reading</a:t>
            </a:r>
            <a:endParaRPr/>
          </a:p>
        </p:txBody>
      </p:sp>
      <p:graphicFrame>
        <p:nvGraphicFramePr>
          <p:cNvPr id="197" name="Google Shape;197;p35"/>
          <p:cNvGraphicFramePr/>
          <p:nvPr/>
        </p:nvGraphicFramePr>
        <p:xfrm>
          <a:off x="628649" y="1283700"/>
          <a:ext cx="1581900" cy="219725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98" name="Google Shape;198;p35"/>
          <p:cNvGraphicFramePr/>
          <p:nvPr/>
        </p:nvGraphicFramePr>
        <p:xfrm>
          <a:off x="2709774" y="1283700"/>
          <a:ext cx="1581900" cy="219725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55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6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Correct Answers | Science</a:t>
            </a:r>
            <a:endParaRPr/>
          </a:p>
        </p:txBody>
      </p:sp>
      <p:graphicFrame>
        <p:nvGraphicFramePr>
          <p:cNvPr id="204" name="Google Shape;204;p36"/>
          <p:cNvGraphicFramePr/>
          <p:nvPr/>
        </p:nvGraphicFramePr>
        <p:xfrm>
          <a:off x="62864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05" name="Google Shape;205;p36"/>
          <p:cNvGraphicFramePr/>
          <p:nvPr/>
        </p:nvGraphicFramePr>
        <p:xfrm>
          <a:off x="270977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C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06" name="Google Shape;206;p36"/>
          <p:cNvGraphicFramePr/>
          <p:nvPr/>
        </p:nvGraphicFramePr>
        <p:xfrm>
          <a:off x="479089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07" name="Google Shape;207;p36"/>
          <p:cNvGraphicFramePr/>
          <p:nvPr/>
        </p:nvGraphicFramePr>
        <p:xfrm>
          <a:off x="6872024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7"/>
          <p:cNvSpPr txBox="1">
            <a:spLocks noGrp="1"/>
          </p:cNvSpPr>
          <p:nvPr>
            <p:ph type="title"/>
          </p:nvPr>
        </p:nvSpPr>
        <p:spPr>
          <a:xfrm>
            <a:off x="628650" y="-12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Correct Answers | Science</a:t>
            </a:r>
            <a:endParaRPr/>
          </a:p>
        </p:txBody>
      </p:sp>
      <p:graphicFrame>
        <p:nvGraphicFramePr>
          <p:cNvPr id="213" name="Google Shape;213;p37"/>
          <p:cNvGraphicFramePr/>
          <p:nvPr/>
        </p:nvGraphicFramePr>
        <p:xfrm>
          <a:off x="628649" y="1283700"/>
          <a:ext cx="1581900" cy="35156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D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14" name="Google Shape;214;p37"/>
          <p:cNvGraphicFramePr/>
          <p:nvPr/>
        </p:nvGraphicFramePr>
        <p:xfrm>
          <a:off x="2709774" y="1283700"/>
          <a:ext cx="1581900" cy="2636700"/>
        </p:xfrm>
        <a:graphic>
          <a:graphicData uri="http://schemas.openxmlformats.org/drawingml/2006/table">
            <a:tbl>
              <a:tblPr firstRow="1" bandRow="1">
                <a:noFill/>
                <a:tableStyleId>{05C31040-B5BB-4001-B457-D56446876346}</a:tableStyleId>
              </a:tblPr>
              <a:tblGrid>
                <a:gridCol w="54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#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J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A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G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rgbClr val="0F6CF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 sz="1800" b="1">
                        <a:solidFill>
                          <a:srgbClr val="0F6CF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H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8"/>
          <p:cNvSpPr txBox="1">
            <a:spLocks noGrp="1"/>
          </p:cNvSpPr>
          <p:nvPr>
            <p:ph type="title"/>
          </p:nvPr>
        </p:nvSpPr>
        <p:spPr>
          <a:xfrm>
            <a:off x="1306870" y="567651"/>
            <a:ext cx="6241500" cy="2139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Calculating Your Scores</a:t>
            </a:r>
            <a:endParaRPr dirty="0"/>
          </a:p>
        </p:txBody>
      </p:sp>
      <p:sp>
        <p:nvSpPr>
          <p:cNvPr id="220" name="Google Shape;220;p38"/>
          <p:cNvSpPr txBox="1">
            <a:spLocks noGrp="1"/>
          </p:cNvSpPr>
          <p:nvPr>
            <p:ph type="body" idx="1"/>
          </p:nvPr>
        </p:nvSpPr>
        <p:spPr>
          <a:xfrm>
            <a:off x="2982691" y="2815683"/>
            <a:ext cx="4564200" cy="1397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Use the following charts and the number you got correct to find your subject score.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F51C35-3F02-2C73-A13F-2131B61B5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516" y="2949701"/>
            <a:ext cx="512175" cy="32623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9"/>
          <p:cNvSpPr txBox="1">
            <a:spLocks noGrp="1"/>
          </p:cNvSpPr>
          <p:nvPr>
            <p:ph type="title"/>
          </p:nvPr>
        </p:nvSpPr>
        <p:spPr>
          <a:xfrm>
            <a:off x="610553" y="262282"/>
            <a:ext cx="7886700" cy="6141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English</a:t>
            </a:r>
            <a:endParaRPr/>
          </a:p>
        </p:txBody>
      </p:sp>
      <p:graphicFrame>
        <p:nvGraphicFramePr>
          <p:cNvPr id="227" name="Google Shape;227;p39"/>
          <p:cNvGraphicFramePr/>
          <p:nvPr/>
        </p:nvGraphicFramePr>
        <p:xfrm>
          <a:off x="628650" y="876363"/>
          <a:ext cx="1951675" cy="42481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5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1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89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28" name="Google Shape;228;p39"/>
          <p:cNvGraphicFramePr/>
          <p:nvPr/>
        </p:nvGraphicFramePr>
        <p:xfrm>
          <a:off x="2788314" y="876375"/>
          <a:ext cx="1895475" cy="42100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29" name="Google Shape;229;p39"/>
          <p:cNvGraphicFramePr/>
          <p:nvPr/>
        </p:nvGraphicFramePr>
        <p:xfrm>
          <a:off x="4873689" y="876375"/>
          <a:ext cx="1885950" cy="42100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2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30" name="Google Shape;230;p39"/>
          <p:cNvGraphicFramePr/>
          <p:nvPr/>
        </p:nvGraphicFramePr>
        <p:xfrm>
          <a:off x="6958584" y="876375"/>
          <a:ext cx="1857375" cy="421005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0"/>
          <p:cNvSpPr txBox="1">
            <a:spLocks noGrp="1"/>
          </p:cNvSpPr>
          <p:nvPr>
            <p:ph type="title"/>
          </p:nvPr>
        </p:nvSpPr>
        <p:spPr>
          <a:xfrm>
            <a:off x="610553" y="262282"/>
            <a:ext cx="7886700" cy="6141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Math</a:t>
            </a:r>
            <a:endParaRPr/>
          </a:p>
        </p:txBody>
      </p:sp>
      <p:graphicFrame>
        <p:nvGraphicFramePr>
          <p:cNvPr id="236" name="Google Shape;236;p40"/>
          <p:cNvGraphicFramePr/>
          <p:nvPr/>
        </p:nvGraphicFramePr>
        <p:xfrm>
          <a:off x="628650" y="87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5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1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89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37" name="Google Shape;237;p40"/>
          <p:cNvGraphicFramePr/>
          <p:nvPr/>
        </p:nvGraphicFramePr>
        <p:xfrm>
          <a:off x="2788314" y="876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38" name="Google Shape;238;p40"/>
          <p:cNvGraphicFramePr/>
          <p:nvPr/>
        </p:nvGraphicFramePr>
        <p:xfrm>
          <a:off x="4873689" y="876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2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39" name="Google Shape;239;p40"/>
          <p:cNvGraphicFramePr/>
          <p:nvPr/>
        </p:nvGraphicFramePr>
        <p:xfrm>
          <a:off x="6958584" y="876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Math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1"/>
          <p:cNvSpPr txBox="1">
            <a:spLocks noGrp="1"/>
          </p:cNvSpPr>
          <p:nvPr>
            <p:ph type="title"/>
          </p:nvPr>
        </p:nvSpPr>
        <p:spPr>
          <a:xfrm>
            <a:off x="610553" y="262282"/>
            <a:ext cx="7886700" cy="6141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Reading</a:t>
            </a:r>
            <a:endParaRPr/>
          </a:p>
        </p:txBody>
      </p:sp>
      <p:graphicFrame>
        <p:nvGraphicFramePr>
          <p:cNvPr id="245" name="Google Shape;245;p41"/>
          <p:cNvGraphicFramePr/>
          <p:nvPr/>
        </p:nvGraphicFramePr>
        <p:xfrm>
          <a:off x="628650" y="87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5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1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Reading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46" name="Google Shape;246;p41"/>
          <p:cNvGraphicFramePr/>
          <p:nvPr/>
        </p:nvGraphicFramePr>
        <p:xfrm>
          <a:off x="2788314" y="876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Reading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47" name="Google Shape;247;p41"/>
          <p:cNvGraphicFramePr/>
          <p:nvPr/>
        </p:nvGraphicFramePr>
        <p:xfrm>
          <a:off x="4873689" y="876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2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Reading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48" name="Google Shape;248;p41"/>
          <p:cNvGraphicFramePr/>
          <p:nvPr/>
        </p:nvGraphicFramePr>
        <p:xfrm>
          <a:off x="6958584" y="876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Reading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2"/>
          <p:cNvSpPr txBox="1">
            <a:spLocks noGrp="1"/>
          </p:cNvSpPr>
          <p:nvPr>
            <p:ph type="title"/>
          </p:nvPr>
        </p:nvSpPr>
        <p:spPr>
          <a:xfrm>
            <a:off x="610553" y="262282"/>
            <a:ext cx="7886700" cy="6141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Science</a:t>
            </a:r>
            <a:endParaRPr/>
          </a:p>
        </p:txBody>
      </p:sp>
      <p:graphicFrame>
        <p:nvGraphicFramePr>
          <p:cNvPr id="254" name="Google Shape;254;p42"/>
          <p:cNvGraphicFramePr/>
          <p:nvPr/>
        </p:nvGraphicFramePr>
        <p:xfrm>
          <a:off x="628650" y="87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5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1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Science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6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2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55" name="Google Shape;255;p42"/>
          <p:cNvGraphicFramePr/>
          <p:nvPr/>
        </p:nvGraphicFramePr>
        <p:xfrm>
          <a:off x="2788314" y="876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Science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56" name="Google Shape;256;p42"/>
          <p:cNvGraphicFramePr/>
          <p:nvPr/>
        </p:nvGraphicFramePr>
        <p:xfrm>
          <a:off x="4873689" y="876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2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Science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57" name="Google Shape;257;p42"/>
          <p:cNvGraphicFramePr/>
          <p:nvPr/>
        </p:nvGraphicFramePr>
        <p:xfrm>
          <a:off x="6958584" y="876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{F72C7513-BAAB-4676-9FCD-4BE6AAC5EDF7}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Science Score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Answers Correct</a:t>
                      </a:r>
                      <a:endParaRPr b="1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31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—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33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37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</a:t>
                      </a:r>
                      <a:endParaRPr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3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How to Calculate Your Composite Score</a:t>
            </a:r>
            <a:endParaRPr dirty="0"/>
          </a:p>
        </p:txBody>
      </p:sp>
      <p:sp>
        <p:nvSpPr>
          <p:cNvPr id="263" name="Google Shape;263;p43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Average the scaled scores. 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Add your math, reading, and English scores together. 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Divide by 3. </a:t>
            </a:r>
            <a:endParaRPr dirty="0"/>
          </a:p>
        </p:txBody>
      </p:sp>
      <p:pic>
        <p:nvPicPr>
          <p:cNvPr id="264" name="Google Shape;26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2275" y="3057047"/>
            <a:ext cx="1699900" cy="172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My ACT Outlook</a:t>
            </a:r>
            <a:endParaRPr/>
          </a:p>
        </p:txBody>
      </p:sp>
      <p:sp>
        <p:nvSpPr>
          <p:cNvPr id="270" name="Google Shape;270;p44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Add your scores to your handout. 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Make a goal for yourself. </a:t>
            </a:r>
            <a:endParaRPr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lphaLcPeriod"/>
            </a:pPr>
            <a:r>
              <a:rPr lang="en-US"/>
              <a:t>Be realistic so that you can obtain your goal. </a:t>
            </a:r>
            <a:endParaRPr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lphaLcPeriod"/>
            </a:pPr>
            <a:r>
              <a:rPr lang="en-US"/>
              <a:t>You can think about setting a goal for the next practice test or for the real thing! 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Identify at least 2 subjects you want to explore more fully. 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Answer Explanation Stations</a:t>
            </a:r>
            <a:endParaRPr/>
          </a:p>
        </p:txBody>
      </p:sp>
      <p:sp>
        <p:nvSpPr>
          <p:cNvPr id="276" name="Google Shape;276;p45"/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Find the station for one of your top 2 subjects. </a:t>
            </a:r>
            <a:endParaRPr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At each station there should be “Answer Explanations” and a “Study Tool.” Read through the explanations carefully and make note on your handout any questions you may still have. </a:t>
            </a:r>
            <a:endParaRPr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Talk to your peers at the station to check your understanding. </a:t>
            </a:r>
            <a:endParaRPr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Move on to the next station when ready! 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6"/>
          <p:cNvSpPr txBox="1">
            <a:spLocks noGrp="1"/>
          </p:cNvSpPr>
          <p:nvPr>
            <p:ph type="title"/>
          </p:nvPr>
        </p:nvSpPr>
        <p:spPr>
          <a:xfrm>
            <a:off x="2144700" y="574654"/>
            <a:ext cx="5412600" cy="11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Final Reflection</a:t>
            </a:r>
            <a:endParaRPr/>
          </a:p>
        </p:txBody>
      </p:sp>
      <p:sp>
        <p:nvSpPr>
          <p:cNvPr id="282" name="Google Shape;282;p46"/>
          <p:cNvSpPr txBox="1"/>
          <p:nvPr/>
        </p:nvSpPr>
        <p:spPr>
          <a:xfrm>
            <a:off x="1384075" y="1905950"/>
            <a:ext cx="5982600" cy="23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On a sticky note, write at least 1 action that you will take to get closer to one of your goals.</a:t>
            </a:r>
            <a:endParaRPr sz="2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74A439-7A58-C254-4D37-6E79157C2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075" y="1049339"/>
            <a:ext cx="781063" cy="4975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ACT Challenge-Resource">
      <a:dk1>
        <a:srgbClr val="000000"/>
      </a:dk1>
      <a:lt1>
        <a:srgbClr val="FEFFFF"/>
      </a:lt1>
      <a:dk2>
        <a:srgbClr val="D93830"/>
      </a:dk2>
      <a:lt2>
        <a:srgbClr val="EE8932"/>
      </a:lt2>
      <a:accent1>
        <a:srgbClr val="F7DB4F"/>
      </a:accent1>
      <a:accent2>
        <a:srgbClr val="6AC64B"/>
      </a:accent2>
      <a:accent3>
        <a:srgbClr val="0F103D"/>
      </a:accent3>
      <a:accent4>
        <a:srgbClr val="306AE9"/>
      </a:accent4>
      <a:accent5>
        <a:srgbClr val="A33AE7"/>
      </a:accent5>
      <a:accent6>
        <a:srgbClr val="D738C7"/>
      </a:accent6>
      <a:hlink>
        <a:srgbClr val="0F0F3D"/>
      </a:hlink>
      <a:folHlink>
        <a:srgbClr val="306AE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1391</Words>
  <Application>Microsoft Macintosh PowerPoint</Application>
  <PresentationFormat>On-screen Show (16:9)</PresentationFormat>
  <Paragraphs>777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Courier New</vt:lpstr>
      <vt:lpstr>NTR</vt:lpstr>
      <vt:lpstr>Custom Design</vt:lpstr>
      <vt:lpstr>PowerPoint Presentation</vt:lpstr>
      <vt:lpstr>Practice with Purpose</vt:lpstr>
      <vt:lpstr>Essential Question</vt:lpstr>
      <vt:lpstr>Learning Objectives</vt:lpstr>
      <vt:lpstr>Stand Up, Sit Down</vt:lpstr>
      <vt:lpstr>Oklahoma College Admission and Scholarships</vt:lpstr>
      <vt:lpstr>ACT Strategy Harvest</vt:lpstr>
      <vt:lpstr>ACT Strategy Harvest</vt:lpstr>
      <vt:lpstr>K20 35 Minute Timer</vt:lpstr>
      <vt:lpstr>K20 50 Minute Timer</vt:lpstr>
      <vt:lpstr>K20 40 Minute Timer</vt:lpstr>
      <vt:lpstr>K20 40 Minute Timer</vt:lpstr>
      <vt:lpstr>Correct Answers | English </vt:lpstr>
      <vt:lpstr>Correct Answers | English </vt:lpstr>
      <vt:lpstr>Correct Answers | Math</vt:lpstr>
      <vt:lpstr>Correct Answers | Math</vt:lpstr>
      <vt:lpstr>Correct Answers | Reading</vt:lpstr>
      <vt:lpstr>Correct Answers | Reading</vt:lpstr>
      <vt:lpstr>Correct Answers | Science</vt:lpstr>
      <vt:lpstr>Correct Answers | Science</vt:lpstr>
      <vt:lpstr>Calculating Your Scores</vt:lpstr>
      <vt:lpstr>English</vt:lpstr>
      <vt:lpstr>Math</vt:lpstr>
      <vt:lpstr>Reading</vt:lpstr>
      <vt:lpstr>Science</vt:lpstr>
      <vt:lpstr>How to Calculate Your Composite Score</vt:lpstr>
      <vt:lpstr>My ACT Outlook</vt:lpstr>
      <vt:lpstr>Answer Explanation Stations</vt:lpstr>
      <vt:lpstr>Final Reflection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Practice With Purpse</dc:title>
  <dc:subject/>
  <dc:creator>K20 Center</dc:creator>
  <cp:keywords/>
  <dc:description/>
  <cp:lastModifiedBy>Gracia, Ann M.</cp:lastModifiedBy>
  <cp:revision>4</cp:revision>
  <dcterms:modified xsi:type="dcterms:W3CDTF">2026-09-23T16:45:09Z</dcterms:modified>
  <cp:category/>
</cp:coreProperties>
</file>