
<file path=[Content_Types].xml><?xml version="1.0" encoding="utf-8"?>
<Types xmlns="http://schemas.openxmlformats.org/package/2006/content-types"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9" roundtripDataSignature="AMtx7mheXO+WDrunBhnF04z1ov+/OfsJq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D7DB0"/>
    <a:srgbClr val="F16C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FB9C0DB-C23A-41A4-BCD8-29CAE00615C5}">
  <a:tblStyle styleId="{7FB9C0DB-C23A-41A4-BCD8-29CAE00615C5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60" d="100"/>
          <a:sy n="160" d="100"/>
        </p:scale>
        <p:origin x="78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EVS_yYQoLJg" TargetMode="External"/><Relationship Id="rId7" Type="http://schemas.openxmlformats.org/officeDocument/2006/relationships/hyperlink" Target="https://stock.adobe.com/jp/images/boy-holding-lot-of-cash-receiving-first-salary-thinking-about-new-purchase/270849169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stock.adobe.com/images/a-teenage-girl-in-headphones-counts-dollar-bills-pocket-money/472809865" TargetMode="External"/><Relationship Id="rId5" Type="http://schemas.openxmlformats.org/officeDocument/2006/relationships/hyperlink" Target="https://youtu.be/EVS_yYQoLJg?si=4VHb4BWfyxBSvfqU" TargetMode="External"/><Relationship Id="rId4" Type="http://schemas.openxmlformats.org/officeDocument/2006/relationships/hyperlink" Target="http://stock.adobe.com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EVS_yYQoLJg" TargetMode="External"/><Relationship Id="rId7" Type="http://schemas.openxmlformats.org/officeDocument/2006/relationships/hyperlink" Target="https://stock.adobe.com/jp/images/boy-holding-lot-of-cash-receiving-first-salary-thinking-about-new-purchase/270849169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stock.adobe.com/images/a-teenage-girl-in-headphones-counts-dollar-bills-pocket-money/472809865" TargetMode="External"/><Relationship Id="rId5" Type="http://schemas.openxmlformats.org/officeDocument/2006/relationships/hyperlink" Target="https://youtu.be/EVS_yYQoLJg?si=4VHb4BWfyxBSvfqU" TargetMode="External"/><Relationship Id="rId4" Type="http://schemas.openxmlformats.org/officeDocument/2006/relationships/hyperlink" Target="http://stock.adobe.com" TargetMode="Externa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0" name="Google Shape;7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100" dirty="0">
                <a:solidFill>
                  <a:schemeClr val="dk1"/>
                </a:solidFill>
              </a:rPr>
              <a:t>Examples of things families and students can do together:</a:t>
            </a:r>
            <a:endParaRPr sz="1100" dirty="0">
              <a:solidFill>
                <a:schemeClr val="dk1"/>
              </a:solidFill>
            </a:endParaRPr>
          </a:p>
          <a:p>
            <a:pPr marL="1371600" lvl="2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</a:pPr>
            <a:r>
              <a:rPr lang="en-US" sz="1100" dirty="0">
                <a:solidFill>
                  <a:schemeClr val="dk1"/>
                </a:solidFill>
              </a:rPr>
              <a:t>Creating a simple budget</a:t>
            </a:r>
            <a:endParaRPr sz="1100" dirty="0">
              <a:solidFill>
                <a:schemeClr val="dk1"/>
              </a:solidFill>
            </a:endParaRPr>
          </a:p>
          <a:p>
            <a:pPr marL="137160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</a:pPr>
            <a:r>
              <a:rPr lang="en-US" sz="1100" dirty="0">
                <a:solidFill>
                  <a:schemeClr val="dk1"/>
                </a:solidFill>
              </a:rPr>
              <a:t>Reviewing a bank statement together</a:t>
            </a:r>
            <a:endParaRPr sz="1100" dirty="0">
              <a:solidFill>
                <a:schemeClr val="dk1"/>
              </a:solidFill>
            </a:endParaRPr>
          </a:p>
          <a:p>
            <a:pPr marL="137160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</a:pPr>
            <a:r>
              <a:rPr lang="en-US" sz="1100" dirty="0">
                <a:solidFill>
                  <a:schemeClr val="dk1"/>
                </a:solidFill>
              </a:rPr>
              <a:t>Discussing credit card use and expectations</a:t>
            </a:r>
            <a:endParaRPr sz="1100" dirty="0">
              <a:solidFill>
                <a:schemeClr val="dk1"/>
              </a:solidFill>
            </a:endParaRPr>
          </a:p>
          <a:p>
            <a:pPr marL="137160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</a:pPr>
            <a:r>
              <a:rPr lang="en-US" sz="1100" dirty="0">
                <a:solidFill>
                  <a:schemeClr val="dk1"/>
                </a:solidFill>
              </a:rPr>
              <a:t>Setting a savings goal</a:t>
            </a:r>
            <a:endParaRPr sz="1100" dirty="0">
              <a:solidFill>
                <a:schemeClr val="dk1"/>
              </a:solidFill>
            </a:endParaRPr>
          </a:p>
          <a:p>
            <a:pPr marL="137160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</a:pPr>
            <a:r>
              <a:rPr lang="en-US" sz="1100" dirty="0">
                <a:solidFill>
                  <a:schemeClr val="dk1"/>
                </a:solidFill>
              </a:rPr>
              <a:t>Set up a </a:t>
            </a:r>
            <a:r>
              <a:rPr lang="en-US" sz="1100" b="1" dirty="0">
                <a:solidFill>
                  <a:schemeClr val="dk1"/>
                </a:solidFill>
              </a:rPr>
              <a:t>mock monthly budget</a:t>
            </a:r>
            <a:r>
              <a:rPr lang="en-US" sz="1100" dirty="0">
                <a:solidFill>
                  <a:schemeClr val="dk1"/>
                </a:solidFill>
              </a:rPr>
              <a:t> using expected college expenses</a:t>
            </a:r>
            <a:endParaRPr sz="1100" dirty="0">
              <a:solidFill>
                <a:schemeClr val="dk1"/>
              </a:solidFill>
            </a:endParaRPr>
          </a:p>
          <a:p>
            <a:pPr marL="137160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</a:pPr>
            <a:r>
              <a:rPr lang="en-US" sz="1100" dirty="0">
                <a:solidFill>
                  <a:schemeClr val="dk1"/>
                </a:solidFill>
              </a:rPr>
              <a:t>Walk through a </a:t>
            </a:r>
            <a:r>
              <a:rPr lang="en-US" sz="1100" b="1" dirty="0">
                <a:solidFill>
                  <a:schemeClr val="dk1"/>
                </a:solidFill>
              </a:rPr>
              <a:t>real or sample bank statement</a:t>
            </a:r>
            <a:endParaRPr sz="1100" b="1" dirty="0">
              <a:solidFill>
                <a:schemeClr val="dk1"/>
              </a:solidFill>
            </a:endParaRPr>
          </a:p>
          <a:p>
            <a:pPr marL="137160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</a:pPr>
            <a:r>
              <a:rPr lang="en-US" sz="1100" dirty="0">
                <a:solidFill>
                  <a:schemeClr val="dk1"/>
                </a:solidFill>
              </a:rPr>
              <a:t>Compare </a:t>
            </a:r>
            <a:r>
              <a:rPr lang="en-US" sz="1100" b="1" dirty="0">
                <a:solidFill>
                  <a:schemeClr val="dk1"/>
                </a:solidFill>
              </a:rPr>
              <a:t>two financial aid offers</a:t>
            </a:r>
            <a:r>
              <a:rPr lang="en-US" sz="1100" dirty="0">
                <a:solidFill>
                  <a:schemeClr val="dk1"/>
                </a:solidFill>
              </a:rPr>
              <a:t> (if applicable)</a:t>
            </a:r>
            <a:endParaRPr sz="1100" b="1" dirty="0">
              <a:solidFill>
                <a:schemeClr val="dk1"/>
              </a:solidFill>
            </a:endParaRPr>
          </a:p>
          <a:p>
            <a:pPr marL="137160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</a:pPr>
            <a:r>
              <a:rPr lang="en-US" sz="1100" dirty="0">
                <a:solidFill>
                  <a:schemeClr val="dk1"/>
                </a:solidFill>
              </a:rPr>
              <a:t>Create a </a:t>
            </a:r>
            <a:r>
              <a:rPr lang="en-US" sz="1100" b="1" dirty="0">
                <a:solidFill>
                  <a:schemeClr val="dk1"/>
                </a:solidFill>
              </a:rPr>
              <a:t>shared financial checklist</a:t>
            </a:r>
            <a:r>
              <a:rPr lang="en-US" sz="1100" dirty="0">
                <a:solidFill>
                  <a:schemeClr val="dk1"/>
                </a:solidFill>
              </a:rPr>
              <a:t> for the semester</a:t>
            </a:r>
            <a:endParaRPr sz="11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28" name="Google Shape;12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https://</a:t>
            </a:r>
            <a:r>
              <a:rPr lang="en-US" dirty="0" err="1"/>
              <a:t>www.studentbeans.com</a:t>
            </a:r>
            <a:r>
              <a:rPr lang="en-US" dirty="0"/>
              <a:t>/us </a:t>
            </a:r>
            <a:br>
              <a:rPr lang="en-US" dirty="0"/>
            </a:br>
            <a:r>
              <a:rPr lang="en-US" dirty="0"/>
              <a:t>https://</a:t>
            </a:r>
            <a:r>
              <a:rPr lang="en-US" dirty="0" err="1"/>
              <a:t>www.myunidays.com</a:t>
            </a:r>
            <a:r>
              <a:rPr lang="en-US" dirty="0"/>
              <a:t>/US/</a:t>
            </a:r>
            <a:r>
              <a:rPr lang="en-US" dirty="0" err="1"/>
              <a:t>en</a:t>
            </a:r>
            <a:r>
              <a:rPr lang="en-US" dirty="0"/>
              <a:t>-US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36" name="Google Shape;13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3" name="Google Shape;14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rtl="0"/>
            <a:r>
              <a:rPr lang="en-US" sz="14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K20 Center. (2021). Five Minute Timer. YouTube. </a:t>
            </a:r>
            <a:r>
              <a:rPr lang="en-US" sz="14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https://www.youtube.com/watch?v=EVS_yYQoLJg</a:t>
            </a:r>
            <a:r>
              <a:rPr lang="en-US" sz="14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 </a:t>
            </a:r>
            <a:endParaRPr lang="en-US" b="0" dirty="0">
              <a:effectLst/>
            </a:endParaRPr>
          </a:p>
          <a:p>
            <a:r>
              <a:rPr lang="en-US" dirty="0"/>
              <a:t> </a:t>
            </a:r>
            <a:br>
              <a:rPr lang="en-US" dirty="0"/>
            </a:b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0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Adobe Stock. (n.d.). Smiling student woman wearing backpack holding notebook. </a:t>
            </a:r>
            <a:r>
              <a:rPr lang="en-US" sz="1000" u="sng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stock.adobe.com</a:t>
            </a:r>
            <a:r>
              <a:rPr lang="en-US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K20 Center. (2021). Five Minute Timer. YouTube.  </a:t>
            </a:r>
            <a:r>
              <a:rPr lang="en-US" sz="10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https://youtu.be/EVS_yYQoLJg?si=4VHb4BWfyxBSvfqU</a:t>
            </a:r>
            <a:r>
              <a:rPr lang="en-US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sz="1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Lukash, Z. (n.d.). </a:t>
            </a:r>
            <a:r>
              <a:rPr lang="en-US" sz="10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teenage girl in headphones counts dollar bills, pocket money</a:t>
            </a:r>
            <a:r>
              <a:rPr lang="en-US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[Photograph]. Adobe Stock. </a:t>
            </a:r>
            <a:r>
              <a:rPr lang="en-US" sz="1000" u="sng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https://stock.adobe.com/images/a-teenage-girl-in-headphones-counts-dollar-bills-pocket-money/472809865</a:t>
            </a:r>
            <a:r>
              <a:rPr lang="en-US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0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motortion</a:t>
            </a:r>
            <a:r>
              <a:rPr lang="en-US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(n.d.). </a:t>
            </a:r>
            <a:r>
              <a:rPr lang="en-US" sz="10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Boy holding lot of cash receiving first salary, thinking about new purchase</a:t>
            </a:r>
            <a:r>
              <a:rPr lang="en-US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[Photograph]. Adobe Stock. </a:t>
            </a:r>
            <a:r>
              <a:rPr lang="en-US" sz="1000" u="sng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7"/>
              </a:rPr>
              <a:t>https://stock.adobe.com/jp/images/boy-holding-lot-of-cash-receiving-first-salary-thinking-about-new-purchase/270849169</a:t>
            </a:r>
            <a:r>
              <a:rPr lang="en-US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05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050" dirty="0">
              <a:solidFill>
                <a:schemeClr val="dk1"/>
              </a:solidFill>
            </a:endParaRPr>
          </a:p>
        </p:txBody>
      </p:sp>
      <p:sp>
        <p:nvSpPr>
          <p:cNvPr id="100" name="Google Shape;10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192925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4" name="Google Shape;7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1" name="Google Shape;8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7" name="Google Shape;8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cf02d7f707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" name="Google Shape;93;g3cf02d7f707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rtl="0"/>
            <a:r>
              <a:rPr lang="en-US" sz="14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K20 Center. (2021). Five Minute Timer. YouTube. </a:t>
            </a:r>
            <a:r>
              <a:rPr lang="en-US" sz="14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https://www.youtube.com/watch?v=EVS_yYQoLJg</a:t>
            </a:r>
            <a:r>
              <a:rPr lang="en-US" sz="14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 </a:t>
            </a:r>
            <a:endParaRPr lang="en-US" b="0" dirty="0">
              <a:effectLst/>
            </a:endParaRPr>
          </a:p>
          <a:p>
            <a:r>
              <a:rPr lang="en-US" dirty="0"/>
              <a:t> </a:t>
            </a:r>
            <a:br>
              <a:rPr lang="en-US" dirty="0"/>
            </a:b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0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Adobe Stock. (n.d.). Smiling student woman wearing backpack holding notebook. </a:t>
            </a:r>
            <a:r>
              <a:rPr lang="en-US" sz="1000" u="sng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stock.adobe.com</a:t>
            </a:r>
            <a:r>
              <a:rPr lang="en-US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K20 Center. (2021). Five Minute Timer. YouTube.  </a:t>
            </a:r>
            <a:r>
              <a:rPr lang="en-US" sz="10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https://youtu.be/EVS_yYQoLJg?si=4VHb4BWfyxBSvfqU</a:t>
            </a:r>
            <a:r>
              <a:rPr lang="en-US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sz="1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Lukash, Z. (n.d.). </a:t>
            </a:r>
            <a:r>
              <a:rPr lang="en-US" sz="10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teenage girl in headphones counts dollar bills, pocket money</a:t>
            </a:r>
            <a:r>
              <a:rPr lang="en-US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[Photograph]. Adobe Stock. </a:t>
            </a:r>
            <a:r>
              <a:rPr lang="en-US" sz="1000" u="sng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https://stock.adobe.com/images/a-teenage-girl-in-headphones-counts-dollar-bills-pocket-money/472809865</a:t>
            </a:r>
            <a:r>
              <a:rPr lang="en-US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0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motortion</a:t>
            </a:r>
            <a:r>
              <a:rPr lang="en-US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(n.d.). </a:t>
            </a:r>
            <a:r>
              <a:rPr lang="en-US" sz="10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Boy holding lot of cash receiving first salary, thinking about new purchase</a:t>
            </a:r>
            <a:r>
              <a:rPr lang="en-US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[Photograph]. Adobe Stock. </a:t>
            </a:r>
            <a:r>
              <a:rPr lang="en-US" sz="1000" u="sng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7"/>
              </a:rPr>
              <a:t>https://stock.adobe.com/jp/images/boy-holding-lot-of-cash-receiving-first-salary-thinking-about-new-purchase/270849169</a:t>
            </a:r>
            <a:r>
              <a:rPr lang="en-US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05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050" dirty="0">
              <a:solidFill>
                <a:schemeClr val="dk1"/>
              </a:solidFill>
            </a:endParaRPr>
          </a:p>
        </p:txBody>
      </p:sp>
      <p:sp>
        <p:nvSpPr>
          <p:cNvPr id="100" name="Google Shape;10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cf02d7f707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sz="14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K20 Center. (2026). Mind your own business [Online game]. https://games.k20center.ou.edu/play/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myob</a:t>
            </a:r>
            <a:r>
              <a:rPr lang="en-US" sz="14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/June2026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09" name="Google Shape;109;g3cf02d7f707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cf02d7f707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Allow participants to play MYOB for about 20 minutes, then move on to </a:t>
            </a:r>
            <a:endParaRPr dirty="0"/>
          </a:p>
        </p:txBody>
      </p:sp>
      <p:sp>
        <p:nvSpPr>
          <p:cNvPr id="115" name="Google Shape;115;g3cf02d7f707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fontAlgn="t"/>
            <a:r>
              <a:rPr lang="en-US" sz="14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EveryDollar</a:t>
            </a:r>
            <a:r>
              <a:rPr lang="en-US" sz="14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(2025). How to budget in college (four easy steps) [Video]. YouTube. https://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www.youtube.com</a:t>
            </a:r>
            <a:r>
              <a:rPr lang="en-US" sz="14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/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watch?v</a:t>
            </a:r>
            <a:r>
              <a:rPr lang="en-US" sz="14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=QnBkc-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CfaHU</a:t>
            </a:r>
            <a:r>
              <a:rPr lang="en-US" sz="14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122" name="Google Shape;12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oogle Shape;44;p24" title="k20center-logo-variations_K20 Bug - 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24"/>
          <p:cNvSpPr txBox="1"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>
                <a:solidFill>
                  <a:schemeClr val="dk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24"/>
          <p:cNvSpPr txBox="1">
            <a:spLocks noGrp="1"/>
          </p:cNvSpPr>
          <p:nvPr>
            <p:ph type="body" idx="1"/>
          </p:nvPr>
        </p:nvSpPr>
        <p:spPr>
          <a:xfrm>
            <a:off x="623888" y="2718689"/>
            <a:ext cx="7886700" cy="1125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None/>
              <a:defRPr sz="26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Slide">
  <p:cSld name="Cover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With Cover Image">
  <p:cSld name="Title - With Cover Imag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49;p26" title="k20center-logo-variations_K20 Bug - 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26"/>
          <p:cNvSpPr txBox="1"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000"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6"/>
          <p:cNvSpPr txBox="1">
            <a:spLocks noGrp="1"/>
          </p:cNvSpPr>
          <p:nvPr>
            <p:ph type="body" idx="1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Char char="●"/>
              <a:defRPr>
                <a:solidFill>
                  <a:schemeClr val="lt1"/>
                </a:solidFill>
              </a:defRPr>
            </a:lvl1pPr>
            <a:lvl2pPr marL="914400" lvl="1" indent="-3937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600"/>
              <a:buChar char="o"/>
              <a:defRPr>
                <a:solidFill>
                  <a:schemeClr val="lt1"/>
                </a:solidFill>
              </a:defRPr>
            </a:lvl2pPr>
            <a:lvl3pPr marL="1371600" lvl="2" indent="-39370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chemeClr val="lt1"/>
              </a:buClr>
              <a:buSzPts val="2600"/>
              <a:buChar char="▪"/>
              <a:defRPr>
                <a:solidFill>
                  <a:schemeClr val="lt1"/>
                </a:solidFill>
              </a:defRPr>
            </a:lvl3pPr>
            <a:lvl4pPr marL="1828800" lvl="3" indent="-3937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600"/>
              <a:buChar char="•"/>
              <a:defRPr>
                <a:solidFill>
                  <a:schemeClr val="lt1"/>
                </a:solidFill>
              </a:defRPr>
            </a:lvl4pPr>
            <a:lvl5pPr marL="2286000" lvl="4" indent="-36068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2080"/>
              <a:buChar char="o"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ntent - 1 Column" type="obj">
  <p:cSld name="OBJEC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oogle Shape;53;p27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27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3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27"/>
          <p:cNvSpPr txBox="1"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2004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44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- Blue Background">
  <p:cSld name="Content - Blue Background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28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28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9" name="Google Shape;59;p28" title="k20center-logo-variations_K20 Bug - 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28"/>
          <p:cNvSpPr txBox="1">
            <a:spLocks noGrp="1"/>
          </p:cNvSpPr>
          <p:nvPr>
            <p:ph type="body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2004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44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- Red Background">
  <p:cSld name="Content - Red Background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29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2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4" name="Google Shape;64;p29" title="k20center-logo-variations_K20 Bug - 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29"/>
          <p:cNvSpPr txBox="1">
            <a:spLocks noGrp="1"/>
          </p:cNvSpPr>
          <p:nvPr>
            <p:ph type="body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2004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44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30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6" title="k20center-logo-variations_K20 Bug - 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6"/>
          <p:cNvSpPr txBox="1">
            <a:spLocks noGrp="1"/>
          </p:cNvSpPr>
          <p:nvPr>
            <p:ph type="title"/>
          </p:nvPr>
        </p:nvSpPr>
        <p:spPr>
          <a:xfrm>
            <a:off x="3945466" y="559689"/>
            <a:ext cx="4565121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000"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" name="Google Shape;12;p16"/>
          <p:cNvSpPr txBox="1">
            <a:spLocks noGrp="1"/>
          </p:cNvSpPr>
          <p:nvPr>
            <p:ph type="body" idx="1"/>
          </p:nvPr>
        </p:nvSpPr>
        <p:spPr>
          <a:xfrm>
            <a:off x="3944799" y="2807732"/>
            <a:ext cx="4564202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2080"/>
              <a:buNone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jective(s)">
  <p:cSld name="Objective(s)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17" title="k20center-logo-variations_K20 Bug - 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17"/>
          <p:cNvSpPr txBox="1"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000"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7"/>
          <p:cNvSpPr txBox="1">
            <a:spLocks noGrp="1"/>
          </p:cNvSpPr>
          <p:nvPr>
            <p:ph type="body" idx="1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Char char="●"/>
              <a:defRPr>
                <a:solidFill>
                  <a:schemeClr val="lt1"/>
                </a:solidFill>
              </a:defRPr>
            </a:lvl1pPr>
            <a:lvl2pPr marL="914400" lvl="1" indent="-3937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600"/>
              <a:buChar char="o"/>
              <a:defRPr>
                <a:solidFill>
                  <a:schemeClr val="lt1"/>
                </a:solidFill>
              </a:defRPr>
            </a:lvl2pPr>
            <a:lvl3pPr marL="1371600" lvl="2" indent="-39370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chemeClr val="lt1"/>
              </a:buClr>
              <a:buSzPts val="2600"/>
              <a:buChar char="▪"/>
              <a:defRPr>
                <a:solidFill>
                  <a:schemeClr val="lt1"/>
                </a:solidFill>
              </a:defRPr>
            </a:lvl3pPr>
            <a:lvl4pPr marL="1828800" lvl="3" indent="-3937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600"/>
              <a:buChar char="•"/>
              <a:defRPr>
                <a:solidFill>
                  <a:schemeClr val="lt1"/>
                </a:solidFill>
              </a:defRPr>
            </a:lvl4pPr>
            <a:lvl5pPr marL="2286000" lvl="4" indent="-36068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2080"/>
              <a:buChar char="o"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structional Strategy">
  <p:cSld name="Instructional Strateg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20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20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3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0"/>
          <p:cNvSpPr txBox="1">
            <a:spLocks noGrp="1"/>
          </p:cNvSpPr>
          <p:nvPr>
            <p:ph type="body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2004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44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- 1 Column">
  <p:cSld name="Content - 1 Column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18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18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3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8"/>
          <p:cNvSpPr txBox="1">
            <a:spLocks noGrp="1"/>
          </p:cNvSpPr>
          <p:nvPr>
            <p:ph type="body" idx="1"/>
          </p:nvPr>
        </p:nvSpPr>
        <p:spPr>
          <a:xfrm>
            <a:off x="628649" y="1370013"/>
            <a:ext cx="7886699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Font typeface="Calibri"/>
              <a:buAutoNum type="arabicPeriod"/>
              <a:defRPr/>
            </a:lvl1pPr>
            <a:lvl2pPr marL="914400" lvl="1" indent="-3937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600"/>
              <a:buFont typeface="Calibri"/>
              <a:buAutoNum type="alphaLcPeriod"/>
              <a:defRPr/>
            </a:lvl2pPr>
            <a:lvl3pPr marL="1371600" lvl="2" indent="-39370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SzPts val="2600"/>
              <a:buFont typeface="Calibri"/>
              <a:buAutoNum type="romanLcPeriod"/>
              <a:defRPr/>
            </a:lvl3pPr>
            <a:lvl4pPr marL="1828800" lvl="3" indent="-42672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3120"/>
              <a:buFont typeface="Arial"/>
              <a:buChar char="•"/>
              <a:defRPr/>
            </a:lvl4pPr>
            <a:lvl5pPr marL="2286000" lvl="4" indent="-36068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2080"/>
              <a:buFont typeface="Courier New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o">
  <p:cSld name="Vide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23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23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">
  <p:cSld name="1_Title 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oogle Shape;29;p19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19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3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- 2 column" type="twoObj">
  <p:cSld name="TWO_OBJECT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oogle Shape;32;p21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21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3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1"/>
          <p:cNvSpPr txBox="1">
            <a:spLocks noGrp="1"/>
          </p:cNvSpPr>
          <p:nvPr>
            <p:ph type="body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2004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44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21"/>
          <p:cNvSpPr txBox="1">
            <a:spLocks noGrp="1"/>
          </p:cNvSpPr>
          <p:nvPr>
            <p:ph type="body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Font typeface="Calibri"/>
              <a:buAutoNum type="arabicPeriod"/>
              <a:defRPr/>
            </a:lvl1pPr>
            <a:lvl2pPr marL="914400" lvl="1" indent="-3937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600"/>
              <a:buFont typeface="Calibri"/>
              <a:buAutoNum type="alphaLcPeriod"/>
              <a:defRPr/>
            </a:lvl2pPr>
            <a:lvl3pPr marL="1371600" lvl="2" indent="-39370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SzPts val="2600"/>
              <a:buFont typeface="Calibri"/>
              <a:buAutoNum type="romanLcPeriod"/>
              <a:defRPr/>
            </a:lvl3pPr>
            <a:lvl4pPr marL="1828800" lvl="3" indent="-42672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3120"/>
              <a:buFont typeface="Arial"/>
              <a:buChar char="•"/>
              <a:defRPr/>
            </a:lvl4pPr>
            <a:lvl5pPr marL="2286000" lvl="4" indent="-36068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2080"/>
              <a:buFont typeface="Courier New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22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22"/>
          <p:cNvSpPr txBox="1"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3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2"/>
          <p:cNvSpPr txBox="1"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None/>
              <a:defRPr sz="2600" b="1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0" name="Google Shape;40;p22"/>
          <p:cNvSpPr txBox="1">
            <a:spLocks noGrp="1"/>
          </p:cNvSpPr>
          <p:nvPr>
            <p:ph type="body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2004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44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22"/>
          <p:cNvSpPr txBox="1">
            <a:spLocks noGrp="1"/>
          </p:cNvSpPr>
          <p:nvPr>
            <p:ph type="body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None/>
              <a:defRPr sz="2600" b="1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2" name="Google Shape;42;p22"/>
          <p:cNvSpPr txBox="1">
            <a:spLocks noGrp="1"/>
          </p:cNvSpPr>
          <p:nvPr>
            <p:ph type="body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2004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44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4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p14"/>
          <p:cNvSpPr txBox="1"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971D20"/>
              </a:buClr>
              <a:buSzPts val="2600"/>
              <a:buFont typeface="NTR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37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Courier New"/>
              <a:buChar char="o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3700" algn="l" rtl="0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rgbClr val="E8BF3C"/>
              </a:buClr>
              <a:buSzPts val="2600"/>
              <a:buFont typeface="Noto Sans Symbols"/>
              <a:buChar char="▪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37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971D20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60680" algn="l" rtl="0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accent1"/>
              </a:buClr>
              <a:buSzPts val="2080"/>
              <a:buFont typeface="Courier New"/>
              <a:buChar char="o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udentbeans.com/us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myunidays.com/US/en-US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12.jp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12.jp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k20.ou.edu/games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5.png"/><Relationship Id="rId5" Type="http://schemas.openxmlformats.org/officeDocument/2006/relationships/hyperlink" Target="https://www.youtube.com/watch?v=QnBkc-CfaHU" TargetMode="Externa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6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College Student Financial Literacy</a:t>
            </a:r>
            <a:endParaRPr dirty="0"/>
          </a:p>
        </p:txBody>
      </p:sp>
      <p:sp>
        <p:nvSpPr>
          <p:cNvPr id="131" name="Google Shape;131;p6"/>
          <p:cNvSpPr txBox="1">
            <a:spLocks noGrp="1"/>
          </p:cNvSpPr>
          <p:nvPr>
            <p:ph type="body" idx="1"/>
          </p:nvPr>
        </p:nvSpPr>
        <p:spPr>
          <a:xfrm>
            <a:off x="628650" y="1370025"/>
            <a:ext cx="7161000" cy="32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93192" algn="l" rtl="0">
              <a:lnSpc>
                <a:spcPct val="100000"/>
              </a:lnSpc>
              <a:spcAft>
                <a:spcPts val="0"/>
              </a:spcAft>
              <a:buSzPts val="2600"/>
              <a:buFont typeface="System Font Regular"/>
              <a:buChar char="●"/>
            </a:pPr>
            <a:r>
              <a:rPr lang="en-US" dirty="0"/>
              <a:t>Read the </a:t>
            </a:r>
            <a:r>
              <a:rPr lang="en-US" dirty="0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College Student Financial Literacy handout</a:t>
            </a:r>
            <a:endParaRPr dirty="0"/>
          </a:p>
          <a:p>
            <a:pPr lvl="1" indent="-35661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600"/>
              <a:buFont typeface="Courier New" panose="02070309020205020404" pitchFamily="49" charset="0"/>
              <a:buChar char="o"/>
            </a:pPr>
            <a:r>
              <a:rPr lang="en-US" dirty="0"/>
              <a:t>CUS and Discuss</a:t>
            </a:r>
            <a:endParaRPr dirty="0"/>
          </a:p>
          <a:p>
            <a:pPr lvl="2" indent="-338328" algn="l" rtl="0">
              <a:lnSpc>
                <a:spcPct val="100000"/>
              </a:lnSpc>
              <a:spcAft>
                <a:spcPts val="0"/>
              </a:spcAft>
              <a:buSzPts val="2600"/>
              <a:buFont typeface="Wingdings" pitchFamily="2" charset="2"/>
              <a:buChar char="§"/>
            </a:pPr>
            <a:r>
              <a:rPr lang="en-US" dirty="0"/>
              <a:t>Circle - What your college student doesn’t know</a:t>
            </a:r>
            <a:endParaRPr dirty="0"/>
          </a:p>
          <a:p>
            <a:pPr lvl="2" indent="-338328" algn="l" rtl="0">
              <a:lnSpc>
                <a:spcPct val="100000"/>
              </a:lnSpc>
              <a:spcAft>
                <a:spcPts val="0"/>
              </a:spcAft>
              <a:buSzPts val="2600"/>
              <a:buFont typeface="Wingdings" pitchFamily="2" charset="2"/>
              <a:buChar char="§"/>
            </a:pPr>
            <a:r>
              <a:rPr lang="en-US" dirty="0"/>
              <a:t>Underline - What your child already knows</a:t>
            </a:r>
            <a:endParaRPr dirty="0"/>
          </a:p>
          <a:p>
            <a:pPr lvl="2" indent="-338328" algn="l" rtl="0">
              <a:lnSpc>
                <a:spcPct val="100000"/>
              </a:lnSpc>
              <a:spcAft>
                <a:spcPts val="0"/>
              </a:spcAft>
              <a:buSzPts val="2600"/>
              <a:buFont typeface="Wingdings" pitchFamily="2" charset="2"/>
              <a:buChar char="§"/>
            </a:pPr>
            <a:r>
              <a:rPr lang="en-US" dirty="0"/>
              <a:t>⭐ Star - Something you both can do</a:t>
            </a:r>
            <a:endParaRPr dirty="0"/>
          </a:p>
        </p:txBody>
      </p:sp>
      <p:sp>
        <p:nvSpPr>
          <p:cNvPr id="132" name="Google Shape;132;p6"/>
          <p:cNvSpPr/>
          <p:nvPr/>
        </p:nvSpPr>
        <p:spPr>
          <a:xfrm>
            <a:off x="2035037" y="2705878"/>
            <a:ext cx="845100" cy="474900"/>
          </a:xfrm>
          <a:prstGeom prst="ellipse">
            <a:avLst/>
          </a:prstGeom>
          <a:noFill/>
          <a:ln w="28575" cap="flat" cmpd="sng">
            <a:solidFill>
              <a:srgbClr val="F16C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3" name="Google Shape;133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89650" y="159890"/>
            <a:ext cx="1440750" cy="14407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E968E89-4C54-D7B6-B6BE-A014C53760B3}"/>
              </a:ext>
            </a:extLst>
          </p:cNvPr>
          <p:cNvCxnSpPr>
            <a:cxnSpLocks/>
          </p:cNvCxnSpPr>
          <p:nvPr/>
        </p:nvCxnSpPr>
        <p:spPr>
          <a:xfrm>
            <a:off x="2035037" y="3959750"/>
            <a:ext cx="1391975" cy="0"/>
          </a:xfrm>
          <a:prstGeom prst="line">
            <a:avLst/>
          </a:prstGeom>
          <a:ln w="28575">
            <a:solidFill>
              <a:srgbClr val="9D7D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7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College Student </a:t>
            </a:r>
            <a:r>
              <a:rPr lang="en-US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"/>
                  </a:ext>
                </a:extLst>
              </a:rPr>
              <a:t>Discounts</a:t>
            </a:r>
            <a:endParaRPr/>
          </a:p>
        </p:txBody>
      </p:sp>
      <p:graphicFrame>
        <p:nvGraphicFramePr>
          <p:cNvPr id="139" name="Google Shape;139;p7"/>
          <p:cNvGraphicFramePr/>
          <p:nvPr/>
        </p:nvGraphicFramePr>
        <p:xfrm>
          <a:off x="628649" y="2331525"/>
          <a:ext cx="7886700" cy="2059225"/>
        </p:xfrm>
        <a:graphic>
          <a:graphicData uri="http://schemas.openxmlformats.org/drawingml/2006/table">
            <a:tbl>
              <a:tblPr firstRow="1" bandRow="1">
                <a:noFill/>
                <a:tableStyleId>{7FB9C0DB-C23A-41A4-BCD8-29CAE00615C5}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606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u="sng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StudentBeans.com/us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u="sng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Unidays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Other resources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98600">
                <a:tc>
                  <a:txBody>
                    <a:bodyPr/>
                    <a:lstStyle/>
                    <a:p>
                      <a:pPr marL="457200" marR="0" lvl="0" indent="-34290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●"/>
                      </a:pPr>
                      <a:r>
                        <a:rPr lang="en-US" sz="1800" u="none" strike="noStrike" cap="none" dirty="0">
                          <a:solidFill>
                            <a:schemeClr val="lt1"/>
                          </a:solidFill>
                        </a:rPr>
                        <a:t>h</a:t>
                      </a:r>
                      <a:endParaRPr sz="1800" u="none" strike="noStrike" cap="none" dirty="0">
                        <a:solidFill>
                          <a:schemeClr val="lt1"/>
                        </a:solidFill>
                      </a:endParaRPr>
                    </a:p>
                    <a:p>
                      <a:pPr marL="457200" marR="0" lvl="0" indent="-2286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457200" marR="0" lvl="0" indent="-34290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Char char="●"/>
                      </a:pPr>
                      <a:r>
                        <a:rPr lang="en-US" sz="1800" u="none" strike="noStrike" cap="none">
                          <a:solidFill>
                            <a:schemeClr val="lt1"/>
                          </a:solidFill>
                        </a:rPr>
                        <a:t>g</a:t>
                      </a:r>
                      <a:endParaRPr sz="1800" u="none" strike="noStrike" cap="none">
                        <a:solidFill>
                          <a:schemeClr val="lt1"/>
                        </a:solidFill>
                      </a:endParaRPr>
                    </a:p>
                    <a:p>
                      <a:pPr marL="457200" marR="0" lvl="0" indent="-2286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 dirty="0">
                        <a:solidFill>
                          <a:srgbClr val="0000FF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40" name="Google Shape;140;p7"/>
          <p:cNvSpPr txBox="1"/>
          <p:nvPr/>
        </p:nvSpPr>
        <p:spPr>
          <a:xfrm>
            <a:off x="628650" y="1268425"/>
            <a:ext cx="7775517" cy="9848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600"/>
            </a:pPr>
            <a:r>
              <a:rPr lang="en-US" sz="2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Identify two discounts that your student could use on these websites, or another resource that could help.</a:t>
            </a:r>
            <a:endParaRPr sz="2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8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Question Formulation Technique</a:t>
            </a:r>
            <a:endParaRPr dirty="0"/>
          </a:p>
        </p:txBody>
      </p:sp>
      <p:sp>
        <p:nvSpPr>
          <p:cNvPr id="146" name="Google Shape;146;p8"/>
          <p:cNvSpPr txBox="1">
            <a:spLocks noGrp="1"/>
          </p:cNvSpPr>
          <p:nvPr>
            <p:ph type="body" idx="1"/>
          </p:nvPr>
        </p:nvSpPr>
        <p:spPr>
          <a:xfrm>
            <a:off x="628649" y="1370025"/>
            <a:ext cx="4547507" cy="32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93192" algn="l" rtl="0">
              <a:lnSpc>
                <a:spcPct val="100000"/>
              </a:lnSpc>
              <a:spcAft>
                <a:spcPts val="0"/>
              </a:spcAft>
              <a:buSzPts val="2600"/>
              <a:buChar char="●"/>
            </a:pPr>
            <a:r>
              <a:rPr lang="en-US" dirty="0"/>
              <a:t>Return to your Questions</a:t>
            </a:r>
            <a:endParaRPr dirty="0"/>
          </a:p>
          <a:p>
            <a:pPr lvl="1" indent="-356616">
              <a:buSzPts val="2600"/>
            </a:pPr>
            <a:r>
              <a:rPr lang="en-US" dirty="0"/>
              <a:t>Can you answer them?</a:t>
            </a:r>
            <a:endParaRPr dirty="0"/>
          </a:p>
          <a:p>
            <a:pPr lvl="1" indent="-356616">
              <a:buSzPct val="100000"/>
            </a:pPr>
            <a:r>
              <a:rPr lang="en-US" dirty="0"/>
              <a:t>Which do you still need help with?</a:t>
            </a:r>
            <a:endParaRPr dirty="0"/>
          </a:p>
          <a:p>
            <a:pPr lvl="2" indent="-338328" algn="l" rtl="0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SzPts val="2600"/>
              <a:buFont typeface="Wingdings" pitchFamily="2" charset="2"/>
              <a:buChar char="§"/>
            </a:pPr>
            <a:r>
              <a:rPr lang="en-US" dirty="0"/>
              <a:t>Who can you reach out to for this help?</a:t>
            </a:r>
            <a:endParaRPr dirty="0"/>
          </a:p>
        </p:txBody>
      </p:sp>
      <p:pic>
        <p:nvPicPr>
          <p:cNvPr id="147" name="Google Shape;147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65550" y="1268413"/>
            <a:ext cx="3570288" cy="35702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5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Question Formulation Technique</a:t>
            </a:r>
            <a:endParaRPr/>
          </a:p>
        </p:txBody>
      </p:sp>
      <p:pic>
        <p:nvPicPr>
          <p:cNvPr id="104" name="Google Shape;104;p5" title="AdobeStock_472809865-a.jpe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9275" y="2736750"/>
            <a:ext cx="2813302" cy="18750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5" title="AdobeStock_270849169_b.jpe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flipH="1">
            <a:off x="2321875" y="1579888"/>
            <a:ext cx="4181724" cy="23522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5" descr="Beautiful woman going back to school (Provided by Getty Images)"/>
          <p:cNvPicPr preferRelativeResize="0"/>
          <p:nvPr/>
        </p:nvPicPr>
        <p:blipFill rotWithShape="1">
          <a:blip r:embed="rId7">
            <a:alphaModFix/>
          </a:blip>
          <a:srcRect l="17302" r="33291"/>
          <a:stretch/>
        </p:blipFill>
        <p:spPr>
          <a:xfrm>
            <a:off x="6316201" y="1841400"/>
            <a:ext cx="2315873" cy="3126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K20 Center 5 minute timer-360p.mp4">
            <a:hlinkClick r:id="" action="ppaction://media"/>
            <a:extLst>
              <a:ext uri="{FF2B5EF4-FFF2-40B4-BE49-F238E27FC236}">
                <a16:creationId xmlns:a16="http://schemas.microsoft.com/office/drawing/2014/main" id="{D60D7E45-EB86-0165-1FB5-249B0B3D9A2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830644" y="721092"/>
            <a:ext cx="1946031" cy="1094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662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007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"/>
          <p:cNvSpPr txBox="1">
            <a:spLocks noGrp="1"/>
          </p:cNvSpPr>
          <p:nvPr>
            <p:ph type="title"/>
          </p:nvPr>
        </p:nvSpPr>
        <p:spPr>
          <a:xfrm>
            <a:off x="3942349" y="722975"/>
            <a:ext cx="4954272" cy="1848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4400"/>
              <a:t>Money Talks</a:t>
            </a:r>
            <a:endParaRPr sz="4400"/>
          </a:p>
        </p:txBody>
      </p:sp>
      <p:sp>
        <p:nvSpPr>
          <p:cNvPr id="77" name="Google Shape;77;p2"/>
          <p:cNvSpPr txBox="1">
            <a:spLocks noGrp="1"/>
          </p:cNvSpPr>
          <p:nvPr>
            <p:ph type="body" idx="1"/>
          </p:nvPr>
        </p:nvSpPr>
        <p:spPr>
          <a:xfrm>
            <a:off x="3944799" y="2571750"/>
            <a:ext cx="4564202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</a:pPr>
            <a:r>
              <a:rPr lang="en-US"/>
              <a:t>Helping Your College Student Build Smart Financial Habits</a:t>
            </a:r>
            <a:endParaRPr/>
          </a:p>
        </p:txBody>
      </p:sp>
      <p:sp>
        <p:nvSpPr>
          <p:cNvPr id="78" name="Google Shape;78;p2"/>
          <p:cNvSpPr/>
          <p:nvPr/>
        </p:nvSpPr>
        <p:spPr>
          <a:xfrm>
            <a:off x="744173" y="1312133"/>
            <a:ext cx="2922311" cy="2519234"/>
          </a:xfrm>
          <a:prstGeom prst="hexagon">
            <a:avLst>
              <a:gd name="adj" fmla="val 25000"/>
              <a:gd name="vf" fmla="val 115470"/>
            </a:avLst>
          </a:prstGeom>
          <a:blipFill rotWithShape="1">
            <a:blip r:embed="rId3">
              <a:alphaModFix/>
            </a:blip>
            <a:stretch>
              <a:fillRect/>
            </a:stretch>
          </a:blipFill>
          <a:ln w="19050" cap="flat" cmpd="sng">
            <a:solidFill>
              <a:schemeClr val="l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3"/>
          <p:cNvSpPr txBox="1">
            <a:spLocks noGrp="1"/>
          </p:cNvSpPr>
          <p:nvPr>
            <p:ph type="title"/>
          </p:nvPr>
        </p:nvSpPr>
        <p:spPr>
          <a:xfrm>
            <a:off x="623888" y="560388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Essential Question</a:t>
            </a:r>
            <a:endParaRPr dirty="0"/>
          </a:p>
        </p:txBody>
      </p:sp>
      <p:sp>
        <p:nvSpPr>
          <p:cNvPr id="84" name="Google Shape;84;p3"/>
          <p:cNvSpPr txBox="1">
            <a:spLocks noGrp="1"/>
          </p:cNvSpPr>
          <p:nvPr>
            <p:ph type="body" idx="1"/>
          </p:nvPr>
        </p:nvSpPr>
        <p:spPr>
          <a:xfrm>
            <a:off x="625388" y="2871288"/>
            <a:ext cx="7885200" cy="117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4008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</a:pPr>
            <a:r>
              <a:rPr lang="en-US" dirty="0"/>
              <a:t>How can I support my college student with financial literacy?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4"/>
          <p:cNvSpPr txBox="1">
            <a:spLocks noGrp="1"/>
          </p:cNvSpPr>
          <p:nvPr>
            <p:ph type="title"/>
          </p:nvPr>
        </p:nvSpPr>
        <p:spPr>
          <a:xfrm>
            <a:off x="623888" y="560388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Learning Objective</a:t>
            </a:r>
            <a:endParaRPr/>
          </a:p>
        </p:txBody>
      </p:sp>
      <p:sp>
        <p:nvSpPr>
          <p:cNvPr id="90" name="Google Shape;90;p4"/>
          <p:cNvSpPr txBox="1">
            <a:spLocks noGrp="1"/>
          </p:cNvSpPr>
          <p:nvPr>
            <p:ph type="body" idx="1"/>
          </p:nvPr>
        </p:nvSpPr>
        <p:spPr>
          <a:xfrm>
            <a:off x="623888" y="2862068"/>
            <a:ext cx="7885200" cy="13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64008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/>
              <a:t>Identify practical strategies to support your student’s financial literacy development 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cf02d7f707_0_24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Question Formulation Technique</a:t>
            </a:r>
            <a:endParaRPr dirty="0"/>
          </a:p>
        </p:txBody>
      </p:sp>
      <p:sp>
        <p:nvSpPr>
          <p:cNvPr id="96" name="Google Shape;96;g3cf02d7f707_0_24"/>
          <p:cNvSpPr txBox="1">
            <a:spLocks noGrp="1"/>
          </p:cNvSpPr>
          <p:nvPr>
            <p:ph type="body" idx="1"/>
          </p:nvPr>
        </p:nvSpPr>
        <p:spPr>
          <a:xfrm>
            <a:off x="628649" y="1425762"/>
            <a:ext cx="4539300" cy="284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93192" algn="l" rtl="0">
              <a:lnSpc>
                <a:spcPct val="100000"/>
              </a:lnSpc>
              <a:spcAft>
                <a:spcPts val="0"/>
              </a:spcAft>
              <a:buSzPct val="100000"/>
              <a:buChar char="●"/>
            </a:pPr>
            <a:r>
              <a:rPr lang="en-US" dirty="0"/>
              <a:t>Write as many questions as you can about the images on the following slide.</a:t>
            </a:r>
            <a:endParaRPr dirty="0"/>
          </a:p>
          <a:p>
            <a:pPr marL="457200" lvl="0" indent="-393192" algn="l" rtl="0">
              <a:lnSpc>
                <a:spcPct val="100000"/>
              </a:lnSpc>
              <a:spcAft>
                <a:spcPts val="0"/>
              </a:spcAft>
              <a:buSzPct val="100000"/>
              <a:buChar char="●"/>
            </a:pPr>
            <a:r>
              <a:rPr lang="en-US" dirty="0"/>
              <a:t>You will have five minutes to write. </a:t>
            </a:r>
            <a:endParaRPr dirty="0"/>
          </a:p>
        </p:txBody>
      </p:sp>
      <p:pic>
        <p:nvPicPr>
          <p:cNvPr id="97" name="Google Shape;97;g3cf02d7f707_0_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45062" y="1006247"/>
            <a:ext cx="3570288" cy="35702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5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Question Formulation Technique</a:t>
            </a:r>
            <a:endParaRPr/>
          </a:p>
        </p:txBody>
      </p:sp>
      <p:pic>
        <p:nvPicPr>
          <p:cNvPr id="104" name="Google Shape;104;p5" title="AdobeStock_472809865-a.jpe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9275" y="2736750"/>
            <a:ext cx="2813302" cy="18750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5" title="AdobeStock_270849169_b.jpe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flipH="1">
            <a:off x="2321875" y="1579888"/>
            <a:ext cx="4181724" cy="23522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5" descr="Beautiful woman going back to school (Provided by Getty Images)"/>
          <p:cNvPicPr preferRelativeResize="0"/>
          <p:nvPr/>
        </p:nvPicPr>
        <p:blipFill rotWithShape="1">
          <a:blip r:embed="rId7">
            <a:alphaModFix/>
          </a:blip>
          <a:srcRect l="17302" r="33291"/>
          <a:stretch/>
        </p:blipFill>
        <p:spPr>
          <a:xfrm>
            <a:off x="6316201" y="1841400"/>
            <a:ext cx="2315873" cy="3126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K20 Center 5 minute timer-360p.mp4">
            <a:hlinkClick r:id="" action="ppaction://media"/>
            <a:extLst>
              <a:ext uri="{FF2B5EF4-FFF2-40B4-BE49-F238E27FC236}">
                <a16:creationId xmlns:a16="http://schemas.microsoft.com/office/drawing/2014/main" id="{D60D7E45-EB86-0165-1FB5-249B0B3D9A2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830644" y="721092"/>
            <a:ext cx="1946031" cy="10946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007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cf02d7f707_0_4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Mind Your Budget Game</a:t>
            </a:r>
            <a:endParaRPr dirty="0"/>
          </a:p>
        </p:txBody>
      </p:sp>
      <p:sp>
        <p:nvSpPr>
          <p:cNvPr id="112" name="Google Shape;112;g3cf02d7f707_0_4"/>
          <p:cNvSpPr txBox="1">
            <a:spLocks noGrp="1"/>
          </p:cNvSpPr>
          <p:nvPr>
            <p:ph type="body" idx="1"/>
          </p:nvPr>
        </p:nvSpPr>
        <p:spPr>
          <a:xfrm>
            <a:off x="628650" y="1370013"/>
            <a:ext cx="7886700" cy="32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93192" algn="l" rtl="0">
              <a:lnSpc>
                <a:spcPct val="100000"/>
              </a:lnSpc>
              <a:spcAft>
                <a:spcPts val="0"/>
              </a:spcAft>
              <a:buSzPts val="2600"/>
              <a:buFont typeface="System Font Regular"/>
              <a:buChar char="●"/>
            </a:pPr>
            <a:r>
              <a:rPr lang="en-US" dirty="0"/>
              <a:t>Login to </a:t>
            </a:r>
            <a:r>
              <a:rPr lang="en-US" u="sng" dirty="0">
                <a:solidFill>
                  <a:schemeClr val="hlink"/>
                </a:solidFill>
                <a:hlinkClick r:id="rId3"/>
              </a:rPr>
              <a:t>k20.ou.edu/games</a:t>
            </a:r>
            <a:endParaRPr dirty="0"/>
          </a:p>
          <a:p>
            <a:pPr lvl="1" indent="-35661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600"/>
              <a:buFont typeface="Courier New" panose="02070309020205020404" pitchFamily="49" charset="0"/>
              <a:buChar char="o"/>
            </a:pPr>
            <a:r>
              <a:rPr lang="en-US" dirty="0"/>
              <a:t>Play Mind Your Budget</a:t>
            </a:r>
            <a:endParaRPr dirty="0"/>
          </a:p>
          <a:p>
            <a:pPr lvl="2" indent="-338328" algn="l" rtl="0">
              <a:lnSpc>
                <a:spcPct val="100000"/>
              </a:lnSpc>
              <a:spcAft>
                <a:spcPts val="0"/>
              </a:spcAft>
              <a:buSzPts val="2600"/>
              <a:buFont typeface="Wingdings" pitchFamily="2" charset="2"/>
              <a:buChar char="§"/>
            </a:pPr>
            <a:r>
              <a:rPr lang="en-US" dirty="0"/>
              <a:t>Make a budget every month</a:t>
            </a:r>
            <a:endParaRPr dirty="0"/>
          </a:p>
          <a:p>
            <a:pPr lvl="2" indent="-338328" algn="l" rtl="0">
              <a:lnSpc>
                <a:spcPct val="100000"/>
              </a:lnSpc>
              <a:spcAft>
                <a:spcPts val="0"/>
              </a:spcAft>
              <a:buSzPts val="2600"/>
              <a:buFont typeface="Wingdings" pitchFamily="2" charset="2"/>
              <a:buChar char="§"/>
            </a:pPr>
            <a:r>
              <a:rPr lang="en-US" dirty="0"/>
              <a:t>Pay bills, save $, buy furniture, have fun</a:t>
            </a:r>
            <a:endParaRPr dirty="0"/>
          </a:p>
          <a:p>
            <a:pPr marL="2286000" lvl="3" indent="-310896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3120"/>
              <a:buChar char="•"/>
            </a:pPr>
            <a:r>
              <a:rPr lang="en-US" dirty="0"/>
              <a:t>Goal: Save $1,000 over 3 months.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2600"/>
              <a:buNone/>
            </a:pPr>
            <a:endParaRPr dirty="0"/>
          </a:p>
          <a:p>
            <a:pPr marL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2600"/>
              <a:buNone/>
            </a:pPr>
            <a:r>
              <a:rPr lang="en-US" b="1" dirty="0"/>
              <a:t>Can you do it?</a:t>
            </a:r>
            <a:endParaRPr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cf02d7f707_0_9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Mind Your Budget Game - S-I-T</a:t>
            </a:r>
            <a:endParaRPr dirty="0"/>
          </a:p>
        </p:txBody>
      </p:sp>
      <p:sp>
        <p:nvSpPr>
          <p:cNvPr id="118" name="Google Shape;118;g3cf02d7f707_0_9"/>
          <p:cNvSpPr txBox="1">
            <a:spLocks noGrp="1"/>
          </p:cNvSpPr>
          <p:nvPr>
            <p:ph type="body" idx="1"/>
          </p:nvPr>
        </p:nvSpPr>
        <p:spPr>
          <a:xfrm>
            <a:off x="628650" y="1370025"/>
            <a:ext cx="4212300" cy="3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93192" algn="l" rtl="0">
              <a:lnSpc>
                <a:spcPct val="100000"/>
              </a:lnSpc>
              <a:spcAft>
                <a:spcPts val="0"/>
              </a:spcAft>
              <a:buSzPts val="2600"/>
              <a:buChar char="●"/>
            </a:pPr>
            <a:r>
              <a:rPr lang="en-US" dirty="0"/>
              <a:t>What was </a:t>
            </a:r>
            <a:endParaRPr dirty="0"/>
          </a:p>
          <a:p>
            <a:pPr marL="457200" lvl="0" indent="-393192" algn="l" rtl="0">
              <a:lnSpc>
                <a:spcPct val="100000"/>
              </a:lnSpc>
              <a:spcAft>
                <a:spcPts val="0"/>
              </a:spcAft>
              <a:buSzPts val="2600"/>
              <a:buNone/>
            </a:pPr>
            <a:r>
              <a:rPr lang="en-US" dirty="0"/>
              <a:t>SURPRISING, INTERESTING, and TROUBLING</a:t>
            </a:r>
            <a:endParaRPr dirty="0"/>
          </a:p>
          <a:p>
            <a:pPr lvl="1" indent="-35661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600"/>
              <a:buFont typeface="Courier New" panose="02070309020205020404" pitchFamily="49" charset="0"/>
              <a:buChar char="o"/>
            </a:pPr>
            <a:r>
              <a:rPr lang="en-US" dirty="0"/>
              <a:t>for you as an adult?</a:t>
            </a:r>
            <a:endParaRPr dirty="0"/>
          </a:p>
          <a:p>
            <a:pPr lvl="1" indent="-35661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600"/>
              <a:buFont typeface="Courier New" panose="02070309020205020404" pitchFamily="49" charset="0"/>
              <a:buChar char="o"/>
            </a:pPr>
            <a:r>
              <a:rPr lang="en-US" dirty="0"/>
              <a:t>for your child as an adult college student?</a:t>
            </a:r>
            <a:endParaRPr dirty="0"/>
          </a:p>
        </p:txBody>
      </p:sp>
      <p:pic>
        <p:nvPicPr>
          <p:cNvPr id="119" name="Google Shape;119;g3cf02d7f707_0_9" title="Screenshot 2026-03-27 at 14.05.48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40950" y="1561913"/>
            <a:ext cx="3922301" cy="2526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2"/>
          <p:cNvSpPr txBox="1">
            <a:spLocks noGrp="1"/>
          </p:cNvSpPr>
          <p:nvPr>
            <p:ph type="title"/>
          </p:nvPr>
        </p:nvSpPr>
        <p:spPr>
          <a:xfrm>
            <a:off x="754063" y="4329113"/>
            <a:ext cx="7635875" cy="573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222"/>
              <a:buNone/>
            </a:pPr>
            <a:r>
              <a:rPr lang="en-US" u="sng" dirty="0">
                <a:solidFill>
                  <a:schemeClr val="hlink"/>
                </a:solidFill>
                <a:hlinkClick r:id="rId5"/>
              </a:rPr>
              <a:t>How to Budget in College</a:t>
            </a:r>
            <a:endParaRPr dirty="0"/>
          </a:p>
        </p:txBody>
      </p:sp>
      <p:pic>
        <p:nvPicPr>
          <p:cNvPr id="2" name="How to Budget in College (Four Easy Steps)_360.mp4">
            <a:hlinkClick r:id="" action="ppaction://media"/>
            <a:extLst>
              <a:ext uri="{FF2B5EF4-FFF2-40B4-BE49-F238E27FC236}">
                <a16:creationId xmlns:a16="http://schemas.microsoft.com/office/drawing/2014/main" id="{00D37685-F171-9CAB-392E-B4D6D899580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34387" y="574299"/>
            <a:ext cx="6675225" cy="37548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351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717</Words>
  <Application>Microsoft Macintosh PowerPoint</Application>
  <PresentationFormat>On-screen Show (16:9)</PresentationFormat>
  <Paragraphs>72</Paragraphs>
  <Slides>13</Slides>
  <Notes>13</Notes>
  <HiddenSlides>1</HiddenSlides>
  <MMClips>3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Courier New</vt:lpstr>
      <vt:lpstr>NTR</vt:lpstr>
      <vt:lpstr>System Font Regular</vt:lpstr>
      <vt:lpstr>Wingdings</vt:lpstr>
      <vt:lpstr>Custom Design</vt:lpstr>
      <vt:lpstr>PowerPoint Presentation</vt:lpstr>
      <vt:lpstr>Money Talks</vt:lpstr>
      <vt:lpstr>Essential Question</vt:lpstr>
      <vt:lpstr>Learning Objective</vt:lpstr>
      <vt:lpstr>Question Formulation Technique</vt:lpstr>
      <vt:lpstr>Question Formulation Technique</vt:lpstr>
      <vt:lpstr>Mind Your Budget Game</vt:lpstr>
      <vt:lpstr>Mind Your Budget Game - S-I-T</vt:lpstr>
      <vt:lpstr>How to Budget in College</vt:lpstr>
      <vt:lpstr>College Student Financial Literacy</vt:lpstr>
      <vt:lpstr>College Student Discounts</vt:lpstr>
      <vt:lpstr>Question Formulation Technique</vt:lpstr>
      <vt:lpstr>Question Formulation Technique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Money Talks</dc:title>
  <dc:subject/>
  <dc:creator>K20 Center</dc:creator>
  <cp:keywords/>
  <dc:description/>
  <cp:lastModifiedBy>Gracia, Ann M.</cp:lastModifiedBy>
  <cp:revision>4</cp:revision>
  <dcterms:created xsi:type="dcterms:W3CDTF">2025-08-05T20:58:42Z</dcterms:created>
  <dcterms:modified xsi:type="dcterms:W3CDTF">2026-08-19T21:15:09Z</dcterms:modified>
  <cp:category/>
</cp:coreProperties>
</file>