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Helvetica Neue Light" panose="020B060402020202020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Raleway"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microsoft.com/office/2016/11/relationships/changesInfo" Target="changesInfos/changesInfo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7.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A26FDE8D-F6FC-4736-8F0C-97F6F3CEE36A}"/>
    <pc:docChg chg="modSld">
      <pc:chgData name="jordnaru@outlook.com" userId="f381d91dd9d90001" providerId="LiveId" clId="{A26FDE8D-F6FC-4736-8F0C-97F6F3CEE36A}" dt="2021-10-25T18:26:49.465" v="3" actId="1076"/>
      <pc:docMkLst>
        <pc:docMk/>
      </pc:docMkLst>
      <pc:sldChg chg="modSp mod">
        <pc:chgData name="jordnaru@outlook.com" userId="f381d91dd9d90001" providerId="LiveId" clId="{A26FDE8D-F6FC-4736-8F0C-97F6F3CEE36A}" dt="2021-10-25T18:07:22.179" v="2" actId="20577"/>
        <pc:sldMkLst>
          <pc:docMk/>
          <pc:sldMk cId="0" sldId="260"/>
        </pc:sldMkLst>
        <pc:spChg chg="mod">
          <ac:chgData name="jordnaru@outlook.com" userId="f381d91dd9d90001" providerId="LiveId" clId="{A26FDE8D-F6FC-4736-8F0C-97F6F3CEE36A}" dt="2021-10-25T18:07:22.179" v="2" actId="20577"/>
          <ac:spMkLst>
            <pc:docMk/>
            <pc:sldMk cId="0" sldId="260"/>
            <ac:spMk id="179" creationId="{00000000-0000-0000-0000-000000000000}"/>
          </ac:spMkLst>
        </pc:spChg>
      </pc:sldChg>
      <pc:sldChg chg="modSp mod">
        <pc:chgData name="jordnaru@outlook.com" userId="f381d91dd9d90001" providerId="LiveId" clId="{A26FDE8D-F6FC-4736-8F0C-97F6F3CEE36A}" dt="2021-10-25T18:26:49.465" v="3" actId="1076"/>
        <pc:sldMkLst>
          <pc:docMk/>
          <pc:sldMk cId="0" sldId="268"/>
        </pc:sldMkLst>
        <pc:spChg chg="mod">
          <ac:chgData name="jordnaru@outlook.com" userId="f381d91dd9d90001" providerId="LiveId" clId="{A26FDE8D-F6FC-4736-8F0C-97F6F3CEE36A}" dt="2021-10-25T18:26:49.465" v="3" actId="1076"/>
          <ac:spMkLst>
            <pc:docMk/>
            <pc:sldMk cId="0" sldId="268"/>
            <ac:spMk id="2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gj-bhtNS8q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fb5mjprr9P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tBtyqGWxL3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_E7iqeMdBg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eW8ji5uI72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0814029d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c0814029d7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3e83b606d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3e83b606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300" i="1" u="sng">
                <a:solidFill>
                  <a:srgbClr val="511E3E"/>
                </a:solidFill>
                <a:hlinkClick r:id="rId3">
                  <a:extLst>
                    <a:ext uri="{A12FA001-AC4F-418D-AE19-62706E023703}">
                      <ahyp:hlinkClr xmlns:ahyp="http://schemas.microsoft.com/office/drawing/2018/hyperlinkcolor" val="tx"/>
                    </a:ext>
                  </a:extLst>
                </a:hlinkClick>
              </a:rPr>
              <a:t>https://youtu.be/gj-bhtNS8qM</a:t>
            </a:r>
            <a:endParaRPr sz="36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df2166ff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df2166ff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of the information from the video is also available on the task cards. </a:t>
            </a:r>
            <a:endParaRPr i="1"/>
          </a:p>
          <a:p>
            <a:pPr marL="0" lvl="0" indent="0" algn="l" rtl="0">
              <a:spcBef>
                <a:spcPts val="0"/>
              </a:spcBef>
              <a:spcAft>
                <a:spcPts val="0"/>
              </a:spcAft>
              <a:buNone/>
            </a:pPr>
            <a:endParaRPr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3e83b606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3e83b606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800" u="sng">
                <a:solidFill>
                  <a:srgbClr val="511E3E"/>
                </a:solidFill>
                <a:hlinkClick r:id="rId3">
                  <a:extLst>
                    <a:ext uri="{A12FA001-AC4F-418D-AE19-62706E023703}">
                      <ahyp:hlinkClr xmlns:ahyp="http://schemas.microsoft.com/office/drawing/2018/hyperlinkcolor" val="tx"/>
                    </a:ext>
                  </a:extLst>
                </a:hlinkClick>
              </a:rPr>
              <a:t>https://youtu.be/fb5mjprr9PM</a:t>
            </a:r>
            <a:endParaRPr sz="53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df2166ff9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df2166ff9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 card for previous video</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df2166ff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df2166ff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Task card for previous video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3e83b606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3e83b60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100" u="sng">
                <a:solidFill>
                  <a:srgbClr val="511E3E"/>
                </a:solidFill>
                <a:hlinkClick r:id="rId3">
                  <a:extLst>
                    <a:ext uri="{A12FA001-AC4F-418D-AE19-62706E023703}">
                      <ahyp:hlinkClr xmlns:ahyp="http://schemas.microsoft.com/office/drawing/2018/hyperlinkcolor" val="tx"/>
                    </a:ext>
                  </a:extLst>
                </a:hlinkClick>
              </a:rPr>
              <a:t>https://youtu.be/tBtyqGWxL3M</a:t>
            </a:r>
            <a:endParaRPr sz="56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df2166ff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df2166ff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Task card for previous video</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3e83b606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b3e83b606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900" u="sng">
                <a:solidFill>
                  <a:srgbClr val="511E3E"/>
                </a:solidFill>
                <a:hlinkClick r:id="rId3">
                  <a:extLst>
                    <a:ext uri="{A12FA001-AC4F-418D-AE19-62706E023703}">
                      <ahyp:hlinkClr xmlns:ahyp="http://schemas.microsoft.com/office/drawing/2018/hyperlinkcolor" val="tx"/>
                    </a:ext>
                  </a:extLst>
                </a:hlinkClick>
              </a:rPr>
              <a:t>https://youtu.be/_E7iqeMdBgQ</a:t>
            </a:r>
            <a:endParaRPr sz="54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df2166ff9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adf2166ff9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Task card for previous video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3e83b606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3e83b606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300" u="sng">
                <a:solidFill>
                  <a:srgbClr val="511E3E"/>
                </a:solidFill>
                <a:hlinkClick r:id="rId3">
                  <a:extLst>
                    <a:ext uri="{A12FA001-AC4F-418D-AE19-62706E023703}">
                      <ahyp:hlinkClr xmlns:ahyp="http://schemas.microsoft.com/office/drawing/2018/hyperlinkcolor" val="tx"/>
                    </a:ext>
                  </a:extLst>
                </a:hlinkClick>
              </a:rPr>
              <a:t>https://youtu.be/eW8ji5uI72k</a:t>
            </a:r>
            <a:endParaRPr sz="58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7f4412f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7f4412f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df2166ff9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df2166ff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Task card for previous video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3e83b606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3e83b606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100">
                <a:solidFill>
                  <a:srgbClr val="595959"/>
                </a:solidFill>
                <a:latin typeface="Lato"/>
                <a:ea typeface="Lato"/>
                <a:cs typeface="Lato"/>
                <a:sym typeface="Lato"/>
              </a:rPr>
              <a:t>https://youtu.be/oVXToBcEkUw</a:t>
            </a:r>
            <a:endParaRPr sz="3100">
              <a:solidFill>
                <a:srgbClr val="595959"/>
              </a:solidFill>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28c9de067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28c9de06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28c9de067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28c9de067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28c9de067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28c9de067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(images from Peggy_Marco at pixabay.com)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b7df9e9a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b7df9e9a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(images from Peggy_Marco at pixabay.com)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t>Introductions</a:t>
            </a:r>
            <a:endParaRPr sz="1200"/>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SzPts val="1100"/>
              <a:buNone/>
            </a:pPr>
            <a:endParaRPr b="1">
              <a:highlight>
                <a:srgbClr val="B6D7A8"/>
              </a:highlight>
            </a:endParaRPr>
          </a:p>
          <a:p>
            <a:pPr marL="0" lvl="0" indent="0" algn="l" rtl="0">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54aeee4e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b54aeee4eb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GEAR UP is a nation-wide U.S. Department of Education competitive grant program whose ultimate goal is to increase the number of low-income students who are prepared for a post-secondary education and to help those students be successful in their transition from high school to college. We are a cohort model that starts with students in the 6</a:t>
            </a:r>
            <a:r>
              <a:rPr lang="en" sz="1200" baseline="30000"/>
              <a:t>th</a:t>
            </a:r>
            <a:r>
              <a:rPr lang="en" sz="1200"/>
              <a:t> and 7</a:t>
            </a:r>
            <a:r>
              <a:rPr lang="en" sz="1200" baseline="30000"/>
              <a:t>th</a:t>
            </a:r>
            <a:r>
              <a:rPr lang="en" sz="1200"/>
              <a:t> grades and follows them through their first year of college. Our cohort students are now 8th and 9th graders. We take a holistic approach to preparing students for a post-secondary education based on proven, research based practices. We work with school leadership, parents, teachers and students through a variety of projects and events, like this one. And even in the classroom. </a:t>
            </a:r>
            <a:endParaRPr sz="1200"/>
          </a:p>
          <a:p>
            <a:pPr marL="0" lvl="0" indent="0" algn="l" rtl="0">
              <a:lnSpc>
                <a:spcPct val="100000"/>
              </a:lnSpc>
              <a:spcBef>
                <a:spcPts val="0"/>
              </a:spcBef>
              <a:spcAft>
                <a:spcPts val="0"/>
              </a:spcAft>
              <a:buSzPts val="1100"/>
              <a:buNone/>
            </a:pPr>
            <a:endParaRPr b="1">
              <a:highlight>
                <a:srgbClr val="A4C2F4"/>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28c9de067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a28c9de067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t>If you are unfamiliar with K20 GEAR UP for MY SUCCESS, let’s share with you some of the goals our grant focuses on when working with our cohort schools and students.  </a:t>
            </a:r>
            <a:endParaRPr sz="1200"/>
          </a:p>
          <a:p>
            <a:pPr marL="0" lvl="0" indent="0" algn="l" rtl="0">
              <a:lnSpc>
                <a:spcPct val="115000"/>
              </a:lnSpc>
              <a:spcBef>
                <a:spcPts val="0"/>
              </a:spcBef>
              <a:spcAft>
                <a:spcPts val="0"/>
              </a:spcAft>
              <a:buClr>
                <a:schemeClr val="dk1"/>
              </a:buClr>
              <a:buSzPts val="1100"/>
              <a:buFont typeface="Arial"/>
              <a:buNone/>
            </a:pPr>
            <a:r>
              <a:rPr lang="en" sz="1200"/>
              <a:t>First, we hope to increase cohort academic performance and preparation for post-secondary education.</a:t>
            </a:r>
            <a:endParaRPr sz="1200"/>
          </a:p>
          <a:p>
            <a:pPr marL="0" lvl="0" indent="0" algn="l" rtl="0">
              <a:lnSpc>
                <a:spcPct val="115000"/>
              </a:lnSpc>
              <a:spcBef>
                <a:spcPts val="0"/>
              </a:spcBef>
              <a:spcAft>
                <a:spcPts val="0"/>
              </a:spcAft>
              <a:buClr>
                <a:schemeClr val="dk1"/>
              </a:buClr>
              <a:buSzPts val="1100"/>
              <a:buFont typeface="Arial"/>
              <a:buNone/>
            </a:pPr>
            <a:r>
              <a:rPr lang="en" sz="1200"/>
              <a:t>Secondly, we want all cohort schools to increase high school graduation rates and post-secondary education participation.</a:t>
            </a:r>
            <a:endParaRPr sz="1200"/>
          </a:p>
          <a:p>
            <a:pPr marL="0" lvl="0" indent="0" algn="l" rtl="0">
              <a:lnSpc>
                <a:spcPct val="115000"/>
              </a:lnSpc>
              <a:spcBef>
                <a:spcPts val="0"/>
              </a:spcBef>
              <a:spcAft>
                <a:spcPts val="0"/>
              </a:spcAft>
              <a:buClr>
                <a:schemeClr val="dk1"/>
              </a:buClr>
              <a:buSzPts val="1100"/>
              <a:buFont typeface="Arial"/>
              <a:buNone/>
            </a:pPr>
            <a:r>
              <a:rPr lang="en" sz="1200"/>
              <a:t>Lastly, it is important to increase student educational expectations and student and family knowledge of postsecondary education options, preparation, and financing.</a:t>
            </a:r>
            <a:endParaRPr sz="1200"/>
          </a:p>
          <a:p>
            <a:pPr marL="0" lvl="0" indent="0" algn="l" rtl="0">
              <a:lnSpc>
                <a:spcPct val="100000"/>
              </a:lnSpc>
              <a:spcBef>
                <a:spcPts val="0"/>
              </a:spcBef>
              <a:spcAft>
                <a:spcPts val="0"/>
              </a:spcAft>
              <a:buSzPts val="1100"/>
              <a:buNone/>
            </a:pPr>
            <a:endParaRPr b="1">
              <a:highlight>
                <a:srgbClr val="A4C2F4"/>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28c9de06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ga28c9de067_0_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t>Today our objective will be showcasing tools that focus on Google Classroom and G Suite. </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 sz="1200"/>
              <a:t>The K20 GEAR UP Google Classroom for Families presentation engages parents to become better informed about Google education software so they have the necessary skills to forge the parent-school-community partnerships essential to improving academic achievement for students.</a:t>
            </a:r>
            <a:endParaRPr sz="1200"/>
          </a:p>
          <a:p>
            <a:pPr marL="0" lvl="0" indent="0" algn="l" rtl="0">
              <a:lnSpc>
                <a:spcPct val="100000"/>
              </a:lnSpc>
              <a:spcBef>
                <a:spcPts val="0"/>
              </a:spcBef>
              <a:spcAft>
                <a:spcPts val="0"/>
              </a:spcAft>
              <a:buClr>
                <a:schemeClr val="dk1"/>
              </a:buClr>
              <a:buSzPts val="1100"/>
              <a:buFont typeface="Arial"/>
              <a:buNone/>
            </a:pPr>
            <a:endParaRPr sz="1200" b="1">
              <a:highlight>
                <a:srgbClr val="B6D7A8"/>
              </a:highlight>
            </a:endParaRPr>
          </a:p>
        </p:txBody>
      </p:sp>
      <p:sp>
        <p:nvSpPr>
          <p:cNvPr id="184" name="Google Shape;184;ga28c9de067_0_66:notes"/>
          <p:cNvSpPr txBox="1">
            <a:spLocks noGrp="1"/>
          </p:cNvSpPr>
          <p:nvPr>
            <p:ph type="sldNum" idx="12"/>
          </p:nvPr>
        </p:nvSpPr>
        <p:spPr>
          <a:xfrm>
            <a:off x="3884613" y="8846553"/>
            <a:ext cx="2971800" cy="46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fld id="{00000000-1234-1234-1234-123412341234}" type="slidenum">
              <a:rPr lang="en" sz="3600" b="0" i="0" u="none" strike="noStrike" cap="none">
                <a:solidFill>
                  <a:srgbClr val="000000"/>
                </a:solidFill>
                <a:latin typeface="Helvetica Neue Light"/>
                <a:ea typeface="Helvetica Neue Light"/>
                <a:cs typeface="Helvetica Neue Light"/>
                <a:sym typeface="Helvetica Neue Light"/>
              </a:rPr>
              <a:t>6</a:t>
            </a:fld>
            <a:endParaRPr sz="36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28c9de067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a28c9de067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t>We hope that this session will be informative. The goals for this session you will have the opportunity to analyze and identify parental engagement and involvement within a virtual platform.</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 sz="1200"/>
              <a:t>Secondly, you will have the opportunity to engage in numerous features of Google Classroom and how they can support their students in a virtual environment.  </a:t>
            </a:r>
            <a:endParaRPr sz="1200"/>
          </a:p>
          <a:p>
            <a:pPr marL="0" lvl="0" indent="0" algn="l" rtl="0">
              <a:lnSpc>
                <a:spcPct val="115000"/>
              </a:lnSpc>
              <a:spcBef>
                <a:spcPts val="0"/>
              </a:spcBef>
              <a:spcAft>
                <a:spcPts val="0"/>
              </a:spcAft>
              <a:buClr>
                <a:schemeClr val="dk1"/>
              </a:buClr>
              <a:buSzPts val="1100"/>
              <a:buFont typeface="Arial"/>
              <a:buNone/>
            </a:pPr>
            <a:endParaRPr sz="1200" i="1" u="sng">
              <a:solidFill>
                <a:schemeClr val="dk1"/>
              </a:solidFill>
              <a:highlight>
                <a:srgbClr val="E06666"/>
              </a:highlight>
            </a:endParaRPr>
          </a:p>
          <a:p>
            <a:pPr marL="0" lvl="0" indent="0" algn="l" rtl="0">
              <a:lnSpc>
                <a:spcPct val="100000"/>
              </a:lnSpc>
              <a:spcBef>
                <a:spcPts val="0"/>
              </a:spcBef>
              <a:spcAft>
                <a:spcPts val="0"/>
              </a:spcAft>
              <a:buSzPts val="1100"/>
              <a:buNone/>
            </a:pPr>
            <a:endParaRPr b="1">
              <a:highlight>
                <a:srgbClr val="B6D7A8"/>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1030d762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1030d762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Welcome everyone, our first activity includes taking a moment to reflect on your experiences with in-class, blended, or remote learning. To complete this activity we will be utilizing Google Forms.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Please use the tiny URL or you may use our electronic device, such as a phone to scan the QR code with your camera. This will take you to our Google form.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highlight>
                <a:srgbClr val="00FF00"/>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Show Google Form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highlight>
                <a:srgbClr val="00FF00"/>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For some questions, you will choose the image that best represents how you are feeling, additional questions will include you providing (review the questions)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 short answer that best reflects how you are feeling.  Once complete, click the submit button. At this time, I will give you a few moments to respond.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highlight>
                <a:srgbClr val="00FF00"/>
              </a:highlight>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Transition: Let’s take a look at some of your responses!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(Show responses and discuss)</a:t>
            </a:r>
            <a:endParaRPr b="1">
              <a:solidFill>
                <a:schemeClr val="dk1"/>
              </a:solidFill>
            </a:endParaRPr>
          </a:p>
          <a:p>
            <a:pPr marL="0" lvl="0" indent="0" algn="l" rtl="0">
              <a:spcBef>
                <a:spcPts val="0"/>
              </a:spcBef>
              <a:spcAft>
                <a:spcPts val="0"/>
              </a:spcAft>
              <a:buNone/>
            </a:pPr>
            <a:endParaRPr b="1">
              <a:solidFill>
                <a:schemeClr val="dk1"/>
              </a:solidFill>
              <a:highlight>
                <a:srgbClr val="00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1030d7622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1030d7622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Now that we have reflected on the varying experiences you and your students have encountered so far this year.  Let's explore and take a deeper look into some of the features of Google Classroom and G Suite.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Today will be looking at Student “upcoming” list, Google Calendar, Assignment Stream and Features, How to submit and upload assignments, and last but not least, how you as a family member can request access to student progress reports from Google Classroom.  </a:t>
            </a:r>
            <a:endParaRPr sz="1200">
              <a:solidFill>
                <a:schemeClr val="dk1"/>
              </a:solidFill>
            </a:endParaRPr>
          </a:p>
          <a:p>
            <a:pPr marL="0" lvl="0" indent="0" algn="l" rtl="0">
              <a:lnSpc>
                <a:spcPct val="115000"/>
              </a:lnSpc>
              <a:spcBef>
                <a:spcPts val="0"/>
              </a:spcBef>
              <a:spcAft>
                <a:spcPts val="0"/>
              </a:spcAft>
              <a:buNone/>
            </a:pPr>
            <a:endParaRPr>
              <a:solidFill>
                <a:schemeClr val="dk1"/>
              </a:solidFill>
              <a:highlight>
                <a:srgbClr val="00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13" name="Google Shape;13;p2"/>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4200"/>
              <a:buNone/>
              <a:defRPr sz="4200">
                <a:solidFill>
                  <a:schemeClr val="dk2"/>
                </a:solidFill>
              </a:defRPr>
            </a:lvl1pPr>
            <a:lvl2pPr lvl="1" algn="l" rtl="0">
              <a:lnSpc>
                <a:spcPct val="100000"/>
              </a:lnSpc>
              <a:spcBef>
                <a:spcPts val="0"/>
              </a:spcBef>
              <a:spcAft>
                <a:spcPts val="0"/>
              </a:spcAft>
              <a:buClr>
                <a:schemeClr val="dk2"/>
              </a:buClr>
              <a:buSzPts val="4200"/>
              <a:buNone/>
              <a:defRPr sz="4200">
                <a:solidFill>
                  <a:schemeClr val="dk2"/>
                </a:solidFill>
              </a:defRPr>
            </a:lvl2pPr>
            <a:lvl3pPr lvl="2" algn="l" rtl="0">
              <a:lnSpc>
                <a:spcPct val="100000"/>
              </a:lnSpc>
              <a:spcBef>
                <a:spcPts val="0"/>
              </a:spcBef>
              <a:spcAft>
                <a:spcPts val="0"/>
              </a:spcAft>
              <a:buClr>
                <a:schemeClr val="dk2"/>
              </a:buClr>
              <a:buSzPts val="4200"/>
              <a:buNone/>
              <a:defRPr sz="4200">
                <a:solidFill>
                  <a:schemeClr val="dk2"/>
                </a:solidFill>
              </a:defRPr>
            </a:lvl3pPr>
            <a:lvl4pPr lvl="3" algn="l" rtl="0">
              <a:lnSpc>
                <a:spcPct val="100000"/>
              </a:lnSpc>
              <a:spcBef>
                <a:spcPts val="0"/>
              </a:spcBef>
              <a:spcAft>
                <a:spcPts val="0"/>
              </a:spcAft>
              <a:buClr>
                <a:schemeClr val="dk2"/>
              </a:buClr>
              <a:buSzPts val="4200"/>
              <a:buNone/>
              <a:defRPr sz="4200">
                <a:solidFill>
                  <a:schemeClr val="dk2"/>
                </a:solidFill>
              </a:defRPr>
            </a:lvl4pPr>
            <a:lvl5pPr lvl="4" algn="l" rtl="0">
              <a:lnSpc>
                <a:spcPct val="100000"/>
              </a:lnSpc>
              <a:spcBef>
                <a:spcPts val="0"/>
              </a:spcBef>
              <a:spcAft>
                <a:spcPts val="0"/>
              </a:spcAft>
              <a:buClr>
                <a:schemeClr val="dk2"/>
              </a:buClr>
              <a:buSzPts val="4200"/>
              <a:buNone/>
              <a:defRPr sz="4200">
                <a:solidFill>
                  <a:schemeClr val="dk2"/>
                </a:solidFill>
              </a:defRPr>
            </a:lvl5pPr>
            <a:lvl6pPr lvl="5" algn="l" rtl="0">
              <a:lnSpc>
                <a:spcPct val="100000"/>
              </a:lnSpc>
              <a:spcBef>
                <a:spcPts val="0"/>
              </a:spcBef>
              <a:spcAft>
                <a:spcPts val="0"/>
              </a:spcAft>
              <a:buClr>
                <a:schemeClr val="dk2"/>
              </a:buClr>
              <a:buSzPts val="4200"/>
              <a:buNone/>
              <a:defRPr sz="4200">
                <a:solidFill>
                  <a:schemeClr val="dk2"/>
                </a:solidFill>
              </a:defRPr>
            </a:lvl6pPr>
            <a:lvl7pPr lvl="6" algn="l" rtl="0">
              <a:lnSpc>
                <a:spcPct val="100000"/>
              </a:lnSpc>
              <a:spcBef>
                <a:spcPts val="0"/>
              </a:spcBef>
              <a:spcAft>
                <a:spcPts val="0"/>
              </a:spcAft>
              <a:buClr>
                <a:schemeClr val="dk2"/>
              </a:buClr>
              <a:buSzPts val="4200"/>
              <a:buNone/>
              <a:defRPr sz="4200">
                <a:solidFill>
                  <a:schemeClr val="dk2"/>
                </a:solidFill>
              </a:defRPr>
            </a:lvl7pPr>
            <a:lvl8pPr lvl="7" algn="l" rtl="0">
              <a:lnSpc>
                <a:spcPct val="100000"/>
              </a:lnSpc>
              <a:spcBef>
                <a:spcPts val="0"/>
              </a:spcBef>
              <a:spcAft>
                <a:spcPts val="0"/>
              </a:spcAft>
              <a:buClr>
                <a:schemeClr val="dk2"/>
              </a:buClr>
              <a:buSzPts val="4200"/>
              <a:buNone/>
              <a:defRPr sz="4200">
                <a:solidFill>
                  <a:schemeClr val="dk2"/>
                </a:solidFill>
              </a:defRPr>
            </a:lvl8pPr>
            <a:lvl9pPr lvl="8" algn="l" rtl="0">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4" name="Google Shape;14;p2"/>
          <p:cNvSpPr txBox="1">
            <a:spLocks noGrp="1"/>
          </p:cNvSpPr>
          <p:nvPr>
            <p:ph type="subTitle" idx="1"/>
          </p:nvPr>
        </p:nvSpPr>
        <p:spPr>
          <a:xfrm>
            <a:off x="729627" y="3401500"/>
            <a:ext cx="7688100" cy="541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C9DAF8"/>
              </a:buClr>
              <a:buSzPts val="8000"/>
              <a:buNone/>
              <a:defRPr sz="8000">
                <a:solidFill>
                  <a:srgbClr val="C9DAF8"/>
                </a:solidFill>
              </a:defRPr>
            </a:lvl1pPr>
            <a:lvl2pPr lvl="1" algn="l" rtl="0">
              <a:lnSpc>
                <a:spcPct val="100000"/>
              </a:lnSpc>
              <a:spcBef>
                <a:spcPts val="0"/>
              </a:spcBef>
              <a:spcAft>
                <a:spcPts val="0"/>
              </a:spcAft>
              <a:buClr>
                <a:schemeClr val="lt1"/>
              </a:buClr>
              <a:buSzPts val="8000"/>
              <a:buNone/>
              <a:defRPr sz="8000">
                <a:solidFill>
                  <a:schemeClr val="lt1"/>
                </a:solidFill>
              </a:defRPr>
            </a:lvl2pPr>
            <a:lvl3pPr lvl="2" algn="l" rtl="0">
              <a:lnSpc>
                <a:spcPct val="100000"/>
              </a:lnSpc>
              <a:spcBef>
                <a:spcPts val="0"/>
              </a:spcBef>
              <a:spcAft>
                <a:spcPts val="0"/>
              </a:spcAft>
              <a:buClr>
                <a:schemeClr val="lt1"/>
              </a:buClr>
              <a:buSzPts val="8000"/>
              <a:buNone/>
              <a:defRPr sz="8000">
                <a:solidFill>
                  <a:schemeClr val="lt1"/>
                </a:solidFill>
              </a:defRPr>
            </a:lvl3pPr>
            <a:lvl4pPr lvl="3" algn="l" rtl="0">
              <a:lnSpc>
                <a:spcPct val="100000"/>
              </a:lnSpc>
              <a:spcBef>
                <a:spcPts val="0"/>
              </a:spcBef>
              <a:spcAft>
                <a:spcPts val="0"/>
              </a:spcAft>
              <a:buClr>
                <a:schemeClr val="lt1"/>
              </a:buClr>
              <a:buSzPts val="8000"/>
              <a:buNone/>
              <a:defRPr sz="8000">
                <a:solidFill>
                  <a:schemeClr val="lt1"/>
                </a:solidFill>
              </a:defRPr>
            </a:lvl4pPr>
            <a:lvl5pPr lvl="4" algn="l" rtl="0">
              <a:lnSpc>
                <a:spcPct val="100000"/>
              </a:lnSpc>
              <a:spcBef>
                <a:spcPts val="0"/>
              </a:spcBef>
              <a:spcAft>
                <a:spcPts val="0"/>
              </a:spcAft>
              <a:buClr>
                <a:schemeClr val="lt1"/>
              </a:buClr>
              <a:buSzPts val="8000"/>
              <a:buNone/>
              <a:defRPr sz="8000">
                <a:solidFill>
                  <a:schemeClr val="lt1"/>
                </a:solidFill>
              </a:defRPr>
            </a:lvl5pPr>
            <a:lvl6pPr lvl="5" algn="l" rtl="0">
              <a:lnSpc>
                <a:spcPct val="100000"/>
              </a:lnSpc>
              <a:spcBef>
                <a:spcPts val="0"/>
              </a:spcBef>
              <a:spcAft>
                <a:spcPts val="0"/>
              </a:spcAft>
              <a:buClr>
                <a:schemeClr val="lt1"/>
              </a:buClr>
              <a:buSzPts val="8000"/>
              <a:buNone/>
              <a:defRPr sz="8000">
                <a:solidFill>
                  <a:schemeClr val="lt1"/>
                </a:solidFill>
              </a:defRPr>
            </a:lvl6pPr>
            <a:lvl7pPr lvl="6" algn="l" rtl="0">
              <a:lnSpc>
                <a:spcPct val="100000"/>
              </a:lnSpc>
              <a:spcBef>
                <a:spcPts val="0"/>
              </a:spcBef>
              <a:spcAft>
                <a:spcPts val="0"/>
              </a:spcAft>
              <a:buClr>
                <a:schemeClr val="lt1"/>
              </a:buClr>
              <a:buSzPts val="8000"/>
              <a:buNone/>
              <a:defRPr sz="8000">
                <a:solidFill>
                  <a:schemeClr val="lt1"/>
                </a:solidFill>
              </a:defRPr>
            </a:lvl7pPr>
            <a:lvl8pPr lvl="7" algn="l" rtl="0">
              <a:lnSpc>
                <a:spcPct val="100000"/>
              </a:lnSpc>
              <a:spcBef>
                <a:spcPts val="0"/>
              </a:spcBef>
              <a:spcAft>
                <a:spcPts val="0"/>
              </a:spcAft>
              <a:buClr>
                <a:schemeClr val="lt1"/>
              </a:buClr>
              <a:buSzPts val="8000"/>
              <a:buNone/>
              <a:defRPr sz="8000">
                <a:solidFill>
                  <a:schemeClr val="lt1"/>
                </a:solidFill>
              </a:defRPr>
            </a:lvl8pPr>
            <a:lvl9pPr lvl="8" algn="l" rtl="0">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53" name="Google Shape;53;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Clr>
                <a:schemeClr val="lt1"/>
              </a:buClr>
              <a:buSzPts val="1300"/>
              <a:buChar char="●"/>
              <a:defRPr>
                <a:solidFill>
                  <a:schemeClr val="lt1"/>
                </a:solidFill>
              </a:defRPr>
            </a:lvl1pPr>
            <a:lvl2pPr marL="914400" lvl="1" indent="-298450" algn="l" rtl="0">
              <a:lnSpc>
                <a:spcPct val="115000"/>
              </a:lnSpc>
              <a:spcBef>
                <a:spcPts val="1600"/>
              </a:spcBef>
              <a:spcAft>
                <a:spcPts val="0"/>
              </a:spcAft>
              <a:buClr>
                <a:schemeClr val="lt1"/>
              </a:buClr>
              <a:buSzPts val="1100"/>
              <a:buChar char="○"/>
              <a:defRPr>
                <a:solidFill>
                  <a:schemeClr val="lt1"/>
                </a:solidFill>
              </a:defRPr>
            </a:lvl2pPr>
            <a:lvl3pPr marL="1371600" lvl="2" indent="-298450" algn="l" rtl="0">
              <a:lnSpc>
                <a:spcPct val="115000"/>
              </a:lnSpc>
              <a:spcBef>
                <a:spcPts val="1600"/>
              </a:spcBef>
              <a:spcAft>
                <a:spcPts val="0"/>
              </a:spcAft>
              <a:buClr>
                <a:schemeClr val="lt1"/>
              </a:buClr>
              <a:buSzPts val="1100"/>
              <a:buChar char="■"/>
              <a:defRPr>
                <a:solidFill>
                  <a:schemeClr val="lt1"/>
                </a:solidFill>
              </a:defRPr>
            </a:lvl3pPr>
            <a:lvl4pPr marL="1828800" lvl="3" indent="-298450" algn="l" rtl="0">
              <a:lnSpc>
                <a:spcPct val="115000"/>
              </a:lnSpc>
              <a:spcBef>
                <a:spcPts val="1600"/>
              </a:spcBef>
              <a:spcAft>
                <a:spcPts val="0"/>
              </a:spcAft>
              <a:buClr>
                <a:schemeClr val="lt1"/>
              </a:buClr>
              <a:buSzPts val="1100"/>
              <a:buChar char="●"/>
              <a:defRPr>
                <a:solidFill>
                  <a:schemeClr val="lt1"/>
                </a:solidFill>
              </a:defRPr>
            </a:lvl4pPr>
            <a:lvl5pPr marL="2286000" lvl="4" indent="-298450" algn="l" rtl="0">
              <a:lnSpc>
                <a:spcPct val="115000"/>
              </a:lnSpc>
              <a:spcBef>
                <a:spcPts val="1600"/>
              </a:spcBef>
              <a:spcAft>
                <a:spcPts val="0"/>
              </a:spcAft>
              <a:buClr>
                <a:schemeClr val="lt1"/>
              </a:buClr>
              <a:buSzPts val="1100"/>
              <a:buChar char="○"/>
              <a:defRPr>
                <a:solidFill>
                  <a:schemeClr val="lt1"/>
                </a:solidFill>
              </a:defRPr>
            </a:lvl5pPr>
            <a:lvl6pPr marL="2743200" lvl="5" indent="-298450" algn="l" rtl="0">
              <a:lnSpc>
                <a:spcPct val="115000"/>
              </a:lnSpc>
              <a:spcBef>
                <a:spcPts val="1600"/>
              </a:spcBef>
              <a:spcAft>
                <a:spcPts val="0"/>
              </a:spcAft>
              <a:buClr>
                <a:schemeClr val="lt1"/>
              </a:buClr>
              <a:buSzPts val="1100"/>
              <a:buChar char="■"/>
              <a:defRPr>
                <a:solidFill>
                  <a:schemeClr val="lt1"/>
                </a:solidFill>
              </a:defRPr>
            </a:lvl6pPr>
            <a:lvl7pPr marL="3200400" lvl="6" indent="-298450" algn="l" rtl="0">
              <a:lnSpc>
                <a:spcPct val="115000"/>
              </a:lnSpc>
              <a:spcBef>
                <a:spcPts val="1600"/>
              </a:spcBef>
              <a:spcAft>
                <a:spcPts val="0"/>
              </a:spcAft>
              <a:buClr>
                <a:schemeClr val="lt1"/>
              </a:buClr>
              <a:buSzPts val="1100"/>
              <a:buChar char="●"/>
              <a:defRPr>
                <a:solidFill>
                  <a:schemeClr val="lt1"/>
                </a:solidFill>
              </a:defRPr>
            </a:lvl7pPr>
            <a:lvl8pPr marL="3657600" lvl="7" indent="-298450" algn="l" rtl="0">
              <a:lnSpc>
                <a:spcPct val="115000"/>
              </a:lnSpc>
              <a:spcBef>
                <a:spcPts val="1600"/>
              </a:spcBef>
              <a:spcAft>
                <a:spcPts val="0"/>
              </a:spcAft>
              <a:buClr>
                <a:schemeClr val="lt1"/>
              </a:buClr>
              <a:buSzPts val="1100"/>
              <a:buChar char="○"/>
              <a:defRPr>
                <a:solidFill>
                  <a:schemeClr val="lt1"/>
                </a:solidFill>
              </a:defRPr>
            </a:lvl8pPr>
            <a:lvl9pPr marL="4114800" lvl="8" indent="-298450" algn="l" rtl="0">
              <a:lnSpc>
                <a:spcPct val="115000"/>
              </a:lnSpc>
              <a:spcBef>
                <a:spcPts val="1600"/>
              </a:spcBef>
              <a:spcAft>
                <a:spcPts val="1600"/>
              </a:spcAft>
              <a:buClr>
                <a:schemeClr val="lt1"/>
              </a:buClr>
              <a:buSzPts val="1100"/>
              <a:buChar char="■"/>
              <a:defRPr>
                <a:solidFill>
                  <a:schemeClr val="lt1"/>
                </a:solidFill>
              </a:defRPr>
            </a:lvl9pPr>
          </a:lstStyle>
          <a:p>
            <a:endParaRPr/>
          </a:p>
        </p:txBody>
      </p:sp>
      <p:pic>
        <p:nvPicPr>
          <p:cNvPr id="54" name="Google Shape;54;p11"/>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4"/>
          <p:cNvSpPr/>
          <p:nvPr/>
        </p:nvSpPr>
        <p:spPr>
          <a:xfrm rot="10800000" flipH="1">
            <a:off x="0" y="2985000"/>
            <a:ext cx="9144000" cy="2158500"/>
          </a:xfrm>
          <a:prstGeom prst="rect">
            <a:avLst/>
          </a:prstGeom>
          <a:solidFill>
            <a:schemeClr val="lt1"/>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62" name="Google Shape;62;p14"/>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63" name="Google Shape;63;p14"/>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64" name="Google Shape;64;p14"/>
          <p:cNvSpPr txBox="1">
            <a:spLocks noGrp="1"/>
          </p:cNvSpPr>
          <p:nvPr>
            <p:ph type="ctrTitle"/>
          </p:nvPr>
        </p:nvSpPr>
        <p:spPr>
          <a:xfrm>
            <a:off x="685800" y="1746893"/>
            <a:ext cx="7772400" cy="1238400"/>
          </a:xfrm>
          <a:prstGeom prst="rect">
            <a:avLst/>
          </a:prstGeom>
        </p:spPr>
        <p:txBody>
          <a:bodyPr spcFirstLastPara="1" wrap="square" lIns="79050" tIns="79050" rIns="79050" bIns="79050"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65" name="Google Shape;65;p14"/>
          <p:cNvSpPr txBox="1">
            <a:spLocks noGrp="1"/>
          </p:cNvSpPr>
          <p:nvPr>
            <p:ph type="subTitle" idx="1"/>
          </p:nvPr>
        </p:nvSpPr>
        <p:spPr>
          <a:xfrm>
            <a:off x="685800" y="3093357"/>
            <a:ext cx="7772400" cy="666600"/>
          </a:xfrm>
          <a:prstGeom prst="rect">
            <a:avLst/>
          </a:prstGeom>
        </p:spPr>
        <p:txBody>
          <a:bodyPr spcFirstLastPara="1" wrap="square" lIns="79050" tIns="79050" rIns="79050" bIns="79050" anchor="t" anchorCtr="0">
            <a:noAutofit/>
          </a:bodyPr>
          <a:lstStyle>
            <a:lvl1pPr lvl="0" algn="ctr" rtl="0">
              <a:spcBef>
                <a:spcPts val="0"/>
              </a:spcBef>
              <a:spcAft>
                <a:spcPts val="0"/>
              </a:spcAft>
              <a:buClr>
                <a:schemeClr val="dk2"/>
              </a:buClr>
              <a:buSzPts val="2100"/>
              <a:buNone/>
              <a:defRPr sz="2100" i="1">
                <a:solidFill>
                  <a:schemeClr val="dk2"/>
                </a:solidFill>
              </a:defRPr>
            </a:lvl1pPr>
            <a:lvl2pPr lvl="1" algn="ctr" rtl="0">
              <a:spcBef>
                <a:spcPts val="0"/>
              </a:spcBef>
              <a:spcAft>
                <a:spcPts val="0"/>
              </a:spcAft>
              <a:buClr>
                <a:schemeClr val="dk2"/>
              </a:buClr>
              <a:buSzPts val="2100"/>
              <a:buNone/>
              <a:defRPr i="1">
                <a:solidFill>
                  <a:schemeClr val="dk2"/>
                </a:solidFill>
              </a:defRPr>
            </a:lvl2pPr>
            <a:lvl3pPr lvl="2" algn="ctr" rtl="0">
              <a:spcBef>
                <a:spcPts val="0"/>
              </a:spcBef>
              <a:spcAft>
                <a:spcPts val="0"/>
              </a:spcAft>
              <a:buClr>
                <a:schemeClr val="dk2"/>
              </a:buClr>
              <a:buSzPts val="2100"/>
              <a:buNone/>
              <a:defRPr i="1">
                <a:solidFill>
                  <a:schemeClr val="dk2"/>
                </a:solidFill>
              </a:defRPr>
            </a:lvl3pPr>
            <a:lvl4pPr lvl="3" algn="ctr" rtl="0">
              <a:spcBef>
                <a:spcPts val="0"/>
              </a:spcBef>
              <a:spcAft>
                <a:spcPts val="0"/>
              </a:spcAft>
              <a:buClr>
                <a:schemeClr val="dk2"/>
              </a:buClr>
              <a:buSzPts val="2100"/>
              <a:buNone/>
              <a:defRPr sz="2100" i="1">
                <a:solidFill>
                  <a:schemeClr val="dk2"/>
                </a:solidFill>
              </a:defRPr>
            </a:lvl4pPr>
            <a:lvl5pPr lvl="4" algn="ctr" rtl="0">
              <a:spcBef>
                <a:spcPts val="0"/>
              </a:spcBef>
              <a:spcAft>
                <a:spcPts val="0"/>
              </a:spcAft>
              <a:buClr>
                <a:schemeClr val="dk2"/>
              </a:buClr>
              <a:buSzPts val="2100"/>
              <a:buNone/>
              <a:defRPr sz="2100" i="1">
                <a:solidFill>
                  <a:schemeClr val="dk2"/>
                </a:solidFill>
              </a:defRPr>
            </a:lvl5pPr>
            <a:lvl6pPr lvl="5" algn="ctr" rtl="0">
              <a:spcBef>
                <a:spcPts val="0"/>
              </a:spcBef>
              <a:spcAft>
                <a:spcPts val="0"/>
              </a:spcAft>
              <a:buClr>
                <a:schemeClr val="dk2"/>
              </a:buClr>
              <a:buSzPts val="2100"/>
              <a:buNone/>
              <a:defRPr sz="2100" i="1">
                <a:solidFill>
                  <a:schemeClr val="dk2"/>
                </a:solidFill>
              </a:defRPr>
            </a:lvl6pPr>
            <a:lvl7pPr lvl="6" algn="ctr" rtl="0">
              <a:spcBef>
                <a:spcPts val="0"/>
              </a:spcBef>
              <a:spcAft>
                <a:spcPts val="0"/>
              </a:spcAft>
              <a:buClr>
                <a:schemeClr val="dk2"/>
              </a:buClr>
              <a:buSzPts val="2100"/>
              <a:buNone/>
              <a:defRPr sz="2100" i="1">
                <a:solidFill>
                  <a:schemeClr val="dk2"/>
                </a:solidFill>
              </a:defRPr>
            </a:lvl7pPr>
            <a:lvl8pPr lvl="7" algn="ctr" rtl="0">
              <a:spcBef>
                <a:spcPts val="0"/>
              </a:spcBef>
              <a:spcAft>
                <a:spcPts val="0"/>
              </a:spcAft>
              <a:buClr>
                <a:schemeClr val="dk2"/>
              </a:buClr>
              <a:buSzPts val="2100"/>
              <a:buNone/>
              <a:defRPr sz="2100" i="1">
                <a:solidFill>
                  <a:schemeClr val="dk2"/>
                </a:solidFill>
              </a:defRPr>
            </a:lvl8pPr>
            <a:lvl9pPr lvl="8" algn="ctr" rtl="0">
              <a:spcBef>
                <a:spcPts val="0"/>
              </a:spcBef>
              <a:spcAft>
                <a:spcPts val="0"/>
              </a:spcAft>
              <a:buClr>
                <a:schemeClr val="dk2"/>
              </a:buClr>
              <a:buSzPts val="2100"/>
              <a:buNone/>
              <a:defRPr sz="2100" i="1">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15"/>
          <p:cNvSpPr/>
          <p:nvPr/>
        </p:nvSpPr>
        <p:spPr>
          <a:xfrm rot="10800000" flipH="1">
            <a:off x="0" y="1163100"/>
            <a:ext cx="9144000" cy="3980400"/>
          </a:xfrm>
          <a:prstGeom prst="rect">
            <a:avLst/>
          </a:prstGeom>
          <a:solidFill>
            <a:schemeClr val="lt1"/>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69" name="Google Shape;69;p15"/>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1" name="Google Shape;71;p15"/>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lvl1pPr marL="457200" lvl="0" indent="-393700" rtl="0">
              <a:spcBef>
                <a:spcPts val="500"/>
              </a:spcBef>
              <a:spcAft>
                <a:spcPts val="0"/>
              </a:spcAft>
              <a:buSzPts val="2600"/>
              <a:buChar char="●"/>
              <a:defRPr/>
            </a:lvl1pPr>
            <a:lvl2pPr marL="914400" lvl="1" indent="-361950" rtl="0">
              <a:spcBef>
                <a:spcPts val="0"/>
              </a:spcBef>
              <a:spcAft>
                <a:spcPts val="0"/>
              </a:spcAft>
              <a:buSzPts val="2100"/>
              <a:buChar char="○"/>
              <a:defRPr/>
            </a:lvl2pPr>
            <a:lvl3pPr marL="1371600" lvl="2" indent="-361950" rtl="0">
              <a:spcBef>
                <a:spcPts val="0"/>
              </a:spcBef>
              <a:spcAft>
                <a:spcPts val="0"/>
              </a:spcAft>
              <a:buSzPts val="21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6"/>
          <p:cNvSpPr/>
          <p:nvPr/>
        </p:nvSpPr>
        <p:spPr>
          <a:xfrm rot="10800000" flipH="1">
            <a:off x="0" y="1163100"/>
            <a:ext cx="9144000" cy="3980400"/>
          </a:xfrm>
          <a:prstGeom prst="rect">
            <a:avLst/>
          </a:prstGeom>
          <a:solidFill>
            <a:schemeClr val="lt1"/>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74" name="Google Shape;74;p16"/>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6" name="Google Shape;76;p16"/>
          <p:cNvSpPr txBox="1">
            <a:spLocks noGrp="1"/>
          </p:cNvSpPr>
          <p:nvPr>
            <p:ph type="body" idx="1"/>
          </p:nvPr>
        </p:nvSpPr>
        <p:spPr>
          <a:xfrm>
            <a:off x="457200" y="1200150"/>
            <a:ext cx="3994500" cy="3725700"/>
          </a:xfrm>
          <a:prstGeom prst="rect">
            <a:avLst/>
          </a:prstGeom>
        </p:spPr>
        <p:txBody>
          <a:bodyPr spcFirstLastPara="1" wrap="square" lIns="79050" tIns="79050" rIns="79050" bIns="79050" anchor="t" anchorCtr="0">
            <a:noAutofit/>
          </a:bodyPr>
          <a:lstStyle>
            <a:lvl1pPr marL="457200" lvl="0" indent="-393700" rtl="0">
              <a:spcBef>
                <a:spcPts val="500"/>
              </a:spcBef>
              <a:spcAft>
                <a:spcPts val="0"/>
              </a:spcAft>
              <a:buSzPts val="2600"/>
              <a:buChar char="●"/>
              <a:defRPr/>
            </a:lvl1pPr>
            <a:lvl2pPr marL="914400" lvl="1" indent="-361950" rtl="0">
              <a:spcBef>
                <a:spcPts val="0"/>
              </a:spcBef>
              <a:spcAft>
                <a:spcPts val="0"/>
              </a:spcAft>
              <a:buSzPts val="2100"/>
              <a:buChar char="○"/>
              <a:defRPr/>
            </a:lvl2pPr>
            <a:lvl3pPr marL="1371600" lvl="2" indent="-361950" rtl="0">
              <a:spcBef>
                <a:spcPts val="0"/>
              </a:spcBef>
              <a:spcAft>
                <a:spcPts val="0"/>
              </a:spcAft>
              <a:buSzPts val="21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77" name="Google Shape;77;p16"/>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body" idx="2"/>
          </p:nvPr>
        </p:nvSpPr>
        <p:spPr>
          <a:xfrm>
            <a:off x="4692274" y="1200150"/>
            <a:ext cx="3994500" cy="3725700"/>
          </a:xfrm>
          <a:prstGeom prst="rect">
            <a:avLst/>
          </a:prstGeom>
        </p:spPr>
        <p:txBody>
          <a:bodyPr spcFirstLastPara="1" wrap="square" lIns="79050" tIns="79050" rIns="79050" bIns="79050" anchor="t" anchorCtr="0">
            <a:noAutofit/>
          </a:bodyPr>
          <a:lstStyle>
            <a:lvl1pPr marL="457200" lvl="0" indent="-393700" rtl="0">
              <a:spcBef>
                <a:spcPts val="500"/>
              </a:spcBef>
              <a:spcAft>
                <a:spcPts val="0"/>
              </a:spcAft>
              <a:buSzPts val="2600"/>
              <a:buChar char="●"/>
              <a:defRPr/>
            </a:lvl1pPr>
            <a:lvl2pPr marL="914400" lvl="1" indent="-361950" rtl="0">
              <a:spcBef>
                <a:spcPts val="0"/>
              </a:spcBef>
              <a:spcAft>
                <a:spcPts val="0"/>
              </a:spcAft>
              <a:buSzPts val="2100"/>
              <a:buChar char="○"/>
              <a:defRPr/>
            </a:lvl2pPr>
            <a:lvl3pPr marL="1371600" lvl="2" indent="-361950" rtl="0">
              <a:spcBef>
                <a:spcPts val="0"/>
              </a:spcBef>
              <a:spcAft>
                <a:spcPts val="0"/>
              </a:spcAft>
              <a:buSzPts val="21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7"/>
          <p:cNvSpPr/>
          <p:nvPr/>
        </p:nvSpPr>
        <p:spPr>
          <a:xfrm rot="10800000" flipH="1">
            <a:off x="0" y="1163100"/>
            <a:ext cx="9144000" cy="3980400"/>
          </a:xfrm>
          <a:prstGeom prst="rect">
            <a:avLst/>
          </a:prstGeom>
          <a:solidFill>
            <a:schemeClr val="lt1"/>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81" name="Google Shape;81;p17"/>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3" name="Google Shape;83;p17"/>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4"/>
        <p:cNvGrpSpPr/>
        <p:nvPr/>
      </p:nvGrpSpPr>
      <p:grpSpPr>
        <a:xfrm>
          <a:off x="0" y="0"/>
          <a:ext cx="0" cy="0"/>
          <a:chOff x="0" y="0"/>
          <a:chExt cx="0" cy="0"/>
        </a:xfrm>
      </p:grpSpPr>
      <p:sp>
        <p:nvSpPr>
          <p:cNvPr id="85" name="Google Shape;85;p18"/>
          <p:cNvSpPr/>
          <p:nvPr/>
        </p:nvSpPr>
        <p:spPr>
          <a:xfrm rot="10800000" flipH="1">
            <a:off x="0" y="4412699"/>
            <a:ext cx="9144000" cy="730800"/>
          </a:xfrm>
          <a:prstGeom prst="rect">
            <a:avLst/>
          </a:prstGeom>
          <a:solidFill>
            <a:schemeClr val="lt1"/>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86" name="Google Shape;86;p18"/>
          <p:cNvSpPr/>
          <p:nvPr/>
        </p:nvSpPr>
        <p:spPr>
          <a:xfrm flipH="1">
            <a:off x="4526627" y="382083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87" name="Google Shape;87;p18"/>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457200" y="4421727"/>
            <a:ext cx="8229600" cy="505200"/>
          </a:xfrm>
          <a:prstGeom prst="rect">
            <a:avLst/>
          </a:prstGeom>
        </p:spPr>
        <p:txBody>
          <a:bodyPr spcFirstLastPara="1" wrap="square" lIns="79050" tIns="79050" rIns="79050" bIns="79050" anchor="ctr" anchorCtr="0">
            <a:noAutofit/>
          </a:bodyPr>
          <a:lstStyle>
            <a:lvl1pPr marL="457200" lvl="0" indent="-228600" rtl="0">
              <a:spcBef>
                <a:spcPts val="0"/>
              </a:spcBef>
              <a:spcAft>
                <a:spcPts val="0"/>
              </a:spcAft>
              <a:buClr>
                <a:schemeClr val="dk2"/>
              </a:buClr>
              <a:buSzPts val="2100"/>
              <a:buNone/>
              <a:defRPr sz="2100" i="1">
                <a:solidFill>
                  <a:schemeClr val="dk2"/>
                </a:solidFill>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9"/>
          <p:cNvSpPr/>
          <p:nvPr/>
        </p:nvSpPr>
        <p:spPr>
          <a:xfrm>
            <a:off x="6676" y="76256"/>
            <a:ext cx="9134130" cy="5037943"/>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79050" tIns="39525" rIns="79050" bIns="395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205978"/>
            <a:ext cx="8229600" cy="857400"/>
          </a:xfrm>
          <a:prstGeom prst="rect">
            <a:avLst/>
          </a:prstGeom>
        </p:spPr>
        <p:txBody>
          <a:bodyPr spcFirstLastPara="1" wrap="square" lIns="79050" tIns="79050" rIns="79050" bIns="79050"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pic>
        <p:nvPicPr>
          <p:cNvPr id="97" name="Google Shape;97;p2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29450" y="1090050"/>
            <a:ext cx="7688700" cy="53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7" name="Google Shape;17;p3"/>
          <p:cNvSpPr txBox="1">
            <a:spLocks noGrp="1"/>
          </p:cNvSpPr>
          <p:nvPr>
            <p:ph type="body" idx="1"/>
          </p:nvPr>
        </p:nvSpPr>
        <p:spPr>
          <a:xfrm>
            <a:off x="729450" y="1850275"/>
            <a:ext cx="76887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18" name="Google Shape;18;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8"/>
        <p:cNvGrpSpPr/>
        <p:nvPr/>
      </p:nvGrpSpPr>
      <p:grpSpPr>
        <a:xfrm>
          <a:off x="0" y="0"/>
          <a:ext cx="0" cy="0"/>
          <a:chOff x="0" y="0"/>
          <a:chExt cx="0" cy="0"/>
        </a:xfrm>
      </p:grpSpPr>
      <p:pic>
        <p:nvPicPr>
          <p:cNvPr id="99" name="Google Shape;9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3" name="Google Shape;103;p2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4" name="Google Shape;104;p2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5" name="Google Shape;105;p2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6" name="Google Shape;10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7"/>
        <p:cNvGrpSpPr/>
        <p:nvPr/>
      </p:nvGrpSpPr>
      <p:grpSpPr>
        <a:xfrm>
          <a:off x="0" y="0"/>
          <a:ext cx="0" cy="0"/>
          <a:chOff x="0" y="0"/>
          <a:chExt cx="0" cy="0"/>
        </a:xfrm>
      </p:grpSpPr>
      <p:sp>
        <p:nvSpPr>
          <p:cNvPr id="108" name="Google Shape;108;p2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2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10" name="Google Shape;110;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4" name="Google Shape;114;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18" name="Google Shape;118;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22" name="Google Shape;122;p2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3" name="Google Shape;123;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6" name="Google Shape;126;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27"/>
        <p:cNvGrpSpPr/>
        <p:nvPr/>
      </p:nvGrpSpPr>
      <p:grpSpPr>
        <a:xfrm>
          <a:off x="0" y="0"/>
          <a:ext cx="0" cy="0"/>
          <a:chOff x="0" y="0"/>
          <a:chExt cx="0" cy="0"/>
        </a:xfrm>
      </p:grpSpPr>
      <p:pic>
        <p:nvPicPr>
          <p:cNvPr id="128" name="Google Shape;128;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9"/>
        <p:cNvGrpSpPr/>
        <p:nvPr/>
      </p:nvGrpSpPr>
      <p:grpSpPr>
        <a:xfrm>
          <a:off x="0" y="0"/>
          <a:ext cx="0" cy="0"/>
          <a:chOff x="0" y="0"/>
          <a:chExt cx="0" cy="0"/>
        </a:xfrm>
      </p:grpSpPr>
      <p:sp>
        <p:nvSpPr>
          <p:cNvPr id="130" name="Google Shape;130;p3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31" name="Google Shape;13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3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3" name="Google Shape;13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36" name="Google Shape;136;p3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37" name="Google Shape;137;p3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38" name="Google Shape;138;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22" name="Google Shape;22;p4"/>
          <p:cNvSpPr txBox="1">
            <a:spLocks noGrp="1"/>
          </p:cNvSpPr>
          <p:nvPr>
            <p:ph type="title"/>
          </p:nvPr>
        </p:nvSpPr>
        <p:spPr>
          <a:xfrm>
            <a:off x="729450" y="1703450"/>
            <a:ext cx="7688400" cy="1518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3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3" name="Google Shape;143;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47" name="Google Shape;147;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48"/>
        <p:cNvGrpSpPr/>
        <p:nvPr/>
      </p:nvGrpSpPr>
      <p:grpSpPr>
        <a:xfrm>
          <a:off x="0" y="0"/>
          <a:ext cx="0" cy="0"/>
          <a:chOff x="0" y="0"/>
          <a:chExt cx="0" cy="0"/>
        </a:xfrm>
      </p:grpSpPr>
      <p:sp>
        <p:nvSpPr>
          <p:cNvPr id="149" name="Google Shape;149;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51" name="Google Shape;151;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5" name="Google Shape;25;p5"/>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26" name="Google Shape;26;p5"/>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27" name="Google Shape;27;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9450" y="1013850"/>
            <a:ext cx="7688400" cy="53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1" name="Google Shape;31;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30000" y="1090050"/>
            <a:ext cx="3300900" cy="1381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5" name="Google Shape;35;p7"/>
          <p:cNvSpPr txBox="1">
            <a:spLocks noGrp="1"/>
          </p:cNvSpPr>
          <p:nvPr>
            <p:ph type="body" idx="1"/>
          </p:nvPr>
        </p:nvSpPr>
        <p:spPr>
          <a:xfrm>
            <a:off x="721225" y="2553125"/>
            <a:ext cx="3300900" cy="15975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36" name="Google Shape;36;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pic>
        <p:nvPicPr>
          <p:cNvPr id="40" name="Google Shape;40;p8"/>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8717" r="50000"/>
          <a:stretch/>
        </p:blipFill>
        <p:spPr>
          <a:xfrm>
            <a:off x="0" y="448425"/>
            <a:ext cx="4572000" cy="4695076"/>
          </a:xfrm>
          <a:prstGeom prst="rect">
            <a:avLst/>
          </a:prstGeom>
          <a:noFill/>
          <a:ln>
            <a:noFill/>
          </a:ln>
        </p:spPr>
      </p:pic>
      <p:sp>
        <p:nvSpPr>
          <p:cNvPr id="43" name="Google Shape;43;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4" name="Google Shape;44;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45" name="Google Shape;45;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46" name="Google Shape;4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rotWithShape="1">
          <a:blip r:embed="rId3">
            <a:alphaModFix/>
          </a:blip>
          <a:srcRect r="19665"/>
          <a:stretch/>
        </p:blipFill>
        <p:spPr>
          <a:xfrm>
            <a:off x="0" y="0"/>
            <a:ext cx="4572000" cy="895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300"/>
              <a:buNone/>
              <a:defRPr/>
            </a:lvl1pPr>
          </a:lstStyle>
          <a:p>
            <a:endParaRPr/>
          </a:p>
        </p:txBody>
      </p:sp>
      <p:sp>
        <p:nvSpPr>
          <p:cNvPr id="50" name="Google Shape;50;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per-plane">
    <p:bg>
      <p:bgPr>
        <a:gradFill>
          <a:gsLst>
            <a:gs pos="0">
              <a:schemeClr val="accent1"/>
            </a:gs>
            <a:gs pos="100000">
              <a:schemeClr val="dk2"/>
            </a:gs>
          </a:gsLst>
          <a:path path="circle">
            <a:fillToRect l="50000" t="50000" r="50000" b="50000"/>
          </a:path>
          <a:tileRect/>
        </a:gra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457200" y="205978"/>
            <a:ext cx="8229600" cy="857400"/>
          </a:xfrm>
          <a:prstGeom prst="rect">
            <a:avLst/>
          </a:prstGeom>
          <a:noFill/>
          <a:ln>
            <a:noFill/>
          </a:ln>
        </p:spPr>
        <p:txBody>
          <a:bodyPr spcFirstLastPara="1" wrap="square" lIns="79050" tIns="79050" rIns="79050" bIns="79050" anchor="ctr" anchorCtr="0">
            <a:noAutofit/>
          </a:bodyPr>
          <a:lstStyle>
            <a:lvl1pPr lvl="0"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1pPr>
            <a:lvl2pPr lvl="1"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2pPr>
            <a:lvl3pPr lvl="2"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3pPr>
            <a:lvl4pPr lvl="3"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4pPr>
            <a:lvl5pPr lvl="4"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5pPr>
            <a:lvl6pPr lvl="5"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6pPr>
            <a:lvl7pPr lvl="6"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7pPr>
            <a:lvl8pPr lvl="7"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8pPr>
            <a:lvl9pPr lvl="8" rtl="0">
              <a:spcBef>
                <a:spcPts val="0"/>
              </a:spcBef>
              <a:spcAft>
                <a:spcPts val="0"/>
              </a:spcAft>
              <a:buClr>
                <a:schemeClr val="lt1"/>
              </a:buClr>
              <a:buSzPts val="4200"/>
              <a:buFont typeface="Georgia"/>
              <a:buNone/>
              <a:defRPr sz="4200">
                <a:solidFill>
                  <a:schemeClr val="lt1"/>
                </a:solidFill>
                <a:latin typeface="Georgia"/>
                <a:ea typeface="Georgia"/>
                <a:cs typeface="Georgia"/>
                <a:sym typeface="Georgia"/>
              </a:defRPr>
            </a:lvl9pPr>
          </a:lstStyle>
          <a:p>
            <a:endParaRPr/>
          </a:p>
        </p:txBody>
      </p:sp>
      <p:sp>
        <p:nvSpPr>
          <p:cNvPr id="59" name="Google Shape;59;p13"/>
          <p:cNvSpPr txBox="1">
            <a:spLocks noGrp="1"/>
          </p:cNvSpPr>
          <p:nvPr>
            <p:ph type="body" idx="1"/>
          </p:nvPr>
        </p:nvSpPr>
        <p:spPr>
          <a:xfrm>
            <a:off x="457200" y="1200150"/>
            <a:ext cx="8229600" cy="3725700"/>
          </a:xfrm>
          <a:prstGeom prst="rect">
            <a:avLst/>
          </a:prstGeom>
          <a:noFill/>
          <a:ln>
            <a:noFill/>
          </a:ln>
        </p:spPr>
        <p:txBody>
          <a:bodyPr spcFirstLastPara="1" wrap="square" lIns="79050" tIns="79050" rIns="79050" bIns="79050" anchor="t" anchorCtr="0">
            <a:noAutofit/>
          </a:bodyPr>
          <a:lstStyle>
            <a:lvl1pPr marL="457200" lvl="0" indent="-393700" rtl="0">
              <a:spcBef>
                <a:spcPts val="500"/>
              </a:spcBef>
              <a:spcAft>
                <a:spcPts val="0"/>
              </a:spcAft>
              <a:buClr>
                <a:schemeClr val="dk1"/>
              </a:buClr>
              <a:buSzPts val="2600"/>
              <a:buFont typeface="Georgia"/>
              <a:buChar char="●"/>
              <a:defRPr sz="2600">
                <a:solidFill>
                  <a:schemeClr val="dk1"/>
                </a:solidFill>
                <a:latin typeface="Georgia"/>
                <a:ea typeface="Georgia"/>
                <a:cs typeface="Georgia"/>
                <a:sym typeface="Georgia"/>
              </a:defRPr>
            </a:lvl1pPr>
            <a:lvl2pPr marL="914400" lvl="1" indent="-361950" rtl="0">
              <a:spcBef>
                <a:spcPts val="0"/>
              </a:spcBef>
              <a:spcAft>
                <a:spcPts val="0"/>
              </a:spcAft>
              <a:buClr>
                <a:schemeClr val="dk1"/>
              </a:buClr>
              <a:buSzPts val="2100"/>
              <a:buFont typeface="Georgia"/>
              <a:buChar char="○"/>
              <a:defRPr sz="2100">
                <a:solidFill>
                  <a:schemeClr val="dk1"/>
                </a:solidFill>
                <a:latin typeface="Georgia"/>
                <a:ea typeface="Georgia"/>
                <a:cs typeface="Georgia"/>
                <a:sym typeface="Georgia"/>
              </a:defRPr>
            </a:lvl2pPr>
            <a:lvl3pPr marL="1371600" lvl="2" indent="-361950" rtl="0">
              <a:spcBef>
                <a:spcPts val="0"/>
              </a:spcBef>
              <a:spcAft>
                <a:spcPts val="0"/>
              </a:spcAft>
              <a:buClr>
                <a:schemeClr val="dk1"/>
              </a:buClr>
              <a:buSzPts val="2100"/>
              <a:buFont typeface="Georgia"/>
              <a:buChar char="■"/>
              <a:defRPr sz="2100">
                <a:solidFill>
                  <a:schemeClr val="dk1"/>
                </a:solidFill>
                <a:latin typeface="Georgia"/>
                <a:ea typeface="Georgia"/>
                <a:cs typeface="Georgia"/>
                <a:sym typeface="Georgia"/>
              </a:defRPr>
            </a:lvl3pPr>
            <a:lvl4pPr marL="1828800" lvl="3"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4pPr>
            <a:lvl5pPr marL="2286000" lvl="4"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5pPr>
            <a:lvl6pPr marL="2743200" lvl="5"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6pPr>
            <a:lvl7pPr marL="3200400" lvl="6"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7pPr>
            <a:lvl8pPr marL="3657600" lvl="7"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8pPr>
            <a:lvl9pPr marL="4114800" lvl="8" indent="-330200" rtl="0">
              <a:spcBef>
                <a:spcPts val="0"/>
              </a:spcBef>
              <a:spcAft>
                <a:spcPts val="0"/>
              </a:spcAft>
              <a:buClr>
                <a:schemeClr val="dk1"/>
              </a:buClr>
              <a:buSzPts val="1600"/>
              <a:buFont typeface="Georgia"/>
              <a:buChar char="■"/>
              <a:defRPr sz="16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p2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j-bhtNS8q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drive.google.com/file/d/1espQYiCBL2pJXnS0fNN11UDph7Y-7t-F/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b5mjprr9P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drive.google.com/file/d/1v_5hY_tXrvPSbgj2w5G-wupkEY5yae7f/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BtyqGWxL3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9u3ltETaj3tDJeBwRsMSK6pBvWPQ7ihu/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_E7iqeMdBgQ"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eW8ji5uI72k"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emsu8UE2ErPOdQLyjtVw1JS85SeIL7_9/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oVXToBcEkU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ytMRFsyKGcGA0XnUiE2_dFz5rHGLUAq4xXh1_Toi_mU/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tinyurl.com/GClassLet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GC21Surve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6"/>
          <p:cNvSpPr txBox="1">
            <a:spLocks noGrp="1"/>
          </p:cNvSpPr>
          <p:nvPr>
            <p:ph type="title"/>
          </p:nvPr>
        </p:nvSpPr>
        <p:spPr>
          <a:xfrm>
            <a:off x="1197900" y="205975"/>
            <a:ext cx="74889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a:t>Stream Page Features</a:t>
            </a:r>
            <a:endParaRPr/>
          </a:p>
        </p:txBody>
      </p:sp>
      <p:sp>
        <p:nvSpPr>
          <p:cNvPr id="213" name="Google Shape;213;p46"/>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0" lvl="0" indent="0" algn="ctr" rtl="0">
              <a:spcBef>
                <a:spcPts val="0"/>
              </a:spcBef>
              <a:spcAft>
                <a:spcPts val="0"/>
              </a:spcAft>
              <a:buNone/>
            </a:pPr>
            <a:r>
              <a:rPr lang="en" sz="3300" b="1">
                <a:latin typeface="Arial"/>
                <a:ea typeface="Arial"/>
                <a:cs typeface="Arial"/>
                <a:sym typeface="Arial"/>
              </a:rPr>
              <a:t> </a:t>
            </a:r>
            <a:endParaRPr sz="3300" b="1">
              <a:latin typeface="Arial"/>
              <a:ea typeface="Arial"/>
              <a:cs typeface="Arial"/>
              <a:sym typeface="Arial"/>
            </a:endParaRPr>
          </a:p>
          <a:p>
            <a:pPr marL="0" lvl="0" indent="0" algn="ctr" rtl="0">
              <a:spcBef>
                <a:spcPts val="0"/>
              </a:spcBef>
              <a:spcAft>
                <a:spcPts val="0"/>
              </a:spcAft>
              <a:buNone/>
            </a:pPr>
            <a:endParaRPr sz="3300" b="1">
              <a:latin typeface="Arial"/>
              <a:ea typeface="Arial"/>
              <a:cs typeface="Arial"/>
              <a:sym typeface="Arial"/>
            </a:endParaRPr>
          </a:p>
          <a:p>
            <a:pPr marL="0" lvl="0" indent="0" algn="ctr" rtl="0">
              <a:spcBef>
                <a:spcPts val="0"/>
              </a:spcBef>
              <a:spcAft>
                <a:spcPts val="0"/>
              </a:spcAft>
              <a:buClr>
                <a:schemeClr val="dk1"/>
              </a:buClr>
              <a:buSzPts val="1100"/>
              <a:buFont typeface="Arial"/>
              <a:buNone/>
            </a:pPr>
            <a:endParaRPr sz="3600"/>
          </a:p>
        </p:txBody>
      </p:sp>
      <p:pic>
        <p:nvPicPr>
          <p:cNvPr id="214" name="Google Shape;214;p46" title="Google Classroom for Families - GSuite and Streampage">
            <a:hlinkClick r:id="rId3"/>
          </p:cNvPr>
          <p:cNvPicPr preferRelativeResize="0"/>
          <p:nvPr/>
        </p:nvPicPr>
        <p:blipFill>
          <a:blip r:embed="rId4">
            <a:alphaModFix/>
          </a:blip>
          <a:stretch>
            <a:fillRect/>
          </a:stretch>
        </p:blipFill>
        <p:spPr>
          <a:xfrm>
            <a:off x="1143005" y="0"/>
            <a:ext cx="685799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7"/>
          <p:cNvPicPr preferRelativeResize="0"/>
          <p:nvPr/>
        </p:nvPicPr>
        <p:blipFill>
          <a:blip r:embed="rId3">
            <a:alphaModFix/>
          </a:blip>
          <a:stretch>
            <a:fillRect/>
          </a:stretch>
        </p:blipFill>
        <p:spPr>
          <a:xfrm>
            <a:off x="4121075" y="2690500"/>
            <a:ext cx="4636199" cy="2294467"/>
          </a:xfrm>
          <a:prstGeom prst="rect">
            <a:avLst/>
          </a:prstGeom>
          <a:noFill/>
          <a:ln>
            <a:noFill/>
          </a:ln>
        </p:spPr>
      </p:pic>
      <p:sp>
        <p:nvSpPr>
          <p:cNvPr id="220" name="Google Shape;220;p47"/>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a:t>|</a:t>
            </a:r>
            <a:r>
              <a:rPr lang="en" sz="2200" u="sng">
                <a:solidFill>
                  <a:srgbClr val="FFFFFF"/>
                </a:solidFill>
                <a:hlinkClick r:id="rId4">
                  <a:extLst>
                    <a:ext uri="{A12FA001-AC4F-418D-AE19-62706E023703}">
                      <ahyp:hlinkClr xmlns:ahyp="http://schemas.microsoft.com/office/drawing/2018/hyperlinkcolor" val="tx"/>
                    </a:ext>
                  </a:extLst>
                </a:hlinkClick>
              </a:rPr>
              <a:t>Stream Page Features</a:t>
            </a:r>
            <a:endParaRPr sz="2200">
              <a:solidFill>
                <a:srgbClr val="FFFFFF"/>
              </a:solidFill>
            </a:endParaRPr>
          </a:p>
        </p:txBody>
      </p:sp>
      <p:sp>
        <p:nvSpPr>
          <p:cNvPr id="221" name="Google Shape;221;p47"/>
          <p:cNvSpPr txBox="1">
            <a:spLocks noGrp="1"/>
          </p:cNvSpPr>
          <p:nvPr>
            <p:ph type="body" idx="1"/>
          </p:nvPr>
        </p:nvSpPr>
        <p:spPr>
          <a:xfrm>
            <a:off x="457200" y="1185700"/>
            <a:ext cx="8686800" cy="3725700"/>
          </a:xfrm>
          <a:prstGeom prst="rect">
            <a:avLst/>
          </a:prstGeom>
        </p:spPr>
        <p:txBody>
          <a:bodyPr spcFirstLastPara="1" wrap="square" lIns="79050" tIns="79050" rIns="79050" bIns="79050" anchor="t" anchorCtr="0">
            <a:noAutofit/>
          </a:bodyPr>
          <a:lstStyle/>
          <a:p>
            <a:pPr marL="457200" lvl="0" indent="-330200" algn="l" rtl="0">
              <a:spcBef>
                <a:spcPts val="500"/>
              </a:spcBef>
              <a:spcAft>
                <a:spcPts val="0"/>
              </a:spcAft>
              <a:buSzPts val="1600"/>
              <a:buAutoNum type="arabicPeriod"/>
            </a:pPr>
            <a:r>
              <a:rPr lang="en" sz="1600" b="1" dirty="0"/>
              <a:t>With your student</a:t>
            </a:r>
            <a:r>
              <a:rPr lang="en" sz="1600" dirty="0"/>
              <a:t>, access Google Classroom and select one of your student’s classes (class card)</a:t>
            </a:r>
            <a:endParaRPr sz="1600" dirty="0"/>
          </a:p>
          <a:p>
            <a:pPr marL="457200" lvl="0" indent="-330200" algn="l" rtl="0">
              <a:spcBef>
                <a:spcPts val="0"/>
              </a:spcBef>
              <a:spcAft>
                <a:spcPts val="0"/>
              </a:spcAft>
              <a:buSzPts val="1600"/>
              <a:buAutoNum type="arabicPeriod"/>
            </a:pPr>
            <a:r>
              <a:rPr lang="en" sz="1600" dirty="0"/>
              <a:t>At the top of the page, select “Stream”</a:t>
            </a:r>
            <a:endParaRPr sz="1600" dirty="0"/>
          </a:p>
          <a:p>
            <a:pPr marL="457200" lvl="0" indent="-330200" algn="l" rtl="0">
              <a:spcBef>
                <a:spcPts val="0"/>
              </a:spcBef>
              <a:spcAft>
                <a:spcPts val="0"/>
              </a:spcAft>
              <a:buSzPts val="1600"/>
              <a:buAutoNum type="arabicPeriod"/>
            </a:pPr>
            <a:r>
              <a:rPr lang="en" sz="1600" dirty="0"/>
              <a:t>The Stream is the social hub of Google Classroom. This is where announcements can be made by the teacher. Students, if enabled, are able to share resources or ask questions. Any assignments created on the </a:t>
            </a:r>
            <a:endParaRPr sz="1600" dirty="0"/>
          </a:p>
          <a:p>
            <a:pPr marL="457200" lvl="0" indent="0" algn="l" rtl="0">
              <a:spcBef>
                <a:spcPts val="0"/>
              </a:spcBef>
              <a:spcAft>
                <a:spcPts val="0"/>
              </a:spcAft>
              <a:buNone/>
            </a:pPr>
            <a:r>
              <a:rPr lang="en" sz="1600" dirty="0"/>
              <a:t>Classwork tab are announced on </a:t>
            </a:r>
            <a:endParaRPr sz="1600" dirty="0"/>
          </a:p>
          <a:p>
            <a:pPr marL="457200" lvl="0" indent="0" algn="l" rtl="0">
              <a:spcBef>
                <a:spcPts val="0"/>
              </a:spcBef>
              <a:spcAft>
                <a:spcPts val="0"/>
              </a:spcAft>
              <a:buNone/>
            </a:pPr>
            <a:r>
              <a:rPr lang="en" sz="1600" dirty="0"/>
              <a:t>the Stream.</a:t>
            </a:r>
            <a:endParaRPr sz="1600" dirty="0"/>
          </a:p>
          <a:p>
            <a:pPr marL="457200" lvl="0" indent="-330200" algn="l" rtl="0">
              <a:spcBef>
                <a:spcPts val="500"/>
              </a:spcBef>
              <a:spcAft>
                <a:spcPts val="0"/>
              </a:spcAft>
              <a:buSzPts val="1600"/>
              <a:buAutoNum type="arabicPeriod"/>
            </a:pPr>
            <a:r>
              <a:rPr lang="en" sz="1600" dirty="0"/>
              <a:t>Additional features on this page </a:t>
            </a:r>
            <a:endParaRPr sz="1600" dirty="0"/>
          </a:p>
          <a:p>
            <a:pPr marL="457200" lvl="0" indent="0" algn="l" rtl="0">
              <a:spcBef>
                <a:spcPts val="500"/>
              </a:spcBef>
              <a:spcAft>
                <a:spcPts val="0"/>
              </a:spcAft>
              <a:buNone/>
            </a:pPr>
            <a:r>
              <a:rPr lang="en" sz="1600" dirty="0"/>
              <a:t>include “Upcoming” work due </a:t>
            </a:r>
            <a:endParaRPr sz="1600" dirty="0"/>
          </a:p>
          <a:p>
            <a:pPr marL="457200" lvl="0" indent="0" algn="l" rtl="0">
              <a:spcBef>
                <a:spcPts val="500"/>
              </a:spcBef>
              <a:spcAft>
                <a:spcPts val="0"/>
              </a:spcAft>
              <a:buNone/>
            </a:pPr>
            <a:r>
              <a:rPr lang="en" sz="1600" dirty="0"/>
              <a:t>dates and Google Meet links </a:t>
            </a:r>
            <a:endParaRPr sz="1600" dirty="0"/>
          </a:p>
          <a:p>
            <a:pPr marL="457200" lvl="0" indent="0" algn="l" rtl="0">
              <a:spcBef>
                <a:spcPts val="500"/>
              </a:spcBef>
              <a:spcAft>
                <a:spcPts val="0"/>
              </a:spcAft>
              <a:buNone/>
            </a:pPr>
            <a:r>
              <a:rPr lang="en" sz="1600" dirty="0"/>
              <a:t>for your student to access virtual </a:t>
            </a:r>
            <a:endParaRPr sz="1600" dirty="0"/>
          </a:p>
          <a:p>
            <a:pPr marL="457200" lvl="0" indent="0" algn="l" rtl="0">
              <a:spcBef>
                <a:spcPts val="500"/>
              </a:spcBef>
              <a:spcAft>
                <a:spcPts val="0"/>
              </a:spcAft>
              <a:buNone/>
            </a:pPr>
            <a:r>
              <a:rPr lang="en" sz="1600" dirty="0"/>
              <a:t>meetings with their instructor </a:t>
            </a:r>
            <a:endParaRPr sz="1600" dirty="0"/>
          </a:p>
          <a:p>
            <a:pPr marL="457200" lvl="0" indent="0" algn="l" rtl="0">
              <a:spcBef>
                <a:spcPts val="500"/>
              </a:spcBef>
              <a:spcAft>
                <a:spcPts val="0"/>
              </a:spcAft>
              <a:buNone/>
            </a:pPr>
            <a:r>
              <a:rPr lang="en" sz="1600" dirty="0"/>
              <a:t>and class meetings.  </a:t>
            </a:r>
            <a:endParaRPr sz="1600" dirty="0"/>
          </a:p>
        </p:txBody>
      </p:sp>
      <p:sp>
        <p:nvSpPr>
          <p:cNvPr id="222" name="Google Shape;222;p47"/>
          <p:cNvSpPr/>
          <p:nvPr/>
        </p:nvSpPr>
        <p:spPr>
          <a:xfrm>
            <a:off x="4790425" y="2690500"/>
            <a:ext cx="765600" cy="1590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7"/>
          <p:cNvSpPr/>
          <p:nvPr/>
        </p:nvSpPr>
        <p:spPr>
          <a:xfrm rot="10800000">
            <a:off x="6158550" y="3503475"/>
            <a:ext cx="765600" cy="159000"/>
          </a:xfrm>
          <a:prstGeom prst="rightArrow">
            <a:avLst>
              <a:gd name="adj1" fmla="val 50000"/>
              <a:gd name="adj2" fmla="val 50000"/>
            </a:avLst>
          </a:prstGeom>
          <a:solidFill>
            <a:srgbClr val="98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7"/>
          <p:cNvSpPr/>
          <p:nvPr/>
        </p:nvSpPr>
        <p:spPr>
          <a:xfrm>
            <a:off x="4572000" y="4752400"/>
            <a:ext cx="765600" cy="1590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8"/>
          <p:cNvSpPr txBox="1">
            <a:spLocks noGrp="1"/>
          </p:cNvSpPr>
          <p:nvPr>
            <p:ph type="title"/>
          </p:nvPr>
        </p:nvSpPr>
        <p:spPr>
          <a:xfrm>
            <a:off x="1171275" y="205975"/>
            <a:ext cx="7515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a:t>Upcoming and Google Calendar</a:t>
            </a:r>
            <a:endParaRPr/>
          </a:p>
        </p:txBody>
      </p:sp>
      <p:sp>
        <p:nvSpPr>
          <p:cNvPr id="230" name="Google Shape;230;p48"/>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Clr>
                <a:schemeClr val="dk1"/>
              </a:buClr>
              <a:buSzPts val="1100"/>
              <a:buFont typeface="Arial"/>
              <a:buNone/>
            </a:pPr>
            <a:endParaRPr sz="5300"/>
          </a:p>
        </p:txBody>
      </p:sp>
      <p:pic>
        <p:nvPicPr>
          <p:cNvPr id="231" name="Google Shape;231;p48" title="Google Classroom for Families - Upcoming and Google Calendar">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49"/>
          <p:cNvPicPr preferRelativeResize="0"/>
          <p:nvPr/>
        </p:nvPicPr>
        <p:blipFill>
          <a:blip r:embed="rId3">
            <a:alphaModFix/>
          </a:blip>
          <a:stretch>
            <a:fillRect/>
          </a:stretch>
        </p:blipFill>
        <p:spPr>
          <a:xfrm>
            <a:off x="4281275" y="2405702"/>
            <a:ext cx="4405526" cy="2691125"/>
          </a:xfrm>
          <a:prstGeom prst="rect">
            <a:avLst/>
          </a:prstGeom>
          <a:noFill/>
          <a:ln>
            <a:noFill/>
          </a:ln>
          <a:effectLst>
            <a:outerShdw blurRad="57150" dist="19050" dir="5400000" algn="bl" rotWithShape="0">
              <a:srgbClr val="000000">
                <a:alpha val="50000"/>
              </a:srgbClr>
            </a:outerShdw>
          </a:effectLst>
        </p:spPr>
      </p:pic>
      <p:sp>
        <p:nvSpPr>
          <p:cNvPr id="237" name="Google Shape;237;p49"/>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sz="3800" b="1"/>
              <a:t> </a:t>
            </a:r>
            <a:r>
              <a:rPr lang="en"/>
              <a:t>|</a:t>
            </a:r>
            <a:r>
              <a:rPr lang="en" sz="2200" u="sng">
                <a:solidFill>
                  <a:srgbClr val="FFFFFF"/>
                </a:solidFill>
                <a:hlinkClick r:id="rId4">
                  <a:extLst>
                    <a:ext uri="{A12FA001-AC4F-418D-AE19-62706E023703}">
                      <ahyp:hlinkClr xmlns:ahyp="http://schemas.microsoft.com/office/drawing/2018/hyperlinkcolor" val="tx"/>
                    </a:ext>
                  </a:extLst>
                </a:hlinkClick>
              </a:rPr>
              <a:t>Student “Upcoming”</a:t>
            </a:r>
            <a:endParaRPr sz="2200">
              <a:solidFill>
                <a:srgbClr val="FFFFFF"/>
              </a:solidFill>
            </a:endParaRPr>
          </a:p>
        </p:txBody>
      </p:sp>
      <p:sp>
        <p:nvSpPr>
          <p:cNvPr id="238" name="Google Shape;238;p49"/>
          <p:cNvSpPr txBox="1">
            <a:spLocks noGrp="1"/>
          </p:cNvSpPr>
          <p:nvPr>
            <p:ph type="body" idx="1"/>
          </p:nvPr>
        </p:nvSpPr>
        <p:spPr>
          <a:xfrm>
            <a:off x="222850" y="1195064"/>
            <a:ext cx="8229600" cy="1802100"/>
          </a:xfrm>
          <a:prstGeom prst="rect">
            <a:avLst/>
          </a:prstGeom>
        </p:spPr>
        <p:txBody>
          <a:bodyPr spcFirstLastPara="1" wrap="square" lIns="79050" tIns="79050" rIns="79050" bIns="79050" anchor="t" anchorCtr="0">
            <a:noAutofit/>
          </a:bodyPr>
          <a:lstStyle/>
          <a:p>
            <a:pPr marL="457200" lvl="0" indent="-336550" algn="l" rtl="0">
              <a:spcBef>
                <a:spcPts val="500"/>
              </a:spcBef>
              <a:spcAft>
                <a:spcPts val="0"/>
              </a:spcAft>
              <a:buSzPts val="1700"/>
              <a:buAutoNum type="arabicPeriod"/>
            </a:pPr>
            <a:r>
              <a:rPr lang="en" sz="1700" dirty="0"/>
              <a:t>Locate the “Upcoming” box on the left hand side of the Google Stream Classroom Page. (fig. 1)</a:t>
            </a:r>
            <a:endParaRPr sz="1700" dirty="0"/>
          </a:p>
          <a:p>
            <a:pPr marL="457200" lvl="0" indent="-336550" algn="l" rtl="0">
              <a:spcBef>
                <a:spcPts val="0"/>
              </a:spcBef>
              <a:spcAft>
                <a:spcPts val="0"/>
              </a:spcAft>
              <a:buSzPts val="1700"/>
              <a:buAutoNum type="arabicPeriod"/>
            </a:pPr>
            <a:r>
              <a:rPr lang="en" sz="1700" dirty="0"/>
              <a:t>You will directed to a new page. (fig.2)</a:t>
            </a:r>
            <a:endParaRPr sz="1700" dirty="0"/>
          </a:p>
          <a:p>
            <a:pPr marL="457200" lvl="0" indent="-336550" algn="l" rtl="0">
              <a:spcBef>
                <a:spcPts val="0"/>
              </a:spcBef>
              <a:spcAft>
                <a:spcPts val="0"/>
              </a:spcAft>
              <a:buSzPts val="1700"/>
              <a:buAutoNum type="arabicPeriod"/>
            </a:pPr>
            <a:r>
              <a:rPr lang="en" sz="1700" dirty="0"/>
              <a:t>Work will be listed as follows:</a:t>
            </a:r>
            <a:endParaRPr sz="1700" dirty="0"/>
          </a:p>
          <a:p>
            <a:pPr marL="0" lvl="0" indent="0" algn="l" rtl="0">
              <a:spcBef>
                <a:spcPts val="500"/>
              </a:spcBef>
              <a:spcAft>
                <a:spcPts val="0"/>
              </a:spcAft>
              <a:buNone/>
            </a:pPr>
            <a:r>
              <a:rPr lang="en" sz="1700" dirty="0"/>
              <a:t>	No Due Date, This Week, Next</a:t>
            </a:r>
            <a:endParaRPr sz="1700" dirty="0"/>
          </a:p>
          <a:p>
            <a:pPr marL="0" lvl="0" indent="0" algn="l" rtl="0">
              <a:spcBef>
                <a:spcPts val="500"/>
              </a:spcBef>
              <a:spcAft>
                <a:spcPts val="0"/>
              </a:spcAft>
              <a:buNone/>
            </a:pPr>
            <a:r>
              <a:rPr lang="en" sz="1700" dirty="0"/>
              <a:t>	Week, and Later. </a:t>
            </a:r>
            <a:endParaRPr sz="1700" dirty="0"/>
          </a:p>
          <a:p>
            <a:pPr marL="457200" lvl="0" indent="0" algn="l" rtl="0">
              <a:spcBef>
                <a:spcPts val="500"/>
              </a:spcBef>
              <a:spcAft>
                <a:spcPts val="0"/>
              </a:spcAft>
              <a:buNone/>
            </a:pPr>
            <a:endParaRPr sz="1700" dirty="0"/>
          </a:p>
        </p:txBody>
      </p:sp>
      <p:sp>
        <p:nvSpPr>
          <p:cNvPr id="239" name="Google Shape;239;p49"/>
          <p:cNvSpPr/>
          <p:nvPr/>
        </p:nvSpPr>
        <p:spPr>
          <a:xfrm rot="617568">
            <a:off x="7073708" y="3788950"/>
            <a:ext cx="765621" cy="206425"/>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49"/>
          <p:cNvPicPr preferRelativeResize="0"/>
          <p:nvPr/>
        </p:nvPicPr>
        <p:blipFill>
          <a:blip r:embed="rId5">
            <a:alphaModFix/>
          </a:blip>
          <a:stretch>
            <a:fillRect/>
          </a:stretch>
        </p:blipFill>
        <p:spPr>
          <a:xfrm>
            <a:off x="222850" y="3128850"/>
            <a:ext cx="3976476" cy="1967969"/>
          </a:xfrm>
          <a:prstGeom prst="rect">
            <a:avLst/>
          </a:prstGeom>
          <a:noFill/>
          <a:ln>
            <a:noFill/>
          </a:ln>
          <a:effectLst>
            <a:outerShdw blurRad="57150" dist="19050" dir="5400000" algn="bl" rotWithShape="0">
              <a:srgbClr val="000000">
                <a:alpha val="50000"/>
              </a:srgbClr>
            </a:outerShdw>
          </a:effectLst>
        </p:spPr>
      </p:pic>
      <p:sp>
        <p:nvSpPr>
          <p:cNvPr id="241" name="Google Shape;241;p49"/>
          <p:cNvSpPr/>
          <p:nvPr/>
        </p:nvSpPr>
        <p:spPr>
          <a:xfrm rot="9002942">
            <a:off x="761471" y="4239397"/>
            <a:ext cx="765535" cy="206445"/>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9"/>
          <p:cNvSpPr txBox="1"/>
          <p:nvPr/>
        </p:nvSpPr>
        <p:spPr>
          <a:xfrm>
            <a:off x="222850" y="4814950"/>
            <a:ext cx="790200" cy="1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Fig. 1</a:t>
            </a:r>
            <a:endParaRPr>
              <a:latin typeface="Georgia"/>
              <a:ea typeface="Georgia"/>
              <a:cs typeface="Georgia"/>
              <a:sym typeface="Georgia"/>
            </a:endParaRPr>
          </a:p>
        </p:txBody>
      </p:sp>
      <p:sp>
        <p:nvSpPr>
          <p:cNvPr id="243" name="Google Shape;243;p49"/>
          <p:cNvSpPr txBox="1"/>
          <p:nvPr/>
        </p:nvSpPr>
        <p:spPr>
          <a:xfrm>
            <a:off x="4281275" y="4814950"/>
            <a:ext cx="766500" cy="1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Fig. 2</a:t>
            </a:r>
            <a:endParaRPr>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C2E52"/>
            </a:gs>
            <a:gs pos="100000">
              <a:srgbClr val="050304"/>
            </a:gs>
          </a:gsLst>
          <a:path path="circle">
            <a:fillToRect l="50000" t="50000" r="50000" b="50000"/>
          </a:path>
          <a:tileRect/>
        </a:gradFill>
        <a:effectLst/>
      </p:bgPr>
    </p:bg>
    <p:spTree>
      <p:nvGrpSpPr>
        <p:cNvPr id="1" name="Shape 247"/>
        <p:cNvGrpSpPr/>
        <p:nvPr/>
      </p:nvGrpSpPr>
      <p:grpSpPr>
        <a:xfrm>
          <a:off x="0" y="0"/>
          <a:ext cx="0" cy="0"/>
          <a:chOff x="0" y="0"/>
          <a:chExt cx="0" cy="0"/>
        </a:xfrm>
      </p:grpSpPr>
      <p:sp>
        <p:nvSpPr>
          <p:cNvPr id="248" name="Google Shape;248;p50"/>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sz="3800" b="1"/>
              <a:t> </a:t>
            </a:r>
            <a:r>
              <a:rPr lang="en"/>
              <a:t>|</a:t>
            </a:r>
            <a:r>
              <a:rPr lang="en" sz="2200"/>
              <a:t>Student Google Calendar</a:t>
            </a:r>
            <a:endParaRPr sz="2200"/>
          </a:p>
        </p:txBody>
      </p:sp>
      <p:sp>
        <p:nvSpPr>
          <p:cNvPr id="249" name="Google Shape;249;p50"/>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457200" lvl="0" indent="-336550" algn="l" rtl="0">
              <a:spcBef>
                <a:spcPts val="500"/>
              </a:spcBef>
              <a:spcAft>
                <a:spcPts val="0"/>
              </a:spcAft>
              <a:buSzPts val="1700"/>
              <a:buAutoNum type="arabicPeriod"/>
            </a:pPr>
            <a:r>
              <a:rPr lang="en" sz="1700" dirty="0"/>
              <a:t>Select “Classwork” at the top of the Google Classroom page. </a:t>
            </a:r>
            <a:endParaRPr sz="1700" dirty="0"/>
          </a:p>
          <a:p>
            <a:pPr marL="457200" lvl="0" indent="-336550" algn="l" rtl="0">
              <a:spcBef>
                <a:spcPts val="0"/>
              </a:spcBef>
              <a:spcAft>
                <a:spcPts val="0"/>
              </a:spcAft>
              <a:buSzPts val="1700"/>
              <a:buAutoNum type="arabicPeriod"/>
            </a:pPr>
            <a:r>
              <a:rPr lang="en" sz="1700" dirty="0"/>
              <a:t>You will be directed to another page. </a:t>
            </a:r>
            <a:endParaRPr sz="1700" dirty="0"/>
          </a:p>
          <a:p>
            <a:pPr marL="457200" lvl="0" indent="-336550" algn="l" rtl="0">
              <a:spcBef>
                <a:spcPts val="0"/>
              </a:spcBef>
              <a:spcAft>
                <a:spcPts val="0"/>
              </a:spcAft>
              <a:buSzPts val="1700"/>
              <a:buAutoNum type="arabicPeriod"/>
            </a:pPr>
            <a:r>
              <a:rPr lang="en" sz="1700" dirty="0"/>
              <a:t>At the top of the page, select      “Google Calendar.”</a:t>
            </a:r>
            <a:endParaRPr sz="1700" dirty="0"/>
          </a:p>
          <a:p>
            <a:pPr marL="457200" lvl="0" indent="-336550" algn="l" rtl="0">
              <a:spcBef>
                <a:spcPts val="0"/>
              </a:spcBef>
              <a:spcAft>
                <a:spcPts val="0"/>
              </a:spcAft>
              <a:buSzPts val="1700"/>
              <a:buAutoNum type="arabicPeriod"/>
            </a:pPr>
            <a:r>
              <a:rPr lang="en" sz="1700" dirty="0"/>
              <a:t>You will be directed to the calendar.</a:t>
            </a:r>
            <a:endParaRPr sz="1700" dirty="0"/>
          </a:p>
          <a:p>
            <a:pPr marL="457200" lvl="0" indent="-336550" algn="l" rtl="0">
              <a:spcBef>
                <a:spcPts val="0"/>
              </a:spcBef>
              <a:spcAft>
                <a:spcPts val="0"/>
              </a:spcAft>
              <a:buSzPts val="1700"/>
              <a:buAutoNum type="arabicPeriod"/>
            </a:pPr>
            <a:r>
              <a:rPr lang="en" sz="1700" dirty="0"/>
              <a:t>At the top of the page, you may change the setting to display by day, week, month, or year.  </a:t>
            </a:r>
            <a:endParaRPr sz="1700" dirty="0"/>
          </a:p>
          <a:p>
            <a:pPr marL="457200" lvl="0" indent="-336550" algn="l" rtl="0">
              <a:spcBef>
                <a:spcPts val="0"/>
              </a:spcBef>
              <a:spcAft>
                <a:spcPts val="0"/>
              </a:spcAft>
              <a:buSzPts val="1700"/>
              <a:buAutoNum type="arabicPeriod"/>
            </a:pPr>
            <a:r>
              <a:rPr lang="en" sz="1700" dirty="0"/>
              <a:t>Select the “Week” drop down menu and select “Month”</a:t>
            </a:r>
            <a:endParaRPr sz="1700" dirty="0"/>
          </a:p>
          <a:p>
            <a:pPr marL="457200" lvl="0" indent="-336550" algn="l" rtl="0">
              <a:spcBef>
                <a:spcPts val="0"/>
              </a:spcBef>
              <a:spcAft>
                <a:spcPts val="0"/>
              </a:spcAft>
              <a:buSzPts val="1700"/>
              <a:buAutoNum type="arabicPeriod"/>
            </a:pPr>
            <a:r>
              <a:rPr lang="en" sz="1700" dirty="0"/>
              <a:t>This will display all upcoming assignments for all classes utilizing Google Classroom.</a:t>
            </a:r>
            <a:endParaRPr sz="1700" dirty="0"/>
          </a:p>
          <a:p>
            <a:pPr marL="457200" lvl="0" indent="0" algn="l" rtl="0">
              <a:spcBef>
                <a:spcPts val="500"/>
              </a:spcBef>
              <a:spcAft>
                <a:spcPts val="0"/>
              </a:spcAft>
              <a:buNone/>
            </a:pPr>
            <a:r>
              <a:rPr lang="en" sz="1600" dirty="0"/>
              <a:t>  </a:t>
            </a:r>
            <a:endParaRPr sz="1600" dirty="0"/>
          </a:p>
        </p:txBody>
      </p:sp>
      <p:pic>
        <p:nvPicPr>
          <p:cNvPr id="250" name="Google Shape;250;p50"/>
          <p:cNvPicPr preferRelativeResize="0"/>
          <p:nvPr/>
        </p:nvPicPr>
        <p:blipFill>
          <a:blip r:embed="rId3">
            <a:alphaModFix/>
          </a:blip>
          <a:stretch>
            <a:fillRect/>
          </a:stretch>
        </p:blipFill>
        <p:spPr>
          <a:xfrm>
            <a:off x="3692150" y="1871700"/>
            <a:ext cx="266600" cy="266600"/>
          </a:xfrm>
          <a:prstGeom prst="rect">
            <a:avLst/>
          </a:prstGeom>
          <a:noFill/>
          <a:ln>
            <a:noFill/>
          </a:ln>
        </p:spPr>
      </p:pic>
      <p:pic>
        <p:nvPicPr>
          <p:cNvPr id="251" name="Google Shape;251;p50"/>
          <p:cNvPicPr preferRelativeResize="0"/>
          <p:nvPr/>
        </p:nvPicPr>
        <p:blipFill>
          <a:blip r:embed="rId4">
            <a:alphaModFix/>
          </a:blip>
          <a:stretch>
            <a:fillRect/>
          </a:stretch>
        </p:blipFill>
        <p:spPr>
          <a:xfrm>
            <a:off x="0" y="3656289"/>
            <a:ext cx="9144000" cy="662771"/>
          </a:xfrm>
          <a:prstGeom prst="rect">
            <a:avLst/>
          </a:prstGeom>
          <a:noFill/>
          <a:ln>
            <a:noFill/>
          </a:ln>
          <a:effectLst>
            <a:outerShdw blurRad="57150" dist="19050" dir="5400000" algn="bl" rotWithShape="0">
              <a:srgbClr val="000000">
                <a:alpha val="50000"/>
              </a:srgbClr>
            </a:outerShdw>
          </a:effectLst>
        </p:spPr>
      </p:pic>
      <p:sp>
        <p:nvSpPr>
          <p:cNvPr id="252" name="Google Shape;252;p50"/>
          <p:cNvSpPr/>
          <p:nvPr/>
        </p:nvSpPr>
        <p:spPr>
          <a:xfrm rot="1947382">
            <a:off x="8004226" y="4074454"/>
            <a:ext cx="266651" cy="780326"/>
          </a:xfrm>
          <a:prstGeom prst="up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title"/>
          </p:nvPr>
        </p:nvSpPr>
        <p:spPr>
          <a:xfrm>
            <a:off x="1171275" y="205975"/>
            <a:ext cx="7515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a:t>Student Work Submission</a:t>
            </a:r>
            <a:endParaRPr/>
          </a:p>
        </p:txBody>
      </p:sp>
      <p:sp>
        <p:nvSpPr>
          <p:cNvPr id="258" name="Google Shape;258;p51"/>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Clr>
                <a:schemeClr val="dk1"/>
              </a:buClr>
              <a:buSzPts val="1100"/>
              <a:buFont typeface="Arial"/>
              <a:buNone/>
            </a:pPr>
            <a:endParaRPr sz="5600"/>
          </a:p>
        </p:txBody>
      </p:sp>
      <p:pic>
        <p:nvPicPr>
          <p:cNvPr id="259" name="Google Shape;259;p51" title="Google Classroom for Families - Student Work Submissio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a:t>|</a:t>
            </a:r>
            <a:r>
              <a:rPr lang="en" sz="2200" u="sng">
                <a:solidFill>
                  <a:srgbClr val="FFFFFF"/>
                </a:solidFill>
                <a:hlinkClick r:id="rId3">
                  <a:extLst>
                    <a:ext uri="{A12FA001-AC4F-418D-AE19-62706E023703}">
                      <ahyp:hlinkClr xmlns:ahyp="http://schemas.microsoft.com/office/drawing/2018/hyperlinkcolor" val="tx"/>
                    </a:ext>
                  </a:extLst>
                </a:hlinkClick>
              </a:rPr>
              <a:t>Student work submission</a:t>
            </a:r>
            <a:endParaRPr sz="2200">
              <a:solidFill>
                <a:srgbClr val="FFFFFF"/>
              </a:solidFill>
            </a:endParaRPr>
          </a:p>
        </p:txBody>
      </p:sp>
      <p:sp>
        <p:nvSpPr>
          <p:cNvPr id="265" name="Google Shape;265;p52"/>
          <p:cNvSpPr txBox="1">
            <a:spLocks noGrp="1"/>
          </p:cNvSpPr>
          <p:nvPr>
            <p:ph type="body" idx="1"/>
          </p:nvPr>
        </p:nvSpPr>
        <p:spPr>
          <a:xfrm>
            <a:off x="332300" y="1200150"/>
            <a:ext cx="8354700" cy="3725700"/>
          </a:xfrm>
          <a:prstGeom prst="rect">
            <a:avLst/>
          </a:prstGeom>
        </p:spPr>
        <p:txBody>
          <a:bodyPr spcFirstLastPara="1" wrap="square" lIns="79050" tIns="79050" rIns="79050" bIns="79050" anchor="t" anchorCtr="0">
            <a:noAutofit/>
          </a:bodyPr>
          <a:lstStyle/>
          <a:p>
            <a:pPr marL="0" lvl="0" indent="0" algn="l" rtl="0">
              <a:spcBef>
                <a:spcPts val="500"/>
              </a:spcBef>
              <a:spcAft>
                <a:spcPts val="0"/>
              </a:spcAft>
              <a:buNone/>
            </a:pPr>
            <a:r>
              <a:rPr lang="en" sz="1600" b="1" i="1" dirty="0"/>
              <a:t>Submitting Teacher-Assigned Documents: </a:t>
            </a:r>
            <a:endParaRPr sz="1600" b="1" i="1" dirty="0"/>
          </a:p>
          <a:p>
            <a:pPr marL="457200" lvl="0" indent="-323850" algn="l" rtl="0">
              <a:spcBef>
                <a:spcPts val="500"/>
              </a:spcBef>
              <a:spcAft>
                <a:spcPts val="0"/>
              </a:spcAft>
              <a:buSzPts val="1500"/>
              <a:buAutoNum type="arabicPeriod"/>
            </a:pPr>
            <a:r>
              <a:rPr lang="en" sz="1500" dirty="0"/>
              <a:t>At the top of the page, select “Classwork”</a:t>
            </a:r>
            <a:endParaRPr sz="1500" dirty="0"/>
          </a:p>
          <a:p>
            <a:pPr marL="457200" lvl="0" indent="-323850" algn="l" rtl="0">
              <a:spcBef>
                <a:spcPts val="0"/>
              </a:spcBef>
              <a:spcAft>
                <a:spcPts val="0"/>
              </a:spcAft>
              <a:buSzPts val="1500"/>
              <a:buAutoNum type="arabicPeriod"/>
            </a:pPr>
            <a:r>
              <a:rPr lang="en" sz="1500" dirty="0"/>
              <a:t>Select the assignment topic and click “View Assignment.”</a:t>
            </a:r>
            <a:endParaRPr sz="1500" dirty="0"/>
          </a:p>
          <a:p>
            <a:pPr marL="457200" lvl="0" indent="-323850" algn="l" rtl="0">
              <a:spcBef>
                <a:spcPts val="0"/>
              </a:spcBef>
              <a:spcAft>
                <a:spcPts val="0"/>
              </a:spcAft>
              <a:buSzPts val="1500"/>
              <a:buAutoNum type="arabicPeriod"/>
            </a:pPr>
            <a:r>
              <a:rPr lang="en" sz="1500" dirty="0"/>
              <a:t>On the right-hand side of your screen, locate “Your work” and select</a:t>
            </a:r>
            <a:endParaRPr sz="1500" dirty="0"/>
          </a:p>
          <a:p>
            <a:pPr marL="457200" lvl="0" indent="-323850" algn="l" rtl="0">
              <a:spcBef>
                <a:spcPts val="0"/>
              </a:spcBef>
              <a:spcAft>
                <a:spcPts val="0"/>
              </a:spcAft>
              <a:buSzPts val="1500"/>
              <a:buAutoNum type="arabicPeriod"/>
            </a:pPr>
            <a:r>
              <a:rPr lang="en" sz="1500" dirty="0"/>
              <a:t>A new window will open, prompting you to “Turn in your work?”</a:t>
            </a:r>
            <a:endParaRPr sz="1500" dirty="0"/>
          </a:p>
          <a:p>
            <a:pPr marL="457200" lvl="0" indent="-323850" algn="l" rtl="0">
              <a:spcBef>
                <a:spcPts val="0"/>
              </a:spcBef>
              <a:spcAft>
                <a:spcPts val="0"/>
              </a:spcAft>
              <a:buSzPts val="1500"/>
              <a:buAutoNum type="arabicPeriod"/>
            </a:pPr>
            <a:r>
              <a:rPr lang="en" sz="1500" dirty="0"/>
              <a:t>Select “Turn in” at the bottom right to complete your submission. </a:t>
            </a:r>
            <a:endParaRPr sz="1500" dirty="0"/>
          </a:p>
          <a:p>
            <a:pPr marL="0" lvl="0" indent="0" algn="l" rtl="0">
              <a:spcBef>
                <a:spcPts val="500"/>
              </a:spcBef>
              <a:spcAft>
                <a:spcPts val="0"/>
              </a:spcAft>
              <a:buNone/>
            </a:pPr>
            <a:r>
              <a:rPr lang="en" sz="1600" b="1" i="1" dirty="0"/>
              <a:t>Upload, Add or Create Work for submission: </a:t>
            </a:r>
            <a:endParaRPr sz="1600" b="1" i="1" dirty="0"/>
          </a:p>
          <a:p>
            <a:pPr marL="457200" lvl="0" indent="-323850" algn="l" rtl="0">
              <a:spcBef>
                <a:spcPts val="500"/>
              </a:spcBef>
              <a:spcAft>
                <a:spcPts val="0"/>
              </a:spcAft>
              <a:buSzPts val="1500"/>
              <a:buAutoNum type="arabicPeriod"/>
            </a:pPr>
            <a:r>
              <a:rPr lang="en" sz="1500" dirty="0"/>
              <a:t>Follow steps 1-3 noted above. </a:t>
            </a:r>
            <a:endParaRPr sz="1500" dirty="0"/>
          </a:p>
          <a:p>
            <a:pPr marL="457200" lvl="0" indent="-323850" algn="l" rtl="0">
              <a:spcBef>
                <a:spcPts val="0"/>
              </a:spcBef>
              <a:spcAft>
                <a:spcPts val="0"/>
              </a:spcAft>
              <a:buSzPts val="1500"/>
              <a:buAutoNum type="arabicPeriod"/>
            </a:pPr>
            <a:r>
              <a:rPr lang="en" sz="1500" dirty="0"/>
              <a:t>Select </a:t>
            </a:r>
            <a:endParaRPr sz="1500" dirty="0"/>
          </a:p>
          <a:p>
            <a:pPr marL="457200" lvl="0" indent="-323850" algn="l" rtl="0">
              <a:spcBef>
                <a:spcPts val="0"/>
              </a:spcBef>
              <a:spcAft>
                <a:spcPts val="0"/>
              </a:spcAft>
              <a:buSzPts val="1500"/>
              <a:buAutoNum type="arabicPeriod"/>
            </a:pPr>
            <a:r>
              <a:rPr lang="en" sz="1500" dirty="0"/>
              <a:t>A new window will open, select the location of your file</a:t>
            </a:r>
            <a:endParaRPr sz="1500" dirty="0"/>
          </a:p>
          <a:p>
            <a:pPr marL="457200" lvl="0" indent="-323850" algn="l" rtl="0">
              <a:spcBef>
                <a:spcPts val="0"/>
              </a:spcBef>
              <a:spcAft>
                <a:spcPts val="0"/>
              </a:spcAft>
              <a:buSzPts val="1500"/>
              <a:buAutoNum type="arabicPeriod"/>
            </a:pPr>
            <a:r>
              <a:rPr lang="en" sz="1500" dirty="0"/>
              <a:t>Choose your file</a:t>
            </a:r>
            <a:endParaRPr sz="1500" dirty="0"/>
          </a:p>
          <a:p>
            <a:pPr marL="457200" lvl="0" indent="-323850" algn="l" rtl="0">
              <a:spcBef>
                <a:spcPts val="0"/>
              </a:spcBef>
              <a:spcAft>
                <a:spcPts val="0"/>
              </a:spcAft>
              <a:buSzPts val="1500"/>
              <a:buAutoNum type="arabicPeriod"/>
            </a:pPr>
            <a:r>
              <a:rPr lang="en" sz="1500" dirty="0"/>
              <a:t>On the right hand side of your screen, locate and select “Your work” </a:t>
            </a:r>
            <a:endParaRPr sz="1500" dirty="0"/>
          </a:p>
          <a:p>
            <a:pPr marL="457200" lvl="0" indent="-323850" algn="l" rtl="0">
              <a:spcBef>
                <a:spcPts val="0"/>
              </a:spcBef>
              <a:spcAft>
                <a:spcPts val="0"/>
              </a:spcAft>
              <a:buSzPts val="1500"/>
              <a:buAutoNum type="arabicPeriod"/>
            </a:pPr>
            <a:r>
              <a:rPr lang="en" sz="1500" dirty="0"/>
              <a:t>A new window will open, prompting you to “Turn in your work?”</a:t>
            </a:r>
            <a:endParaRPr sz="1500" dirty="0"/>
          </a:p>
          <a:p>
            <a:pPr marL="457200" lvl="0" indent="-323850" algn="l" rtl="0">
              <a:spcBef>
                <a:spcPts val="0"/>
              </a:spcBef>
              <a:spcAft>
                <a:spcPts val="0"/>
              </a:spcAft>
              <a:buSzPts val="1500"/>
              <a:buAutoNum type="arabicPeriod"/>
            </a:pPr>
            <a:r>
              <a:rPr lang="en" sz="1500" dirty="0"/>
              <a:t>Select “Turn in” at the bottom right to complete your submission. </a:t>
            </a:r>
            <a:endParaRPr sz="1500" dirty="0"/>
          </a:p>
          <a:p>
            <a:pPr marL="457200" lvl="0" indent="0" algn="l" rtl="0">
              <a:spcBef>
                <a:spcPts val="500"/>
              </a:spcBef>
              <a:spcAft>
                <a:spcPts val="0"/>
              </a:spcAft>
              <a:buNone/>
            </a:pPr>
            <a:endParaRPr sz="1600" dirty="0"/>
          </a:p>
        </p:txBody>
      </p:sp>
      <p:pic>
        <p:nvPicPr>
          <p:cNvPr id="266" name="Google Shape;266;p52"/>
          <p:cNvPicPr preferRelativeResize="0"/>
          <p:nvPr/>
        </p:nvPicPr>
        <p:blipFill>
          <a:blip r:embed="rId4">
            <a:alphaModFix/>
          </a:blip>
          <a:stretch>
            <a:fillRect/>
          </a:stretch>
        </p:blipFill>
        <p:spPr>
          <a:xfrm>
            <a:off x="6630650" y="2126325"/>
            <a:ext cx="1272400" cy="199875"/>
          </a:xfrm>
          <a:prstGeom prst="rect">
            <a:avLst/>
          </a:prstGeom>
          <a:noFill/>
          <a:ln>
            <a:noFill/>
          </a:ln>
          <a:effectLst>
            <a:outerShdw blurRad="57150" dist="19050" dir="5400000" algn="bl" rotWithShape="0">
              <a:srgbClr val="000000">
                <a:alpha val="50000"/>
              </a:srgbClr>
            </a:outerShdw>
          </a:effectLst>
        </p:spPr>
      </p:pic>
      <p:pic>
        <p:nvPicPr>
          <p:cNvPr id="267" name="Google Shape;267;p52"/>
          <p:cNvPicPr preferRelativeResize="0"/>
          <p:nvPr/>
        </p:nvPicPr>
        <p:blipFill>
          <a:blip r:embed="rId5">
            <a:alphaModFix/>
          </a:blip>
          <a:stretch>
            <a:fillRect/>
          </a:stretch>
        </p:blipFill>
        <p:spPr>
          <a:xfrm>
            <a:off x="1559100" y="3395500"/>
            <a:ext cx="1460525" cy="266075"/>
          </a:xfrm>
          <a:prstGeom prst="rect">
            <a:avLst/>
          </a:prstGeom>
          <a:noFill/>
          <a:ln>
            <a:noFill/>
          </a:ln>
          <a:effectLst>
            <a:outerShdw blurRad="57150" dist="19050" dir="5400000" algn="bl" rotWithShape="0">
              <a:srgbClr val="000000">
                <a:alpha val="50000"/>
              </a:srgbClr>
            </a:outerShdw>
          </a:effectLst>
        </p:spPr>
      </p:pic>
      <p:pic>
        <p:nvPicPr>
          <p:cNvPr id="268" name="Google Shape;268;p52"/>
          <p:cNvPicPr preferRelativeResize="0"/>
          <p:nvPr/>
        </p:nvPicPr>
        <p:blipFill>
          <a:blip r:embed="rId6">
            <a:alphaModFix/>
          </a:blip>
          <a:stretch>
            <a:fillRect/>
          </a:stretch>
        </p:blipFill>
        <p:spPr>
          <a:xfrm>
            <a:off x="6895658" y="3077625"/>
            <a:ext cx="1007400" cy="1473125"/>
          </a:xfrm>
          <a:prstGeom prst="rect">
            <a:avLst/>
          </a:prstGeom>
          <a:noFill/>
          <a:ln>
            <a:noFill/>
          </a:ln>
          <a:effectLst>
            <a:outerShdw blurRad="57150" dist="19050" dir="5400000" algn="bl" rotWithShape="0">
              <a:srgbClr val="000000">
                <a:alpha val="50000"/>
              </a:srgbClr>
            </a:outerShdw>
          </a:effectLst>
        </p:spPr>
      </p:pic>
      <p:sp>
        <p:nvSpPr>
          <p:cNvPr id="269" name="Google Shape;269;p52"/>
          <p:cNvSpPr/>
          <p:nvPr/>
        </p:nvSpPr>
        <p:spPr>
          <a:xfrm>
            <a:off x="2398375" y="3900975"/>
            <a:ext cx="4363500" cy="115500"/>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3"/>
          <p:cNvSpPr txBox="1">
            <a:spLocks noGrp="1"/>
          </p:cNvSpPr>
          <p:nvPr>
            <p:ph type="title"/>
          </p:nvPr>
        </p:nvSpPr>
        <p:spPr>
          <a:xfrm>
            <a:off x="1091425" y="205975"/>
            <a:ext cx="75954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a:t>Student Grades</a:t>
            </a:r>
            <a:endParaRPr/>
          </a:p>
        </p:txBody>
      </p:sp>
      <p:sp>
        <p:nvSpPr>
          <p:cNvPr id="275" name="Google Shape;275;p53"/>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0" lvl="0" indent="0" algn="l" rtl="0">
              <a:spcBef>
                <a:spcPts val="0"/>
              </a:spcBef>
              <a:spcAft>
                <a:spcPts val="0"/>
              </a:spcAft>
              <a:buNone/>
            </a:pPr>
            <a:endParaRPr sz="3900">
              <a:latin typeface="Arial"/>
              <a:ea typeface="Arial"/>
              <a:cs typeface="Arial"/>
              <a:sym typeface="Arial"/>
            </a:endParaRPr>
          </a:p>
          <a:p>
            <a:pPr marL="0" lvl="0" indent="0" algn="l" rtl="0">
              <a:spcBef>
                <a:spcPts val="0"/>
              </a:spcBef>
              <a:spcAft>
                <a:spcPts val="0"/>
              </a:spcAft>
              <a:buNone/>
            </a:pPr>
            <a:endParaRPr sz="3900">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 sz="3900">
                <a:latin typeface="Arial"/>
                <a:ea typeface="Arial"/>
                <a:cs typeface="Arial"/>
                <a:sym typeface="Arial"/>
              </a:rPr>
              <a:t> </a:t>
            </a:r>
            <a:endParaRPr sz="5400"/>
          </a:p>
        </p:txBody>
      </p:sp>
      <p:pic>
        <p:nvPicPr>
          <p:cNvPr id="276" name="Google Shape;276;p53" title="Google Classroom for Families - Student Grades">
            <a:hlinkClick r:id="rId3"/>
          </p:cNvPr>
          <p:cNvPicPr preferRelativeResize="0"/>
          <p:nvPr/>
        </p:nvPicPr>
        <p:blipFill>
          <a:blip r:embed="rId4">
            <a:alphaModFix/>
          </a:blip>
          <a:stretch>
            <a:fillRect/>
          </a:stretch>
        </p:blipFill>
        <p:spPr>
          <a:xfrm>
            <a:off x="1142996" y="0"/>
            <a:ext cx="6858008"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4"/>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sz="3800" b="1"/>
              <a:t> </a:t>
            </a:r>
            <a:r>
              <a:rPr lang="en"/>
              <a:t>|</a:t>
            </a:r>
            <a:r>
              <a:rPr lang="en" sz="2200"/>
              <a:t>Student Grades</a:t>
            </a:r>
            <a:endParaRPr sz="2200"/>
          </a:p>
        </p:txBody>
      </p:sp>
      <p:sp>
        <p:nvSpPr>
          <p:cNvPr id="282" name="Google Shape;282;p54"/>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457200" lvl="0" indent="-330200" algn="l" rtl="0">
              <a:spcBef>
                <a:spcPts val="500"/>
              </a:spcBef>
              <a:spcAft>
                <a:spcPts val="0"/>
              </a:spcAft>
              <a:buSzPts val="1600"/>
              <a:buAutoNum type="arabicPeriod"/>
            </a:pPr>
            <a:r>
              <a:rPr lang="en" sz="1600" dirty="0"/>
              <a:t>Select “Classwork” at the top of the Google Classroom page. </a:t>
            </a:r>
            <a:endParaRPr sz="1600" dirty="0"/>
          </a:p>
          <a:p>
            <a:pPr marL="457200" lvl="0" indent="-330200" algn="l" rtl="0">
              <a:spcBef>
                <a:spcPts val="0"/>
              </a:spcBef>
              <a:spcAft>
                <a:spcPts val="0"/>
              </a:spcAft>
              <a:buSzPts val="1600"/>
              <a:buAutoNum type="arabicPeriod"/>
            </a:pPr>
            <a:r>
              <a:rPr lang="en" sz="1600" dirty="0"/>
              <a:t>Select       “View your work” at the top of the classwork page </a:t>
            </a:r>
            <a:endParaRPr sz="1600" dirty="0"/>
          </a:p>
          <a:p>
            <a:pPr marL="457200" lvl="0" indent="-330200" algn="l" rtl="0">
              <a:spcBef>
                <a:spcPts val="0"/>
              </a:spcBef>
              <a:spcAft>
                <a:spcPts val="0"/>
              </a:spcAft>
              <a:buSzPts val="1600"/>
              <a:buAutoNum type="arabicPeriod"/>
            </a:pPr>
            <a:r>
              <a:rPr lang="en" sz="1600" dirty="0"/>
              <a:t>Individual Student Work Page: this shows the students a list of all their assignments and the status of each assignment. Students can click on any assignment row to expand and open the assignment. They can also use the filters on the left-hand side to see which assignments they are missing. </a:t>
            </a:r>
          </a:p>
          <a:p>
            <a:pPr marL="127000" lvl="0" indent="0" algn="l" rtl="0">
              <a:spcBef>
                <a:spcPts val="0"/>
              </a:spcBef>
              <a:spcAft>
                <a:spcPts val="0"/>
              </a:spcAft>
              <a:buSzPts val="1600"/>
              <a:buNone/>
            </a:pPr>
            <a:r>
              <a:rPr lang="en" sz="1600" dirty="0"/>
              <a:t>Note: Zero scores do not count as missing.</a:t>
            </a:r>
            <a:endParaRPr sz="1600" dirty="0"/>
          </a:p>
          <a:p>
            <a:pPr marL="457200" lvl="0" indent="0" algn="l" rtl="0">
              <a:spcBef>
                <a:spcPts val="500"/>
              </a:spcBef>
              <a:spcAft>
                <a:spcPts val="0"/>
              </a:spcAft>
              <a:buNone/>
            </a:pPr>
            <a:endParaRPr sz="1600" dirty="0"/>
          </a:p>
        </p:txBody>
      </p:sp>
      <p:pic>
        <p:nvPicPr>
          <p:cNvPr id="283" name="Google Shape;283;p54"/>
          <p:cNvPicPr preferRelativeResize="0"/>
          <p:nvPr/>
        </p:nvPicPr>
        <p:blipFill>
          <a:blip r:embed="rId3">
            <a:alphaModFix/>
          </a:blip>
          <a:stretch>
            <a:fillRect/>
          </a:stretch>
        </p:blipFill>
        <p:spPr>
          <a:xfrm>
            <a:off x="1526350" y="1576472"/>
            <a:ext cx="321400" cy="334775"/>
          </a:xfrm>
          <a:prstGeom prst="rect">
            <a:avLst/>
          </a:prstGeom>
          <a:noFill/>
          <a:ln>
            <a:noFill/>
          </a:ln>
        </p:spPr>
      </p:pic>
      <p:pic>
        <p:nvPicPr>
          <p:cNvPr id="284" name="Google Shape;284;p54"/>
          <p:cNvPicPr preferRelativeResize="0"/>
          <p:nvPr/>
        </p:nvPicPr>
        <p:blipFill>
          <a:blip r:embed="rId4">
            <a:alphaModFix/>
          </a:blip>
          <a:stretch>
            <a:fillRect/>
          </a:stretch>
        </p:blipFill>
        <p:spPr>
          <a:xfrm>
            <a:off x="4595077" y="2893651"/>
            <a:ext cx="4091723" cy="2032199"/>
          </a:xfrm>
          <a:prstGeom prst="rect">
            <a:avLst/>
          </a:prstGeom>
          <a:noFill/>
          <a:ln>
            <a:noFill/>
          </a:ln>
          <a:effectLst>
            <a:outerShdw blurRad="57150" dist="19050" dir="5400000" algn="bl" rotWithShape="0">
              <a:srgbClr val="000000">
                <a:alpha val="50000"/>
              </a:srgbClr>
            </a:outerShdw>
          </a:effectLst>
        </p:spPr>
      </p:pic>
      <p:sp>
        <p:nvSpPr>
          <p:cNvPr id="285" name="Google Shape;285;p54"/>
          <p:cNvSpPr/>
          <p:nvPr/>
        </p:nvSpPr>
        <p:spPr>
          <a:xfrm rot="-1810154" flipH="1">
            <a:off x="8102080" y="3616316"/>
            <a:ext cx="1050032" cy="251511"/>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4"/>
          <p:cNvSpPr/>
          <p:nvPr/>
        </p:nvSpPr>
        <p:spPr>
          <a:xfrm rot="-843366">
            <a:off x="3254909" y="4134042"/>
            <a:ext cx="1049937" cy="210206"/>
          </a:xfrm>
          <a:prstGeom prst="rightArrow">
            <a:avLst>
              <a:gd name="adj1" fmla="val 50000"/>
              <a:gd name="adj2"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title"/>
          </p:nvPr>
        </p:nvSpPr>
        <p:spPr>
          <a:xfrm>
            <a:off x="1143000" y="205975"/>
            <a:ext cx="75438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a:t>Class Drive Folder</a:t>
            </a:r>
            <a:endParaRPr/>
          </a:p>
        </p:txBody>
      </p:sp>
      <p:sp>
        <p:nvSpPr>
          <p:cNvPr id="292" name="Google Shape;292;p55"/>
          <p:cNvSpPr txBox="1">
            <a:spLocks noGrp="1"/>
          </p:cNvSpPr>
          <p:nvPr>
            <p:ph type="body" idx="1"/>
          </p:nvPr>
        </p:nvSpPr>
        <p:spPr>
          <a:xfrm>
            <a:off x="457200" y="1200150"/>
            <a:ext cx="8229600" cy="3725700"/>
          </a:xfrm>
          <a:prstGeom prst="rect">
            <a:avLst/>
          </a:prstGeom>
        </p:spPr>
        <p:txBody>
          <a:bodyPr spcFirstLastPara="1" wrap="square" lIns="79050" tIns="79050" rIns="79050" bIns="7905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Clr>
                <a:schemeClr val="dk1"/>
              </a:buClr>
              <a:buSzPts val="1100"/>
              <a:buFont typeface="Arial"/>
              <a:buNone/>
            </a:pPr>
            <a:endParaRPr sz="5800"/>
          </a:p>
        </p:txBody>
      </p:sp>
      <p:pic>
        <p:nvPicPr>
          <p:cNvPr id="293" name="Google Shape;293;p55" title="Google Classroom for Families - Class Drive Folder">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8"/>
          <p:cNvSpPr txBox="1">
            <a:spLocks noGrp="1"/>
          </p:cNvSpPr>
          <p:nvPr>
            <p:ph type="ctrTitle"/>
          </p:nvPr>
        </p:nvSpPr>
        <p:spPr>
          <a:xfrm>
            <a:off x="729450" y="1551050"/>
            <a:ext cx="7688100" cy="16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Welcome!</a:t>
            </a:r>
            <a:endParaRPr/>
          </a:p>
          <a:p>
            <a:pPr marL="0" lvl="0" indent="0" algn="ctr" rtl="0">
              <a:spcBef>
                <a:spcPts val="0"/>
              </a:spcBef>
              <a:spcAft>
                <a:spcPts val="0"/>
              </a:spcAft>
              <a:buNone/>
            </a:pPr>
            <a:r>
              <a:rPr lang="en"/>
              <a:t>We will begin shortly!</a:t>
            </a:r>
            <a:endParaRPr/>
          </a:p>
          <a:p>
            <a:pPr marL="0" lvl="0" indent="0" algn="l" rtl="0">
              <a:spcBef>
                <a:spcPts val="0"/>
              </a:spcBef>
              <a:spcAft>
                <a:spcPts val="0"/>
              </a:spcAft>
              <a:buNone/>
            </a:pPr>
            <a:endParaRPr/>
          </a:p>
        </p:txBody>
      </p:sp>
      <p:sp>
        <p:nvSpPr>
          <p:cNvPr id="161" name="Google Shape;161;p38"/>
          <p:cNvSpPr txBox="1">
            <a:spLocks noGrp="1"/>
          </p:cNvSpPr>
          <p:nvPr>
            <p:ph type="subTitle" idx="1"/>
          </p:nvPr>
        </p:nvSpPr>
        <p:spPr>
          <a:xfrm>
            <a:off x="729627" y="3401500"/>
            <a:ext cx="7688100" cy="5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to Know Google Classroom for Families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457200" y="205978"/>
            <a:ext cx="8229600" cy="857400"/>
          </a:xfrm>
          <a:prstGeom prst="rect">
            <a:avLst/>
          </a:prstGeom>
        </p:spPr>
        <p:txBody>
          <a:bodyPr spcFirstLastPara="1" wrap="square" lIns="79050" tIns="79050" rIns="79050" bIns="79050" anchor="ctr" anchorCtr="0">
            <a:noAutofit/>
          </a:bodyPr>
          <a:lstStyle/>
          <a:p>
            <a:pPr marL="0" lvl="0" indent="0" algn="l" rtl="0">
              <a:spcBef>
                <a:spcPts val="0"/>
              </a:spcBef>
              <a:spcAft>
                <a:spcPts val="0"/>
              </a:spcAft>
              <a:buNone/>
            </a:pPr>
            <a:r>
              <a:rPr lang="en" sz="2300" b="1"/>
              <a:t>Google Classroom for Families</a:t>
            </a:r>
            <a:r>
              <a:rPr lang="en" sz="3800" b="1"/>
              <a:t> </a:t>
            </a:r>
            <a:r>
              <a:rPr lang="en"/>
              <a:t>|</a:t>
            </a:r>
            <a:r>
              <a:rPr lang="en" sz="2200" u="sng">
                <a:solidFill>
                  <a:srgbClr val="FFFFFF"/>
                </a:solidFill>
                <a:hlinkClick r:id="rId3">
                  <a:extLst>
                    <a:ext uri="{A12FA001-AC4F-418D-AE19-62706E023703}">
                      <ahyp:hlinkClr xmlns:ahyp="http://schemas.microsoft.com/office/drawing/2018/hyperlinkcolor" val="tx"/>
                    </a:ext>
                  </a:extLst>
                </a:hlinkClick>
              </a:rPr>
              <a:t>Class Drive Folder</a:t>
            </a:r>
            <a:endParaRPr sz="2200">
              <a:solidFill>
                <a:srgbClr val="FFFFFF"/>
              </a:solidFill>
            </a:endParaRPr>
          </a:p>
        </p:txBody>
      </p:sp>
      <p:sp>
        <p:nvSpPr>
          <p:cNvPr id="299" name="Google Shape;299;p56"/>
          <p:cNvSpPr txBox="1">
            <a:spLocks noGrp="1"/>
          </p:cNvSpPr>
          <p:nvPr>
            <p:ph type="body" idx="1"/>
          </p:nvPr>
        </p:nvSpPr>
        <p:spPr>
          <a:xfrm>
            <a:off x="457200" y="1200150"/>
            <a:ext cx="8450580" cy="3725700"/>
          </a:xfrm>
          <a:prstGeom prst="rect">
            <a:avLst/>
          </a:prstGeom>
        </p:spPr>
        <p:txBody>
          <a:bodyPr spcFirstLastPara="1" wrap="square" lIns="79050" tIns="79050" rIns="79050" bIns="79050" anchor="t" anchorCtr="0">
            <a:noAutofit/>
          </a:bodyPr>
          <a:lstStyle/>
          <a:p>
            <a:pPr marL="457200" lvl="0" indent="-323850" algn="l" rtl="0">
              <a:spcBef>
                <a:spcPts val="500"/>
              </a:spcBef>
              <a:spcAft>
                <a:spcPts val="0"/>
              </a:spcAft>
              <a:buSzPts val="1500"/>
              <a:buAutoNum type="arabicPeriod"/>
            </a:pPr>
            <a:r>
              <a:rPr lang="en" sz="1500" dirty="0"/>
              <a:t>Select “Classwork” at the top of the Google Classroom Stream page.  </a:t>
            </a:r>
            <a:endParaRPr sz="1500" dirty="0"/>
          </a:p>
          <a:p>
            <a:pPr marL="457200" lvl="0" indent="-323850" algn="l" rtl="0">
              <a:spcBef>
                <a:spcPts val="0"/>
              </a:spcBef>
              <a:spcAft>
                <a:spcPts val="0"/>
              </a:spcAft>
              <a:buSzPts val="1500"/>
              <a:buAutoNum type="arabicPeriod"/>
            </a:pPr>
            <a:r>
              <a:rPr lang="en" sz="1500" dirty="0"/>
              <a:t>Select       “Class Drive Folder” in the upper right-hand corner of the Classwork page.  </a:t>
            </a:r>
            <a:endParaRPr sz="1500" dirty="0"/>
          </a:p>
          <a:p>
            <a:pPr marL="457200" lvl="0" indent="-323850" algn="l" rtl="0">
              <a:spcBef>
                <a:spcPts val="0"/>
              </a:spcBef>
              <a:spcAft>
                <a:spcPts val="0"/>
              </a:spcAft>
              <a:buSzPts val="1500"/>
              <a:buAutoNum type="arabicPeriod"/>
            </a:pPr>
            <a:r>
              <a:rPr lang="en" sz="1500" dirty="0"/>
              <a:t>Work your student creates in the Classroom saves to your student’s class Drive folder. </a:t>
            </a:r>
            <a:endParaRPr sz="1500" dirty="0"/>
          </a:p>
          <a:p>
            <a:pPr marL="457200" lvl="0" indent="-323850" algn="l" rtl="0">
              <a:spcBef>
                <a:spcPts val="0"/>
              </a:spcBef>
              <a:spcAft>
                <a:spcPts val="0"/>
              </a:spcAft>
              <a:buSzPts val="1500"/>
              <a:buAutoNum type="arabicPeriod"/>
            </a:pPr>
            <a:r>
              <a:rPr lang="en" sz="1500" dirty="0"/>
              <a:t>In Drive, you can view, organize, and create files and folders. </a:t>
            </a:r>
            <a:endParaRPr sz="1500" dirty="0"/>
          </a:p>
          <a:p>
            <a:pPr marL="457200" lvl="0" indent="-323850" algn="l" rtl="0">
              <a:spcBef>
                <a:spcPts val="0"/>
              </a:spcBef>
              <a:spcAft>
                <a:spcPts val="0"/>
              </a:spcAft>
              <a:buSzPts val="1500"/>
              <a:buAutoNum type="arabicPeriod"/>
            </a:pPr>
            <a:r>
              <a:rPr lang="en" sz="1500" dirty="0"/>
              <a:t>You can open your class Drive on web or mobile versions of Classroom. </a:t>
            </a:r>
            <a:endParaRPr sz="1500" dirty="0"/>
          </a:p>
          <a:p>
            <a:pPr marL="457200" lvl="0" indent="-323850" algn="l" rtl="0">
              <a:spcBef>
                <a:spcPts val="0"/>
              </a:spcBef>
              <a:spcAft>
                <a:spcPts val="0"/>
              </a:spcAft>
              <a:buSzPts val="1500"/>
              <a:buAutoNum type="arabicPeriod"/>
            </a:pPr>
            <a:r>
              <a:rPr lang="en" sz="1500" dirty="0"/>
              <a:t>Note: If a student unenrolls from a class, work they turned in remains in their class Drive.</a:t>
            </a:r>
            <a:endParaRPr sz="1500" dirty="0"/>
          </a:p>
          <a:p>
            <a:pPr marL="457200" lvl="0" indent="0" algn="l" rtl="0">
              <a:spcBef>
                <a:spcPts val="500"/>
              </a:spcBef>
              <a:spcAft>
                <a:spcPts val="0"/>
              </a:spcAft>
              <a:buNone/>
            </a:pPr>
            <a:endParaRPr sz="1600" dirty="0"/>
          </a:p>
        </p:txBody>
      </p:sp>
      <p:pic>
        <p:nvPicPr>
          <p:cNvPr id="300" name="Google Shape;300;p56"/>
          <p:cNvPicPr preferRelativeResize="0"/>
          <p:nvPr/>
        </p:nvPicPr>
        <p:blipFill>
          <a:blip r:embed="rId4">
            <a:alphaModFix/>
          </a:blip>
          <a:stretch>
            <a:fillRect/>
          </a:stretch>
        </p:blipFill>
        <p:spPr>
          <a:xfrm>
            <a:off x="1519925" y="1572500"/>
            <a:ext cx="300525" cy="256000"/>
          </a:xfrm>
          <a:prstGeom prst="rect">
            <a:avLst/>
          </a:prstGeom>
          <a:noFill/>
          <a:ln>
            <a:noFill/>
          </a:ln>
        </p:spPr>
      </p:pic>
      <p:pic>
        <p:nvPicPr>
          <p:cNvPr id="301" name="Google Shape;301;p56"/>
          <p:cNvPicPr preferRelativeResize="0"/>
          <p:nvPr/>
        </p:nvPicPr>
        <p:blipFill>
          <a:blip r:embed="rId5">
            <a:alphaModFix/>
          </a:blip>
          <a:stretch>
            <a:fillRect/>
          </a:stretch>
        </p:blipFill>
        <p:spPr>
          <a:xfrm>
            <a:off x="1035350" y="3005902"/>
            <a:ext cx="7073298" cy="2043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05"/>
        <p:cNvGrpSpPr/>
        <p:nvPr/>
      </p:nvGrpSpPr>
      <p:grpSpPr>
        <a:xfrm>
          <a:off x="0" y="0"/>
          <a:ext cx="0" cy="0"/>
          <a:chOff x="0" y="0"/>
          <a:chExt cx="0" cy="0"/>
        </a:xfrm>
      </p:grpSpPr>
      <p:pic>
        <p:nvPicPr>
          <p:cNvPr id="306" name="Google Shape;306;p57" title="Google Classroom for Families - Email Summaries">
            <a:hlinkClick r:id="rId3"/>
          </p:cNvPr>
          <p:cNvPicPr preferRelativeResize="0"/>
          <p:nvPr/>
        </p:nvPicPr>
        <p:blipFill>
          <a:blip r:embed="rId4">
            <a:alphaModFix/>
          </a:blip>
          <a:stretch>
            <a:fillRect/>
          </a:stretch>
        </p:blipFill>
        <p:spPr>
          <a:xfrm>
            <a:off x="1142969" y="0"/>
            <a:ext cx="6858061"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10"/>
        <p:cNvGrpSpPr/>
        <p:nvPr/>
      </p:nvGrpSpPr>
      <p:grpSpPr>
        <a:xfrm>
          <a:off x="0" y="0"/>
          <a:ext cx="0" cy="0"/>
          <a:chOff x="0" y="0"/>
          <a:chExt cx="0" cy="0"/>
        </a:xfrm>
      </p:grpSpPr>
      <p:sp>
        <p:nvSpPr>
          <p:cNvPr id="311" name="Google Shape;311;p58"/>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Gaining Access</a:t>
            </a:r>
            <a:endParaRPr/>
          </a:p>
        </p:txBody>
      </p:sp>
      <p:sp>
        <p:nvSpPr>
          <p:cNvPr id="312" name="Google Shape;312;p58"/>
          <p:cNvSpPr txBox="1">
            <a:spLocks noGrp="1"/>
          </p:cNvSpPr>
          <p:nvPr>
            <p:ph type="body" idx="1"/>
          </p:nvPr>
        </p:nvSpPr>
        <p:spPr>
          <a:xfrm>
            <a:off x="729450" y="1850275"/>
            <a:ext cx="5251800" cy="2261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How to request an invite and schedule notifications.</a:t>
            </a:r>
            <a:endParaRPr sz="2000">
              <a:solidFill>
                <a:srgbClr val="000000"/>
              </a:solidFill>
            </a:endParaRPr>
          </a:p>
          <a:p>
            <a:pPr marL="457200" lvl="0" indent="-355600" algn="l" rtl="0">
              <a:spcBef>
                <a:spcPts val="0"/>
              </a:spcBef>
              <a:spcAft>
                <a:spcPts val="0"/>
              </a:spcAft>
              <a:buClr>
                <a:srgbClr val="0000FF"/>
              </a:buClr>
              <a:buSzPts val="2000"/>
              <a:buChar char="●"/>
            </a:pPr>
            <a:r>
              <a:rPr lang="en" sz="2000" u="sng">
                <a:solidFill>
                  <a:srgbClr val="0000FF"/>
                </a:solidFill>
                <a:hlinkClick r:id="rId3">
                  <a:extLst>
                    <a:ext uri="{A12FA001-AC4F-418D-AE19-62706E023703}">
                      <ahyp:hlinkClr xmlns:ahyp="http://schemas.microsoft.com/office/drawing/2018/hyperlinkcolor" val="tx"/>
                    </a:ext>
                  </a:extLst>
                </a:hlinkClick>
              </a:rPr>
              <a:t>Form Letter - Example</a:t>
            </a:r>
            <a:endParaRPr sz="2000">
              <a:solidFill>
                <a:srgbClr val="0000FF"/>
              </a:solidFill>
            </a:endParaRPr>
          </a:p>
          <a:p>
            <a:pPr marL="914400" lvl="0" indent="0" algn="l" rtl="0">
              <a:spcBef>
                <a:spcPts val="0"/>
              </a:spcBef>
              <a:spcAft>
                <a:spcPts val="0"/>
              </a:spcAft>
              <a:buNone/>
            </a:pPr>
            <a:r>
              <a:rPr lang="en" sz="2000" u="sng">
                <a:solidFill>
                  <a:srgbClr val="0000FF"/>
                </a:solidFill>
                <a:hlinkClick r:id="rId4">
                  <a:extLst>
                    <a:ext uri="{A12FA001-AC4F-418D-AE19-62706E023703}">
                      <ahyp:hlinkClr xmlns:ahyp="http://schemas.microsoft.com/office/drawing/2018/hyperlinkcolor" val="tx"/>
                    </a:ext>
                  </a:extLst>
                </a:hlinkClick>
              </a:rPr>
              <a:t>https://tinyurl.com/GClassLetter</a:t>
            </a:r>
            <a:r>
              <a:rPr lang="en" sz="2000">
                <a:solidFill>
                  <a:srgbClr val="0000FF"/>
                </a:solidFill>
              </a:rPr>
              <a:t> </a:t>
            </a:r>
            <a:endParaRPr sz="2000">
              <a:solidFill>
                <a:srgbClr val="0000FF"/>
              </a:solidFill>
            </a:endParaRPr>
          </a:p>
          <a:p>
            <a:pPr marL="0" lvl="0" indent="0" algn="l" rtl="0">
              <a:spcBef>
                <a:spcPts val="0"/>
              </a:spcBef>
              <a:spcAft>
                <a:spcPts val="0"/>
              </a:spcAft>
              <a:buNone/>
            </a:pPr>
            <a:endParaRPr/>
          </a:p>
        </p:txBody>
      </p:sp>
      <p:pic>
        <p:nvPicPr>
          <p:cNvPr id="313" name="Google Shape;313;p58"/>
          <p:cNvPicPr preferRelativeResize="0"/>
          <p:nvPr/>
        </p:nvPicPr>
        <p:blipFill>
          <a:blip r:embed="rId5">
            <a:alphaModFix/>
          </a:blip>
          <a:stretch>
            <a:fillRect/>
          </a:stretch>
        </p:blipFill>
        <p:spPr>
          <a:xfrm>
            <a:off x="5914650" y="1143000"/>
            <a:ext cx="2857500" cy="285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17"/>
        <p:cNvGrpSpPr/>
        <p:nvPr/>
      </p:nvGrpSpPr>
      <p:grpSpPr>
        <a:xfrm>
          <a:off x="0" y="0"/>
          <a:ext cx="0" cy="0"/>
          <a:chOff x="0" y="0"/>
          <a:chExt cx="0" cy="0"/>
        </a:xfrm>
      </p:grpSpPr>
      <p:sp>
        <p:nvSpPr>
          <p:cNvPr id="318" name="Google Shape;318;p59"/>
          <p:cNvSpPr txBox="1">
            <a:spLocks noGrp="1"/>
          </p:cNvSpPr>
          <p:nvPr>
            <p:ph type="title"/>
          </p:nvPr>
        </p:nvSpPr>
        <p:spPr>
          <a:xfrm>
            <a:off x="64760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Stars and a Wish</a:t>
            </a:r>
            <a:endParaRPr dirty="0"/>
          </a:p>
        </p:txBody>
      </p:sp>
      <p:sp>
        <p:nvSpPr>
          <p:cNvPr id="319" name="Google Shape;319;p59"/>
          <p:cNvSpPr txBox="1">
            <a:spLocks noGrp="1"/>
          </p:cNvSpPr>
          <p:nvPr>
            <p:ph type="body" idx="1"/>
          </p:nvPr>
        </p:nvSpPr>
        <p:spPr>
          <a:xfrm>
            <a:off x="183525" y="1850275"/>
            <a:ext cx="5460300" cy="879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dirty="0">
                <a:solidFill>
                  <a:srgbClr val="000000"/>
                </a:solidFill>
              </a:rPr>
              <a:t>Let’s take a moment to reflect on some of the information we have learned today.  </a:t>
            </a:r>
            <a:endParaRPr sz="2000" dirty="0">
              <a:solidFill>
                <a:srgbClr val="000000"/>
              </a:solidFill>
            </a:endParaRPr>
          </a:p>
          <a:p>
            <a:pPr marL="914400" lvl="0" indent="0" algn="l" rtl="0">
              <a:spcBef>
                <a:spcPts val="0"/>
              </a:spcBef>
              <a:spcAft>
                <a:spcPts val="0"/>
              </a:spcAft>
              <a:buNone/>
            </a:pPr>
            <a:endParaRPr sz="2000" dirty="0">
              <a:solidFill>
                <a:srgbClr val="000000"/>
              </a:solidFill>
            </a:endParaRPr>
          </a:p>
          <a:p>
            <a:pPr marL="0" lvl="0" indent="0" algn="l" rtl="0">
              <a:spcBef>
                <a:spcPts val="0"/>
              </a:spcBef>
              <a:spcAft>
                <a:spcPts val="0"/>
              </a:spcAft>
              <a:buNone/>
            </a:pPr>
            <a:endParaRPr sz="2000" dirty="0">
              <a:solidFill>
                <a:srgbClr val="000000"/>
              </a:solidFill>
            </a:endParaRPr>
          </a:p>
        </p:txBody>
      </p:sp>
      <p:pic>
        <p:nvPicPr>
          <p:cNvPr id="320" name="Google Shape;320;p59"/>
          <p:cNvPicPr preferRelativeResize="0"/>
          <p:nvPr/>
        </p:nvPicPr>
        <p:blipFill>
          <a:blip r:embed="rId3">
            <a:alphaModFix/>
          </a:blip>
          <a:stretch>
            <a:fillRect/>
          </a:stretch>
        </p:blipFill>
        <p:spPr>
          <a:xfrm>
            <a:off x="5921625" y="422375"/>
            <a:ext cx="2355575" cy="1720900"/>
          </a:xfrm>
          <a:prstGeom prst="rect">
            <a:avLst/>
          </a:prstGeom>
          <a:noFill/>
          <a:ln>
            <a:noFill/>
          </a:ln>
        </p:spPr>
      </p:pic>
      <p:sp>
        <p:nvSpPr>
          <p:cNvPr id="321" name="Google Shape;321;p59"/>
          <p:cNvSpPr txBox="1"/>
          <p:nvPr/>
        </p:nvSpPr>
        <p:spPr>
          <a:xfrm>
            <a:off x="514350" y="3086100"/>
            <a:ext cx="7332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latin typeface="Lato"/>
                <a:ea typeface="Lato"/>
                <a:cs typeface="Lato"/>
                <a:sym typeface="Lato"/>
              </a:rPr>
              <a:t>[insert tiny url here]</a:t>
            </a:r>
            <a:endParaRPr sz="2600"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322" name="Google Shape;322;p59"/>
          <p:cNvSpPr txBox="1"/>
          <p:nvPr/>
        </p:nvSpPr>
        <p:spPr>
          <a:xfrm>
            <a:off x="6267750" y="2104050"/>
            <a:ext cx="2126700" cy="2126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[Insert QR Code here]</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26"/>
        <p:cNvGrpSpPr/>
        <p:nvPr/>
      </p:nvGrpSpPr>
      <p:grpSpPr>
        <a:xfrm>
          <a:off x="0" y="0"/>
          <a:ext cx="0" cy="0"/>
          <a:chOff x="0" y="0"/>
          <a:chExt cx="0" cy="0"/>
        </a:xfrm>
      </p:grpSpPr>
      <p:sp>
        <p:nvSpPr>
          <p:cNvPr id="327" name="Google Shape;327;p60"/>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questions do you still have?</a:t>
            </a:r>
            <a:endParaRPr dirty="0"/>
          </a:p>
        </p:txBody>
      </p:sp>
      <p:sp>
        <p:nvSpPr>
          <p:cNvPr id="328" name="Google Shape;328;p60"/>
          <p:cNvSpPr txBox="1">
            <a:spLocks noGrp="1"/>
          </p:cNvSpPr>
          <p:nvPr>
            <p:ph type="body" idx="1"/>
          </p:nvPr>
        </p:nvSpPr>
        <p:spPr>
          <a:xfrm>
            <a:off x="729450" y="1787550"/>
            <a:ext cx="8096700" cy="29820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29" name="Google Shape;329;p60"/>
          <p:cNvPicPr preferRelativeResize="0"/>
          <p:nvPr/>
        </p:nvPicPr>
        <p:blipFill rotWithShape="1">
          <a:blip r:embed="rId3">
            <a:alphaModFix/>
          </a:blip>
          <a:srcRect t="17300"/>
          <a:stretch/>
        </p:blipFill>
        <p:spPr>
          <a:xfrm>
            <a:off x="2833213" y="1839137"/>
            <a:ext cx="3481174" cy="2878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a:t>
            </a:r>
            <a:endParaRPr/>
          </a:p>
        </p:txBody>
      </p:sp>
      <p:sp>
        <p:nvSpPr>
          <p:cNvPr id="335" name="Google Shape;335;p61"/>
          <p:cNvSpPr txBox="1"/>
          <p:nvPr/>
        </p:nvSpPr>
        <p:spPr>
          <a:xfrm>
            <a:off x="729450" y="1890900"/>
            <a:ext cx="5178600" cy="23688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0"/>
              </a:spcBef>
              <a:spcAft>
                <a:spcPts val="0"/>
              </a:spcAft>
              <a:buClr>
                <a:srgbClr val="000000"/>
              </a:buClr>
              <a:buSzPts val="2600"/>
              <a:buFont typeface="Lato"/>
              <a:buChar char="●"/>
            </a:pPr>
            <a:r>
              <a:rPr lang="en" sz="2000" b="1">
                <a:latin typeface="Lato"/>
                <a:ea typeface="Lato"/>
                <a:cs typeface="Lato"/>
                <a:sym typeface="Lato"/>
              </a:rPr>
              <a:t>To help us measure the impact we are having at our GEAR UP partner schools, please use this link and let us know who you are. It should take about 1 minute. Thank you.</a:t>
            </a:r>
            <a:endParaRPr sz="2000" b="1">
              <a:latin typeface="Lato"/>
              <a:ea typeface="Lato"/>
              <a:cs typeface="Lato"/>
              <a:sym typeface="Lato"/>
            </a:endParaRPr>
          </a:p>
          <a:p>
            <a:pPr marL="0" lvl="0" indent="0" algn="l" rtl="0">
              <a:lnSpc>
                <a:spcPct val="115000"/>
              </a:lnSpc>
              <a:spcBef>
                <a:spcPts val="0"/>
              </a:spcBef>
              <a:spcAft>
                <a:spcPts val="0"/>
              </a:spcAft>
              <a:buNone/>
            </a:pPr>
            <a:r>
              <a:rPr lang="en" sz="2000" b="1" u="sng">
                <a:solidFill>
                  <a:schemeClr val="hlink"/>
                </a:solidFill>
                <a:latin typeface="Lato"/>
                <a:ea typeface="Lato"/>
                <a:cs typeface="Lato"/>
                <a:sym typeface="Lato"/>
                <a:hlinkClick r:id="rId3"/>
              </a:rPr>
              <a:t>https://tinyurl.com/GC21Survey</a:t>
            </a:r>
            <a:r>
              <a:rPr lang="en" sz="2000" b="1">
                <a:latin typeface="Lato"/>
                <a:ea typeface="Lato"/>
                <a:cs typeface="Lato"/>
                <a:sym typeface="Lato"/>
              </a:rPr>
              <a:t> </a:t>
            </a:r>
            <a:endParaRPr sz="2000" b="1">
              <a:latin typeface="Lato"/>
              <a:ea typeface="Lato"/>
              <a:cs typeface="Lato"/>
              <a:sym typeface="Lato"/>
            </a:endParaRPr>
          </a:p>
        </p:txBody>
      </p:sp>
      <p:pic>
        <p:nvPicPr>
          <p:cNvPr id="336" name="Google Shape;336;p61"/>
          <p:cNvPicPr preferRelativeResize="0"/>
          <p:nvPr/>
        </p:nvPicPr>
        <p:blipFill>
          <a:blip r:embed="rId4">
            <a:alphaModFix/>
          </a:blip>
          <a:stretch>
            <a:fillRect/>
          </a:stretch>
        </p:blipFill>
        <p:spPr>
          <a:xfrm>
            <a:off x="6018700" y="1090050"/>
            <a:ext cx="2857500" cy="285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9"/>
          <p:cNvSpPr txBox="1">
            <a:spLocks noGrp="1"/>
          </p:cNvSpPr>
          <p:nvPr>
            <p:ph type="ctrTitle"/>
          </p:nvPr>
        </p:nvSpPr>
        <p:spPr>
          <a:xfrm>
            <a:off x="729450" y="1551050"/>
            <a:ext cx="7688100" cy="1664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t>Getting to Know Google Classroom for Families</a:t>
            </a:r>
            <a:endParaRPr/>
          </a:p>
        </p:txBody>
      </p:sp>
      <p:sp>
        <p:nvSpPr>
          <p:cNvPr id="167" name="Google Shape;167;p39"/>
          <p:cNvSpPr txBox="1">
            <a:spLocks noGrp="1"/>
          </p:cNvSpPr>
          <p:nvPr>
            <p:ph type="subTitle" idx="1"/>
          </p:nvPr>
        </p:nvSpPr>
        <p:spPr>
          <a:xfrm>
            <a:off x="311700" y="3239700"/>
            <a:ext cx="8520600" cy="15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a:off x="746250" y="-95050"/>
            <a:ext cx="7651500" cy="1482000"/>
          </a:xfrm>
          <a:prstGeom prst="rect">
            <a:avLst/>
          </a:prstGeom>
          <a:noFill/>
          <a:ln>
            <a:noFill/>
          </a:ln>
        </p:spPr>
        <p:txBody>
          <a:bodyPr spcFirstLastPara="1" wrap="square" lIns="91425" tIns="91425" rIns="91425" bIns="91425" anchor="ctr" anchorCtr="0">
            <a:noAutofit/>
          </a:bodyPr>
          <a:lstStyle/>
          <a:p>
            <a:pPr marL="457200" lvl="0" indent="0" algn="l" rtl="0">
              <a:lnSpc>
                <a:spcPct val="100000"/>
              </a:lnSpc>
              <a:spcBef>
                <a:spcPts val="0"/>
              </a:spcBef>
              <a:spcAft>
                <a:spcPts val="0"/>
              </a:spcAft>
              <a:buNone/>
            </a:pPr>
            <a:endParaRPr sz="1800" b="0">
              <a:latin typeface="Calibri"/>
              <a:ea typeface="Calibri"/>
              <a:cs typeface="Calibri"/>
              <a:sym typeface="Calibri"/>
            </a:endParaRPr>
          </a:p>
          <a:p>
            <a:pPr marL="457200" marR="0" lvl="0" indent="0" algn="l" rtl="0">
              <a:lnSpc>
                <a:spcPct val="100000"/>
              </a:lnSpc>
              <a:spcBef>
                <a:spcPts val="0"/>
              </a:spcBef>
              <a:spcAft>
                <a:spcPts val="0"/>
              </a:spcAft>
              <a:buNone/>
            </a:pPr>
            <a:endParaRPr sz="2400" b="0">
              <a:latin typeface="Lato"/>
              <a:ea typeface="Lato"/>
              <a:cs typeface="Lato"/>
              <a:sym typeface="Lato"/>
            </a:endParaRPr>
          </a:p>
        </p:txBody>
      </p:sp>
      <p:pic>
        <p:nvPicPr>
          <p:cNvPr id="173" name="Google Shape;173;p40"/>
          <p:cNvPicPr preferRelativeResize="0"/>
          <p:nvPr/>
        </p:nvPicPr>
        <p:blipFill rotWithShape="1">
          <a:blip r:embed="rId3">
            <a:alphaModFix/>
          </a:blip>
          <a:srcRect b="21023"/>
          <a:stretch/>
        </p:blipFill>
        <p:spPr>
          <a:xfrm>
            <a:off x="6864450" y="199875"/>
            <a:ext cx="2000399" cy="1802449"/>
          </a:xfrm>
          <a:prstGeom prst="rect">
            <a:avLst/>
          </a:prstGeom>
          <a:noFill/>
          <a:ln>
            <a:noFill/>
          </a:ln>
        </p:spPr>
      </p:pic>
      <p:pic>
        <p:nvPicPr>
          <p:cNvPr id="174" name="Google Shape;174;p40"/>
          <p:cNvPicPr preferRelativeResize="0"/>
          <p:nvPr/>
        </p:nvPicPr>
        <p:blipFill>
          <a:blip r:embed="rId4">
            <a:alphaModFix/>
          </a:blip>
          <a:stretch>
            <a:fillRect/>
          </a:stretch>
        </p:blipFill>
        <p:spPr>
          <a:xfrm>
            <a:off x="746250" y="428750"/>
            <a:ext cx="6028976" cy="401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1"/>
          <p:cNvSpPr txBox="1">
            <a:spLocks noGrp="1"/>
          </p:cNvSpPr>
          <p:nvPr>
            <p:ph type="title"/>
          </p:nvPr>
        </p:nvSpPr>
        <p:spPr>
          <a:xfrm>
            <a:off x="729450" y="864300"/>
            <a:ext cx="7651500" cy="2985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dirty="0"/>
              <a:t>GEAR UP Grant Goals:</a:t>
            </a:r>
            <a:endParaRPr dirty="0"/>
          </a:p>
          <a:p>
            <a:pPr marL="457200" lvl="0" indent="0" algn="l" rtl="0">
              <a:lnSpc>
                <a:spcPct val="100000"/>
              </a:lnSpc>
              <a:spcBef>
                <a:spcPts val="0"/>
              </a:spcBef>
              <a:spcAft>
                <a:spcPts val="0"/>
              </a:spcAft>
              <a:buNone/>
            </a:pPr>
            <a:endParaRPr sz="1800" b="0" dirty="0">
              <a:latin typeface="Calibri"/>
              <a:ea typeface="Calibri"/>
              <a:cs typeface="Calibri"/>
              <a:sym typeface="Calibri"/>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cohort academic performance and preparation for postsecondary education.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high school graduation and postsecondary education participation.</a:t>
            </a:r>
            <a:endParaRPr sz="2400" b="0" dirty="0">
              <a:latin typeface="Lato"/>
              <a:ea typeface="Lato"/>
              <a:cs typeface="Lato"/>
              <a:sym typeface="Lato"/>
            </a:endParaRPr>
          </a:p>
          <a:p>
            <a:pPr marL="457200" marR="0" lvl="0" indent="-381000" algn="l" rtl="0">
              <a:lnSpc>
                <a:spcPct val="100000"/>
              </a:lnSpc>
              <a:spcBef>
                <a:spcPts val="0"/>
              </a:spcBef>
              <a:spcAft>
                <a:spcPts val="0"/>
              </a:spcAft>
              <a:buSzPts val="2400"/>
              <a:buFont typeface="Lato"/>
              <a:buAutoNum type="arabicPeriod"/>
            </a:pPr>
            <a:r>
              <a:rPr lang="en" sz="2400" b="0" dirty="0">
                <a:latin typeface="Lato"/>
                <a:ea typeface="Lato"/>
                <a:cs typeface="Lato"/>
                <a:sym typeface="Lato"/>
              </a:rPr>
              <a:t>Increase student educational expectations and student and family knowledge of postsecondary education options, preparation, and financing.</a:t>
            </a:r>
            <a:endParaRPr sz="2400" b="0" dirty="0">
              <a:latin typeface="Lato"/>
              <a:ea typeface="Lato"/>
              <a:cs typeface="Lato"/>
              <a:sym typeface="Lato"/>
            </a:endParaRPr>
          </a:p>
        </p:txBody>
      </p:sp>
      <p:pic>
        <p:nvPicPr>
          <p:cNvPr id="180" name="Google Shape;180;p41"/>
          <p:cNvPicPr preferRelativeResize="0"/>
          <p:nvPr/>
        </p:nvPicPr>
        <p:blipFill rotWithShape="1">
          <a:blip r:embed="rId3">
            <a:alphaModFix/>
          </a:blip>
          <a:srcRect b="21023"/>
          <a:stretch/>
        </p:blipFill>
        <p:spPr>
          <a:xfrm>
            <a:off x="6864450" y="199875"/>
            <a:ext cx="2000399" cy="180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2"/>
          <p:cNvSpPr txBox="1">
            <a:spLocks noGrp="1"/>
          </p:cNvSpPr>
          <p:nvPr>
            <p:ph type="title"/>
          </p:nvPr>
        </p:nvSpPr>
        <p:spPr>
          <a:xfrm>
            <a:off x="729450" y="864300"/>
            <a:ext cx="7871700" cy="3133500"/>
          </a:xfrm>
          <a:prstGeom prst="rect">
            <a:avLst/>
          </a:prstGeom>
          <a:noFill/>
          <a:ln>
            <a:noFill/>
          </a:ln>
        </p:spPr>
        <p:txBody>
          <a:bodyPr spcFirstLastPara="1" wrap="square" lIns="0" tIns="41900" rIns="0" bIns="0" anchor="ctr" anchorCtr="0">
            <a:noAutofit/>
          </a:bodyPr>
          <a:lstStyle/>
          <a:p>
            <a:pPr marL="0" lvl="0" indent="0" algn="l" rtl="0">
              <a:lnSpc>
                <a:spcPct val="100000"/>
              </a:lnSpc>
              <a:spcBef>
                <a:spcPts val="0"/>
              </a:spcBef>
              <a:spcAft>
                <a:spcPts val="0"/>
              </a:spcAft>
              <a:buClr>
                <a:schemeClr val="accent4"/>
              </a:buClr>
              <a:buSzPts val="4600"/>
              <a:buFont typeface="Avenir"/>
              <a:buNone/>
            </a:pPr>
            <a:r>
              <a:rPr lang="en"/>
              <a:t>Objectives:</a:t>
            </a:r>
            <a:endParaRPr/>
          </a:p>
          <a:p>
            <a:pPr marL="0" lvl="0" indent="0" algn="l" rtl="0">
              <a:spcBef>
                <a:spcPts val="0"/>
              </a:spcBef>
              <a:spcAft>
                <a:spcPts val="0"/>
              </a:spcAft>
              <a:buNone/>
            </a:pPr>
            <a:endParaRPr sz="1800"/>
          </a:p>
          <a:p>
            <a:pPr marL="0" lvl="0" indent="0" algn="l" rtl="0">
              <a:spcBef>
                <a:spcPts val="0"/>
              </a:spcBef>
              <a:spcAft>
                <a:spcPts val="0"/>
              </a:spcAft>
              <a:buNone/>
            </a:pPr>
            <a:r>
              <a:rPr lang="en" sz="2400" b="0">
                <a:latin typeface="Lato"/>
                <a:ea typeface="Lato"/>
                <a:cs typeface="Lato"/>
                <a:sym typeface="Lato"/>
              </a:rPr>
              <a:t>The K20 GEAR UP Google Classroom for Families presentation engages parents to become better informed about Google education software so they have the necessary skills to forge the parent-school-community partnerships essential to improving academic achievement for students.</a:t>
            </a:r>
            <a:endParaRPr sz="2400" b="0">
              <a:latin typeface="Lato"/>
              <a:ea typeface="Lato"/>
              <a:cs typeface="Lato"/>
              <a:sym typeface="Lato"/>
            </a:endParaRPr>
          </a:p>
          <a:p>
            <a:pPr marL="0" lvl="0" indent="0" algn="l" rtl="0">
              <a:spcBef>
                <a:spcPts val="0"/>
              </a:spcBef>
              <a:spcAft>
                <a:spcPts val="0"/>
              </a:spcAft>
              <a:buNone/>
            </a:pPr>
            <a:endParaRPr sz="2400" b="0">
              <a:latin typeface="Lato"/>
              <a:ea typeface="Lato"/>
              <a:cs typeface="Lato"/>
              <a:sym typeface="Lato"/>
            </a:endParaRPr>
          </a:p>
        </p:txBody>
      </p:sp>
      <p:pic>
        <p:nvPicPr>
          <p:cNvPr id="187" name="Google Shape;187;p42"/>
          <p:cNvPicPr preferRelativeResize="0"/>
          <p:nvPr/>
        </p:nvPicPr>
        <p:blipFill rotWithShape="1">
          <a:blip r:embed="rId3">
            <a:alphaModFix/>
          </a:blip>
          <a:srcRect b="21023"/>
          <a:stretch/>
        </p:blipFill>
        <p:spPr>
          <a:xfrm>
            <a:off x="6922875" y="180400"/>
            <a:ext cx="2000399" cy="1802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title"/>
          </p:nvPr>
        </p:nvSpPr>
        <p:spPr>
          <a:xfrm>
            <a:off x="729450" y="864300"/>
            <a:ext cx="6368400" cy="363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dirty="0"/>
              <a:t>Session Goals:</a:t>
            </a:r>
            <a:endParaRPr b="0" dirty="0"/>
          </a:p>
          <a:p>
            <a:pPr marL="457200" lvl="0" indent="-368300" algn="l" rtl="0">
              <a:lnSpc>
                <a:spcPct val="115000"/>
              </a:lnSpc>
              <a:spcBef>
                <a:spcPts val="1100"/>
              </a:spcBef>
              <a:spcAft>
                <a:spcPts val="0"/>
              </a:spcAft>
              <a:buSzPts val="2200"/>
              <a:buFont typeface="Lato"/>
              <a:buAutoNum type="arabicPeriod"/>
            </a:pPr>
            <a:r>
              <a:rPr lang="en" sz="2200" b="0" dirty="0">
                <a:latin typeface="Lato"/>
                <a:ea typeface="Lato"/>
                <a:cs typeface="Lato"/>
                <a:sym typeface="Lato"/>
              </a:rPr>
              <a:t>Participants will analyze and identify parental engagement and involvement within a virtual platform.</a:t>
            </a:r>
            <a:endParaRPr sz="2200" b="0" dirty="0">
              <a:latin typeface="Lato"/>
              <a:ea typeface="Lato"/>
              <a:cs typeface="Lato"/>
              <a:sym typeface="Lato"/>
            </a:endParaRPr>
          </a:p>
          <a:p>
            <a:pPr marL="457200" lvl="0" indent="-368300" algn="l" rtl="0">
              <a:lnSpc>
                <a:spcPct val="115000"/>
              </a:lnSpc>
              <a:spcBef>
                <a:spcPts val="0"/>
              </a:spcBef>
              <a:spcAft>
                <a:spcPts val="0"/>
              </a:spcAft>
              <a:buSzPts val="2200"/>
              <a:buFont typeface="Lato"/>
              <a:buAutoNum type="arabicPeriod"/>
            </a:pPr>
            <a:r>
              <a:rPr lang="en" sz="2200" b="0" dirty="0">
                <a:latin typeface="Lato"/>
                <a:ea typeface="Lato"/>
                <a:cs typeface="Lato"/>
                <a:sym typeface="Lato"/>
              </a:rPr>
              <a:t>Participants will engage in numerous features of Google Classroom and learn how they can support their students in a virtual environment.  </a:t>
            </a:r>
            <a:endParaRPr sz="2200" b="0" dirty="0">
              <a:latin typeface="Lato"/>
              <a:ea typeface="Lato"/>
              <a:cs typeface="Lato"/>
              <a:sym typeface="Lato"/>
            </a:endParaRPr>
          </a:p>
          <a:p>
            <a:pPr marL="457200" lvl="0" indent="0" algn="l" rtl="0">
              <a:lnSpc>
                <a:spcPct val="115000"/>
              </a:lnSpc>
              <a:spcBef>
                <a:spcPts val="1100"/>
              </a:spcBef>
              <a:spcAft>
                <a:spcPts val="1100"/>
              </a:spcAft>
              <a:buNone/>
            </a:pPr>
            <a:endParaRPr sz="1800" b="0" dirty="0">
              <a:latin typeface="Lato"/>
              <a:ea typeface="Lato"/>
              <a:cs typeface="Lato"/>
              <a:sym typeface="Lato"/>
            </a:endParaRPr>
          </a:p>
        </p:txBody>
      </p:sp>
      <p:pic>
        <p:nvPicPr>
          <p:cNvPr id="193" name="Google Shape;193;p43"/>
          <p:cNvPicPr preferRelativeResize="0"/>
          <p:nvPr/>
        </p:nvPicPr>
        <p:blipFill rotWithShape="1">
          <a:blip r:embed="rId3">
            <a:alphaModFix/>
          </a:blip>
          <a:srcRect b="21023"/>
          <a:stretch/>
        </p:blipFill>
        <p:spPr>
          <a:xfrm>
            <a:off x="6877275" y="172700"/>
            <a:ext cx="2000399" cy="1802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 Question</a:t>
            </a:r>
            <a:endParaRPr/>
          </a:p>
        </p:txBody>
      </p:sp>
      <p:sp>
        <p:nvSpPr>
          <p:cNvPr id="199" name="Google Shape;199;p44"/>
          <p:cNvSpPr txBox="1">
            <a:spLocks noGrp="1"/>
          </p:cNvSpPr>
          <p:nvPr>
            <p:ph type="body" idx="1"/>
          </p:nvPr>
        </p:nvSpPr>
        <p:spPr>
          <a:xfrm>
            <a:off x="673250" y="3947550"/>
            <a:ext cx="49386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[insert tiny url here] </a:t>
            </a:r>
            <a:endParaRPr sz="2000"/>
          </a:p>
        </p:txBody>
      </p:sp>
      <p:sp>
        <p:nvSpPr>
          <p:cNvPr id="200" name="Google Shape;200;p44"/>
          <p:cNvSpPr txBox="1"/>
          <p:nvPr/>
        </p:nvSpPr>
        <p:spPr>
          <a:xfrm>
            <a:off x="757425" y="1990475"/>
            <a:ext cx="4910700" cy="18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Lato"/>
                <a:ea typeface="Lato"/>
                <a:cs typeface="Lato"/>
                <a:sym typeface="Lato"/>
              </a:rPr>
              <a:t>What are some of the current experiences you have had with virtual, blended, or face-to-face learning in a virtual setting?</a:t>
            </a:r>
            <a:endParaRPr sz="2300" dirty="0">
              <a:latin typeface="Lato"/>
              <a:ea typeface="Lato"/>
              <a:cs typeface="Lato"/>
              <a:sym typeface="Lato"/>
            </a:endParaRPr>
          </a:p>
        </p:txBody>
      </p:sp>
      <p:sp>
        <p:nvSpPr>
          <p:cNvPr id="201" name="Google Shape;201;p44"/>
          <p:cNvSpPr txBox="1"/>
          <p:nvPr/>
        </p:nvSpPr>
        <p:spPr>
          <a:xfrm>
            <a:off x="6389550" y="1695750"/>
            <a:ext cx="2126700" cy="21264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[Insert QR Code here]</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205"/>
        <p:cNvGrpSpPr/>
        <p:nvPr/>
      </p:nvGrpSpPr>
      <p:grpSpPr>
        <a:xfrm>
          <a:off x="0" y="0"/>
          <a:ext cx="0" cy="0"/>
          <a:chOff x="0" y="0"/>
          <a:chExt cx="0" cy="0"/>
        </a:xfrm>
      </p:grpSpPr>
      <p:sp>
        <p:nvSpPr>
          <p:cNvPr id="206" name="Google Shape;206;p45"/>
          <p:cNvSpPr txBox="1">
            <a:spLocks noGrp="1"/>
          </p:cNvSpPr>
          <p:nvPr>
            <p:ph type="title"/>
          </p:nvPr>
        </p:nvSpPr>
        <p:spPr>
          <a:xfrm>
            <a:off x="727650" y="11252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 for today’s session: </a:t>
            </a:r>
            <a:endParaRPr/>
          </a:p>
        </p:txBody>
      </p:sp>
      <p:sp>
        <p:nvSpPr>
          <p:cNvPr id="207" name="Google Shape;207;p45"/>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Assignment stream and features</a:t>
            </a:r>
            <a:endParaRPr sz="1900"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Student “Upcoming” list</a:t>
            </a:r>
            <a:endParaRPr sz="1900"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Accessing Google  Calendar view and features</a:t>
            </a:r>
            <a:endParaRPr sz="1900"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How to submit an assignment</a:t>
            </a:r>
            <a:endParaRPr sz="1900"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How to upload an assignment</a:t>
            </a:r>
            <a:endParaRPr sz="1900" dirty="0">
              <a:solidFill>
                <a:srgbClr val="000000"/>
              </a:solidFill>
            </a:endParaRPr>
          </a:p>
          <a:p>
            <a:pPr marL="457200" lvl="0" indent="-349250" algn="l" rtl="0">
              <a:spcBef>
                <a:spcPts val="0"/>
              </a:spcBef>
              <a:spcAft>
                <a:spcPts val="0"/>
              </a:spcAft>
              <a:buClr>
                <a:srgbClr val="000000"/>
              </a:buClr>
              <a:buSzPts val="1900"/>
              <a:buChar char="●"/>
            </a:pPr>
            <a:r>
              <a:rPr lang="en" sz="1900" dirty="0">
                <a:solidFill>
                  <a:srgbClr val="000000"/>
                </a:solidFill>
              </a:rPr>
              <a:t>Receiving Student Progress Reports (daily or weekly)</a:t>
            </a:r>
            <a:endParaRPr sz="1900" dirty="0">
              <a:solidFill>
                <a:srgbClr val="000000"/>
              </a:solidFill>
            </a:endParaRPr>
          </a:p>
          <a:p>
            <a:pPr marL="0" lvl="0" indent="0" algn="l" rtl="0">
              <a:spcBef>
                <a:spcPts val="0"/>
              </a:spcBef>
              <a:spcAft>
                <a:spcPts val="0"/>
              </a:spcAft>
              <a:buNone/>
            </a:pPr>
            <a:endParaRPr sz="1900" dirty="0">
              <a:solidFill>
                <a:srgbClr val="000000"/>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1670</Words>
  <Application>Microsoft Office PowerPoint</Application>
  <PresentationFormat>On-screen Show (16:9)</PresentationFormat>
  <Paragraphs>150</Paragraphs>
  <Slides>25</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Lato</vt:lpstr>
      <vt:lpstr>Georgia</vt:lpstr>
      <vt:lpstr>Helvetica Neue Light</vt:lpstr>
      <vt:lpstr>Raleway</vt:lpstr>
      <vt:lpstr>Calibri</vt:lpstr>
      <vt:lpstr>Avenir</vt:lpstr>
      <vt:lpstr>Arial</vt:lpstr>
      <vt:lpstr>Constantia</vt:lpstr>
      <vt:lpstr>Noto Sans Symbols</vt:lpstr>
      <vt:lpstr>Streamline</vt:lpstr>
      <vt:lpstr>Paper Plane</vt:lpstr>
      <vt:lpstr>LEARN theme</vt:lpstr>
      <vt:lpstr>PowerPoint Presentation</vt:lpstr>
      <vt:lpstr>Welcome! We will begin shortly! </vt:lpstr>
      <vt:lpstr>Getting to Know Google Classroom for Families</vt:lpstr>
      <vt:lpstr> </vt:lpstr>
      <vt:lpstr>GEAR UP Grant Goals:  Increase cohort academic performance and preparation for postsecondary education. Increase high school graduation and postsecondary education participation. Increase student educational expectations and student and family knowledge of postsecondary education options, preparation, and financing.</vt:lpstr>
      <vt:lpstr>Objectives:  The K20 GEAR UP Google Classroom for Families presentation engages parents to become better informed about Google education software so they have the necessary skills to forge the parent-school-community partnerships essential to improving academic achievement for students. </vt:lpstr>
      <vt:lpstr>Session Goals: Participants will analyze and identify parental engagement and involvement within a virtual platform. Participants will engage in numerous features of Google Classroom and learn how they can support their students in a virtual environment.   </vt:lpstr>
      <vt:lpstr>Essential Question</vt:lpstr>
      <vt:lpstr>Topics for today’s session: </vt:lpstr>
      <vt:lpstr>Stream Page Features</vt:lpstr>
      <vt:lpstr>Google Classroom for Families|Stream Page Features</vt:lpstr>
      <vt:lpstr>Upcoming and Google Calendar</vt:lpstr>
      <vt:lpstr>Google Classroom for Families |Student “Upcoming”</vt:lpstr>
      <vt:lpstr>Google Classroom for Families |Student Google Calendar</vt:lpstr>
      <vt:lpstr>Student Work Submission</vt:lpstr>
      <vt:lpstr>Google Classroom for Families|Student work submission</vt:lpstr>
      <vt:lpstr>Student Grades</vt:lpstr>
      <vt:lpstr>Google Classroom for Families |Student Grades</vt:lpstr>
      <vt:lpstr>Class Drive Folder</vt:lpstr>
      <vt:lpstr>Google Classroom for Families |Class Drive Folder</vt:lpstr>
      <vt:lpstr>PowerPoint Presentation</vt:lpstr>
      <vt:lpstr>Gaining Access</vt:lpstr>
      <vt:lpstr>Two Stars and a Wish</vt:lpstr>
      <vt:lpstr>What questions do you still have?</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jordnaru@outlook.com</cp:lastModifiedBy>
  <cp:revision>1</cp:revision>
  <dcterms:modified xsi:type="dcterms:W3CDTF">2021-10-25T18:26:56Z</dcterms:modified>
</cp:coreProperties>
</file>