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5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2" r:id="rId17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>
      <p:cViewPr varScale="1">
        <p:scale>
          <a:sx n="200" d="100"/>
          <a:sy n="200" d="100"/>
        </p:scale>
        <p:origin x="660" y="10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138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g295a1532a2b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" name="Google Shape;35;g295a1532a2b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261bb1355c7_0_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261bb1355c7_0_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261bb1355c7_0_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261bb1355c7_0_3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261bb1355c7_0_3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261bb1355c7_0_3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261bb1355c7_0_4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261bb1355c7_0_4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261bb1355c7_0_4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Google Shape;112;g261bb1355c7_0_4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261bb1355c7_0_5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Google Shape;118;g261bb1355c7_0_5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g261bb1355c7_0_6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1" name="Google Shape;131;g261bb1355c7_0_6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g295a1532a2b_0_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" name="Google Shape;39;g295a1532a2b_0_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5" name="Google Shape;45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g261bb1355c7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1" name="Google Shape;51;g261bb1355c7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295a1532a2b_0_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g295a1532a2b_0_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K20 Center. (n.d.). Four corners. Strategies. Retrieved from </a:t>
            </a:r>
            <a:r>
              <a:rPr lang="en" u="sng">
                <a:solidFill>
                  <a:srgbClr val="1155CC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https://learn.k20center.ou.edu/strategy/138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261bb1355c7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261bb1355c7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261bb1355c7_0_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261bb1355c7_0_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261bb1355c7_0_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261bb1355c7_0_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261bb1355c7_0_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261bb1355c7_0_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ssential Question/Objectives" type="title">
  <p:cSld name="TITLE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Calibri"/>
              <a:buNone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1" type="tx">
  <p:cSld name="TITLE_AND_BODY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800525" y="445025"/>
            <a:ext cx="80319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libri"/>
              <a:buNone/>
              <a:defRPr sz="3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body" idx="1"/>
          </p:nvPr>
        </p:nvSpPr>
        <p:spPr>
          <a:xfrm>
            <a:off x="800525" y="1152475"/>
            <a:ext cx="8031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937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Calibri"/>
              <a:buChar char="●"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Calibri"/>
              <a:buChar char="○"/>
              <a:defRPr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Calibri"/>
              <a:buChar char="■"/>
              <a:defRPr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Calibri"/>
              <a:buChar char="●"/>
              <a:defRPr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Calibri"/>
              <a:buChar char="○"/>
              <a:defRPr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Calibri"/>
              <a:buChar char="■"/>
              <a:defRPr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Calibri"/>
              <a:buChar char="●"/>
              <a:defRPr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Calibri"/>
              <a:buChar char="○"/>
              <a:defRPr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Calibri"/>
              <a:buChar char="■"/>
              <a:defRPr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ssential Question/Objectives 2">
  <p:cSld name="CUSTOM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Calibri"/>
              <a:buNone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842225" y="445025"/>
            <a:ext cx="79902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libri"/>
              <a:buNone/>
              <a:defRPr sz="3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842225" y="1152475"/>
            <a:ext cx="3750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937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Calibri"/>
              <a:buChar char="●"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Calibri"/>
              <a:buChar char="○"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Calibri"/>
              <a:buChar char="■"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Calibri"/>
              <a:buChar char="●"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Calibri"/>
              <a:buChar char="○"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Calibri"/>
              <a:buChar char="■"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Calibri"/>
              <a:buChar char="●"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Calibri"/>
              <a:buChar char="○"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Calibri"/>
              <a:buChar char="■"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937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Calibri"/>
              <a:buChar char="●"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Calibri"/>
              <a:buChar char="○"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Calibri"/>
              <a:buChar char="■"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Calibri"/>
              <a:buChar char="●"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Calibri"/>
              <a:buChar char="○"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Calibri"/>
              <a:buChar char="■"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Calibri"/>
              <a:buChar char="●"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Calibri"/>
              <a:buChar char="○"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Calibri"/>
              <a:buChar char="■"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872000" y="445025"/>
            <a:ext cx="79602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libri"/>
              <a:buNone/>
              <a:defRPr sz="3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libri"/>
              <a:buNone/>
              <a:defRPr sz="3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libri"/>
              <a:buNone/>
              <a:defRPr sz="3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libri"/>
              <a:buNone/>
              <a:defRPr sz="3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libri"/>
              <a:buNone/>
              <a:defRPr sz="3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libri"/>
              <a:buNone/>
              <a:defRPr sz="3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libri"/>
              <a:buNone/>
              <a:defRPr sz="3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libri"/>
              <a:buNone/>
              <a:defRPr sz="3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libri"/>
              <a:buNone/>
              <a:defRPr sz="3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925625" y="555600"/>
            <a:ext cx="67614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libri"/>
              <a:buNone/>
              <a:defRPr sz="3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Calibri"/>
              <a:buNone/>
              <a:defRPr sz="2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Calibri"/>
              <a:buNone/>
              <a:defRPr sz="2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Calibri"/>
              <a:buNone/>
              <a:defRPr sz="2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Calibri"/>
              <a:buNone/>
              <a:defRPr sz="2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Calibri"/>
              <a:buNone/>
              <a:defRPr sz="2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Calibri"/>
              <a:buNone/>
              <a:defRPr sz="2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Calibri"/>
              <a:buNone/>
              <a:defRPr sz="2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Calibri"/>
              <a:buNone/>
              <a:defRPr sz="2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782300" y="1371725"/>
            <a:ext cx="69402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937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Calibri"/>
              <a:buChar char="●"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Calibri"/>
              <a:buChar char="○"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Calibri"/>
              <a:buChar char="■"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Calibri"/>
              <a:buChar char="●"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Calibri"/>
              <a:buChar char="○"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Calibri"/>
              <a:buChar char="■"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Calibri"/>
              <a:buChar char="●"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Calibri"/>
              <a:buChar char="○"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Calibri"/>
              <a:buChar char="■"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ver">
  <p:cSld name="CUSTOM_1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blipFill>
          <a:blip r:embed="rId9">
            <a:alphaModFix/>
          </a:blip>
          <a:stretch>
            <a:fillRect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k20.ou.edu/fafsa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8"/>
          <p:cNvSpPr txBox="1">
            <a:spLocks noGrp="1"/>
          </p:cNvSpPr>
          <p:nvPr>
            <p:ph type="title"/>
          </p:nvPr>
        </p:nvSpPr>
        <p:spPr>
          <a:xfrm>
            <a:off x="800525" y="445025"/>
            <a:ext cx="80319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Work Study</a:t>
            </a:r>
            <a:endParaRPr dirty="0"/>
          </a:p>
        </p:txBody>
      </p:sp>
      <p:sp>
        <p:nvSpPr>
          <p:cNvPr id="91" name="Google Shape;91;p18"/>
          <p:cNvSpPr txBox="1">
            <a:spLocks noGrp="1"/>
          </p:cNvSpPr>
          <p:nvPr>
            <p:ph type="body" idx="1"/>
          </p:nvPr>
        </p:nvSpPr>
        <p:spPr>
          <a:xfrm>
            <a:off x="800525" y="1152475"/>
            <a:ext cx="8031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9370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Char char="•"/>
            </a:pPr>
            <a:r>
              <a:rPr lang="en" sz="2400" dirty="0"/>
              <a:t>The student must fill out the FAFSA to qualify for Work Study.</a:t>
            </a:r>
            <a:endParaRPr sz="2400" dirty="0"/>
          </a:p>
          <a:p>
            <a:pPr marL="457200" lvl="0" indent="-3937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Char char="•"/>
            </a:pPr>
            <a:r>
              <a:rPr lang="en" sz="2400" dirty="0"/>
              <a:t>The work study  program is designed to supplement income with on-campus employment.</a:t>
            </a:r>
            <a:endParaRPr sz="2400" dirty="0"/>
          </a:p>
          <a:p>
            <a:pPr marL="457200" lvl="0" indent="-393700" algn="l" rtl="0">
              <a:lnSpc>
                <a:spcPct val="100000"/>
              </a:lnSpc>
              <a:spcBef>
                <a:spcPts val="1000"/>
              </a:spcBef>
              <a:spcAft>
                <a:spcPts val="1000"/>
              </a:spcAft>
              <a:buClr>
                <a:schemeClr val="lt1"/>
              </a:buClr>
              <a:buSzPts val="2600"/>
              <a:buFont typeface="Arial"/>
              <a:buChar char="•"/>
            </a:pPr>
            <a:r>
              <a:rPr lang="en" sz="2400" dirty="0"/>
              <a:t>The job must be in a homework-friendly work environment. </a:t>
            </a:r>
            <a:endParaRPr sz="2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9"/>
          <p:cNvSpPr txBox="1">
            <a:spLocks noGrp="1"/>
          </p:cNvSpPr>
          <p:nvPr>
            <p:ph type="title"/>
          </p:nvPr>
        </p:nvSpPr>
        <p:spPr>
          <a:xfrm>
            <a:off x="800525" y="445025"/>
            <a:ext cx="80319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Scholarships</a:t>
            </a:r>
            <a:endParaRPr dirty="0"/>
          </a:p>
        </p:txBody>
      </p:sp>
      <p:sp>
        <p:nvSpPr>
          <p:cNvPr id="97" name="Google Shape;97;p19"/>
          <p:cNvSpPr txBox="1">
            <a:spLocks noGrp="1"/>
          </p:cNvSpPr>
          <p:nvPr>
            <p:ph type="body" idx="1"/>
          </p:nvPr>
        </p:nvSpPr>
        <p:spPr>
          <a:xfrm>
            <a:off x="800525" y="1152475"/>
            <a:ext cx="8031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2500" lnSpcReduction="20000"/>
          </a:bodyPr>
          <a:lstStyle/>
          <a:p>
            <a:pPr marL="457200" lvl="0" indent="-39370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Char char="•"/>
            </a:pPr>
            <a:r>
              <a:rPr lang="en" sz="2400" dirty="0"/>
              <a:t>Scholarships can be considered free money. Scholarships do not have to be repaid. </a:t>
            </a:r>
            <a:endParaRPr sz="2400" dirty="0"/>
          </a:p>
          <a:p>
            <a:pPr marL="457200" lvl="0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Char char="•"/>
            </a:pPr>
            <a:r>
              <a:rPr lang="en" sz="2400" dirty="0"/>
              <a:t>Below are some resources to help you find scholarships:</a:t>
            </a:r>
            <a:endParaRPr sz="2400" dirty="0"/>
          </a:p>
          <a:p>
            <a:pPr marL="914400" lvl="1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Wingdings" panose="05000000000000000000" pitchFamily="2" charset="2"/>
              <a:buChar char="§"/>
            </a:pPr>
            <a:r>
              <a:rPr lang="en" sz="2000" dirty="0"/>
              <a:t>School Counselor</a:t>
            </a:r>
            <a:endParaRPr sz="2000" dirty="0"/>
          </a:p>
          <a:p>
            <a:pPr marL="914400" lvl="1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Wingdings" panose="05000000000000000000" pitchFamily="2" charset="2"/>
              <a:buChar char="§"/>
            </a:pPr>
            <a:r>
              <a:rPr lang="en" sz="2000" dirty="0"/>
              <a:t>Scholarship search engines</a:t>
            </a:r>
            <a:endParaRPr sz="2000" dirty="0"/>
          </a:p>
          <a:p>
            <a:pPr marL="914400" lvl="1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Wingdings" panose="05000000000000000000" pitchFamily="2" charset="2"/>
              <a:buChar char="§"/>
            </a:pPr>
            <a:r>
              <a:rPr lang="en" sz="2000" dirty="0"/>
              <a:t>Google / Internet search</a:t>
            </a:r>
            <a:endParaRPr sz="2000" dirty="0"/>
          </a:p>
          <a:p>
            <a:pPr marL="914400" lvl="1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Wingdings" panose="05000000000000000000" pitchFamily="2" charset="2"/>
              <a:buChar char="§"/>
            </a:pPr>
            <a:r>
              <a:rPr lang="en" sz="2000" dirty="0"/>
              <a:t>College Financial Aid Office</a:t>
            </a:r>
            <a:endParaRPr sz="2000" dirty="0"/>
          </a:p>
          <a:p>
            <a:pPr marL="914400" lvl="1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Wingdings" panose="05000000000000000000" pitchFamily="2" charset="2"/>
              <a:buChar char="§"/>
            </a:pPr>
            <a:r>
              <a:rPr lang="en" sz="2000" dirty="0"/>
              <a:t>College degree program</a:t>
            </a:r>
            <a:endParaRPr sz="2000" dirty="0"/>
          </a:p>
          <a:p>
            <a:pPr marL="901700" lvl="1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Wingdings" panose="05000000000000000000" pitchFamily="2" charset="2"/>
              <a:buChar char="§"/>
            </a:pPr>
            <a:r>
              <a:rPr lang="en" sz="2000" dirty="0"/>
              <a:t>Local businesses / Employers</a:t>
            </a:r>
            <a:endParaRPr sz="2000" dirty="0"/>
          </a:p>
          <a:p>
            <a:pPr marL="457200" lvl="0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Char char="•"/>
            </a:pPr>
            <a:r>
              <a:rPr lang="en" sz="2400" dirty="0"/>
              <a:t>Be sure to confirm scholarship deadlines. </a:t>
            </a:r>
            <a:endParaRPr sz="2400" dirty="0"/>
          </a:p>
          <a:p>
            <a:pPr marL="457200" lvl="0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Char char="•"/>
            </a:pPr>
            <a:r>
              <a:rPr lang="en" sz="2400" dirty="0"/>
              <a:t>Students are urged to continue to pursue scholarships throughout their education.</a:t>
            </a:r>
            <a:endParaRPr sz="24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20"/>
          <p:cNvSpPr txBox="1">
            <a:spLocks noGrp="1"/>
          </p:cNvSpPr>
          <p:nvPr>
            <p:ph type="title"/>
          </p:nvPr>
        </p:nvSpPr>
        <p:spPr>
          <a:xfrm>
            <a:off x="800525" y="445025"/>
            <a:ext cx="80319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Student Loans</a:t>
            </a:r>
            <a:endParaRPr dirty="0"/>
          </a:p>
        </p:txBody>
      </p:sp>
      <p:sp>
        <p:nvSpPr>
          <p:cNvPr id="103" name="Google Shape;103;p20"/>
          <p:cNvSpPr txBox="1">
            <a:spLocks noGrp="1"/>
          </p:cNvSpPr>
          <p:nvPr>
            <p:ph type="body" idx="1"/>
          </p:nvPr>
        </p:nvSpPr>
        <p:spPr>
          <a:xfrm>
            <a:off x="800525" y="1152475"/>
            <a:ext cx="8031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2500"/>
          </a:bodyPr>
          <a:lstStyle/>
          <a:p>
            <a:pPr marL="457200" lvl="0" indent="-39370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Char char="•"/>
            </a:pPr>
            <a:r>
              <a:rPr lang="en" dirty="0"/>
              <a:t>Federal Loans</a:t>
            </a:r>
            <a:endParaRPr dirty="0"/>
          </a:p>
          <a:p>
            <a:pPr marL="914400" lvl="1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Wingdings" panose="05000000000000000000" pitchFamily="2" charset="2"/>
              <a:buChar char="§"/>
            </a:pPr>
            <a:r>
              <a:rPr lang="en" sz="2000" dirty="0"/>
              <a:t>Students must fill out FAFSA to qualify for federal loans.</a:t>
            </a:r>
          </a:p>
          <a:p>
            <a:pPr marL="914400" lvl="1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Wingdings" panose="05000000000000000000" pitchFamily="2" charset="2"/>
              <a:buChar char="§"/>
            </a:pPr>
            <a:r>
              <a:rPr lang="en" sz="2000" dirty="0"/>
              <a:t>Federal education loans typically cost less than private loans.</a:t>
            </a:r>
          </a:p>
          <a:p>
            <a:pPr marL="914400" lvl="1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Wingdings" panose="05000000000000000000" pitchFamily="2" charset="2"/>
              <a:buChar char="§"/>
            </a:pPr>
            <a:r>
              <a:rPr lang="en" sz="2000" dirty="0"/>
              <a:t>Repayment generally starts after graduation or change of enrollment status. </a:t>
            </a:r>
            <a:endParaRPr sz="2000" dirty="0"/>
          </a:p>
          <a:p>
            <a:pPr marL="457200" lvl="0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Char char="•"/>
            </a:pPr>
            <a:r>
              <a:rPr lang="en" dirty="0"/>
              <a:t>Private Loans</a:t>
            </a:r>
            <a:endParaRPr dirty="0"/>
          </a:p>
          <a:p>
            <a:pPr marL="914400" lvl="1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Wingdings" panose="05000000000000000000" pitchFamily="2" charset="2"/>
              <a:buChar char="§"/>
            </a:pPr>
            <a:r>
              <a:rPr lang="en" sz="2000" dirty="0"/>
              <a:t>Private loans are generally more expensive with higher interest rates</a:t>
            </a:r>
            <a:r>
              <a:rPr lang="en-US" sz="2000" dirty="0"/>
              <a:t>.</a:t>
            </a:r>
          </a:p>
          <a:p>
            <a:pPr marL="914400" lvl="1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Wingdings" panose="05000000000000000000" pitchFamily="2" charset="2"/>
              <a:buChar char="§"/>
            </a:pPr>
            <a:r>
              <a:rPr lang="en" sz="2000" dirty="0"/>
              <a:t>A good credit score is required.</a:t>
            </a:r>
          </a:p>
          <a:p>
            <a:pPr marL="914400" lvl="1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Wingdings" panose="05000000000000000000" pitchFamily="2" charset="2"/>
              <a:buChar char="§"/>
            </a:pPr>
            <a:r>
              <a:rPr lang="en" sz="2000" dirty="0"/>
              <a:t>Repayment is less likely to be deferred during financially difficult times.</a:t>
            </a:r>
            <a:endParaRPr sz="2000" dirty="0"/>
          </a:p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21"/>
          <p:cNvSpPr txBox="1">
            <a:spLocks noGrp="1"/>
          </p:cNvSpPr>
          <p:nvPr>
            <p:ph type="title"/>
          </p:nvPr>
        </p:nvSpPr>
        <p:spPr>
          <a:xfrm>
            <a:off x="768775" y="203725"/>
            <a:ext cx="80319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Oklahoma’s Promise</a:t>
            </a:r>
            <a:endParaRPr dirty="0"/>
          </a:p>
        </p:txBody>
      </p:sp>
      <p:sp>
        <p:nvSpPr>
          <p:cNvPr id="109" name="Google Shape;109;p21"/>
          <p:cNvSpPr txBox="1">
            <a:spLocks noGrp="1"/>
          </p:cNvSpPr>
          <p:nvPr>
            <p:ph type="body" idx="1"/>
          </p:nvPr>
        </p:nvSpPr>
        <p:spPr>
          <a:xfrm>
            <a:off x="768775" y="904825"/>
            <a:ext cx="8031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2500"/>
          </a:bodyPr>
          <a:lstStyle/>
          <a:p>
            <a:pPr marL="457200" lvl="0" indent="-39370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Char char="•"/>
            </a:pPr>
            <a:r>
              <a:rPr lang="en" sz="2200" dirty="0"/>
              <a:t>Oklahoma’s Promise pays tuition for in-state colleges and universities.</a:t>
            </a:r>
            <a:endParaRPr sz="2200" dirty="0"/>
          </a:p>
          <a:p>
            <a:pPr marL="914400" lvl="1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Wingdings" panose="05000000000000000000" pitchFamily="2" charset="2"/>
              <a:buChar char="§"/>
            </a:pPr>
            <a:r>
              <a:rPr lang="en" sz="2000" dirty="0"/>
              <a:t>Be prepared to pay for fees, books, and housing</a:t>
            </a:r>
            <a:endParaRPr sz="2000" dirty="0"/>
          </a:p>
          <a:p>
            <a:pPr marL="914400" lvl="1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Wingdings" panose="05000000000000000000" pitchFamily="2" charset="2"/>
              <a:buChar char="§"/>
            </a:pPr>
            <a:r>
              <a:rPr lang="en" sz="2000" dirty="0"/>
              <a:t>Some state colleges and universities offer additional scholarships for OK Promise students.</a:t>
            </a:r>
            <a:endParaRPr sz="2000" dirty="0"/>
          </a:p>
          <a:p>
            <a:pPr marL="457200" lvl="0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Char char="•"/>
            </a:pPr>
            <a:r>
              <a:rPr lang="en" sz="2200" dirty="0"/>
              <a:t>The student must meet all requirements to get OK Promise Scholarship.</a:t>
            </a:r>
            <a:endParaRPr sz="2200" dirty="0"/>
          </a:p>
          <a:p>
            <a:pPr marL="457200" lvl="0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Char char="•"/>
            </a:pPr>
            <a:r>
              <a:rPr lang="en" sz="2200" dirty="0"/>
              <a:t>FAFSA is required</a:t>
            </a:r>
            <a:r>
              <a:rPr lang="en-US" sz="2200" dirty="0"/>
              <a:t>.</a:t>
            </a:r>
          </a:p>
          <a:p>
            <a:pPr marL="457200" lvl="0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Char char="•"/>
            </a:pPr>
            <a:r>
              <a:rPr lang="en-US" sz="2200" dirty="0"/>
              <a:t>The student must n</a:t>
            </a:r>
            <a:r>
              <a:rPr lang="en" sz="2200" dirty="0"/>
              <a:t>otify Financial Aid Office that he/she has OK Promise.</a:t>
            </a:r>
          </a:p>
          <a:p>
            <a:pPr marL="457200" lvl="0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Char char="•"/>
            </a:pPr>
            <a:r>
              <a:rPr lang="en" sz="2000" dirty="0"/>
              <a:t>College will contact OK Promise to confirm the scholarship award.  </a:t>
            </a:r>
            <a:endParaRPr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2"/>
          <p:cNvSpPr txBox="1">
            <a:spLocks noGrp="1"/>
          </p:cNvSpPr>
          <p:nvPr>
            <p:ph type="title"/>
          </p:nvPr>
        </p:nvSpPr>
        <p:spPr>
          <a:xfrm>
            <a:off x="800525" y="445025"/>
            <a:ext cx="80319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Filling Out the FAFSA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15" name="Google Shape;115;p22"/>
          <p:cNvSpPr txBox="1">
            <a:spLocks noGrp="1"/>
          </p:cNvSpPr>
          <p:nvPr>
            <p:ph type="body" idx="1"/>
          </p:nvPr>
        </p:nvSpPr>
        <p:spPr>
          <a:xfrm>
            <a:off x="800525" y="1152475"/>
            <a:ext cx="8031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70000" lnSpcReduction="20000"/>
          </a:bodyPr>
          <a:lstStyle/>
          <a:p>
            <a:pPr marL="557848" lvl="0" indent="-457200" algn="l" rtl="0">
              <a:spcBef>
                <a:spcPts val="0"/>
              </a:spcBef>
              <a:spcAft>
                <a:spcPts val="0"/>
              </a:spcAft>
              <a:buSzPct val="77611"/>
              <a:buFont typeface="Arial" panose="020B0604020202020204" pitchFamily="34" charset="0"/>
              <a:buChar char="•"/>
            </a:pPr>
            <a:r>
              <a:rPr lang="en" sz="3350" dirty="0"/>
              <a:t>S</a:t>
            </a:r>
            <a:r>
              <a:rPr lang="en" sz="3050" dirty="0"/>
              <a:t>pouses and step-parents may need to participate as contributors.</a:t>
            </a:r>
            <a:endParaRPr sz="3050" dirty="0"/>
          </a:p>
          <a:p>
            <a:pPr marL="535702" lvl="0" indent="-457200" algn="l" rtl="0"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</a:pPr>
            <a:r>
              <a:rPr lang="en" sz="3050" dirty="0"/>
              <a:t>Federal tax information is transferred directly from the IRS.</a:t>
            </a:r>
            <a:endParaRPr sz="3050" dirty="0"/>
          </a:p>
          <a:p>
            <a:pPr marL="1017509" lvl="1" indent="-457200" algn="l" rtl="0">
              <a:spcBef>
                <a:spcPts val="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" sz="2550" dirty="0"/>
              <a:t>Consent is required.</a:t>
            </a:r>
            <a:endParaRPr sz="2550" dirty="0"/>
          </a:p>
          <a:p>
            <a:pPr marL="535702" lvl="0" indent="-457200" algn="l" rtl="0"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</a:pPr>
            <a:r>
              <a:rPr lang="en" sz="3050" dirty="0"/>
              <a:t>All contributors need their own FSA ID’s.</a:t>
            </a:r>
            <a:endParaRPr sz="3050" dirty="0"/>
          </a:p>
          <a:p>
            <a:pPr marL="1017509" lvl="1" indent="-457200" algn="l" rtl="0">
              <a:spcBef>
                <a:spcPts val="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" sz="2550" dirty="0"/>
              <a:t>Students, spouses, parents, etc. must submit a FAFSA application.</a:t>
            </a:r>
            <a:endParaRPr sz="2550" dirty="0"/>
          </a:p>
          <a:p>
            <a:pPr marL="535702" lvl="0" indent="-457200" algn="l" rtl="0"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</a:pPr>
            <a:r>
              <a:rPr lang="en" sz="3050" dirty="0"/>
              <a:t>Each individual can add up to 20 colleges or trade schools on the FAFSA.</a:t>
            </a:r>
            <a:endParaRPr sz="3050" dirty="0"/>
          </a:p>
          <a:p>
            <a:pPr marL="535702" indent="-457200">
              <a:buSzPct val="100000"/>
              <a:buFont typeface="Arial" panose="020B0604020202020204" pitchFamily="34" charset="0"/>
              <a:buChar char="•"/>
            </a:pPr>
            <a:r>
              <a:rPr lang="en" sz="3050" dirty="0"/>
              <a:t>It is imperative to pay attention to all deadlines.</a:t>
            </a:r>
            <a:endParaRPr sz="3050" dirty="0"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3"/>
          <p:cNvSpPr txBox="1">
            <a:spLocks noGrp="1"/>
          </p:cNvSpPr>
          <p:nvPr>
            <p:ph type="title"/>
          </p:nvPr>
        </p:nvSpPr>
        <p:spPr>
          <a:xfrm>
            <a:off x="925625" y="555600"/>
            <a:ext cx="6761400" cy="755700"/>
          </a:xfr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Who is a Contributor?</a:t>
            </a:r>
          </a:p>
        </p:txBody>
      </p:sp>
      <p:sp>
        <p:nvSpPr>
          <p:cNvPr id="121" name="Google Shape;121;p23"/>
          <p:cNvSpPr txBox="1">
            <a:spLocks noGrp="1"/>
          </p:cNvSpPr>
          <p:nvPr>
            <p:ph type="body" idx="1"/>
          </p:nvPr>
        </p:nvSpPr>
        <p:spPr>
          <a:xfrm>
            <a:off x="782300" y="1371725"/>
            <a:ext cx="6940200" cy="3179400"/>
          </a:xfrm>
        </p:spPr>
        <p:txBody>
          <a:bodyPr spcFirstLastPara="1" wrap="square" lIns="91425" tIns="91425" rIns="91425" bIns="91425" anchor="t" anchorCtr="0">
            <a:normAutofit lnSpcReduction="10000"/>
          </a:bodyPr>
          <a:lstStyle/>
          <a:p>
            <a:pPr marL="361950" indent="-285750">
              <a:lnSpc>
                <a:spcPct val="105000"/>
              </a:lnSpc>
              <a:buSzPct val="100000"/>
            </a:pPr>
            <a:r>
              <a:rPr lang="en-US" sz="1900" dirty="0"/>
              <a:t>Anyone who is required to provide information, consent, approval, and a signature on the FAFSA form.</a:t>
            </a:r>
          </a:p>
          <a:p>
            <a:pPr marL="361950" indent="-285750">
              <a:lnSpc>
                <a:spcPct val="105000"/>
              </a:lnSpc>
              <a:buSzPct val="100000"/>
            </a:pPr>
            <a:r>
              <a:rPr lang="en-US" sz="1900" dirty="0"/>
              <a:t>Their Federal tax information is transferred from the IRS to the FAFSA.</a:t>
            </a:r>
          </a:p>
          <a:p>
            <a:pPr marL="457200" lvl="0" indent="-381000" rtl="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-US" sz="1900" dirty="0"/>
              <a:t>A Contributor can be:</a:t>
            </a:r>
          </a:p>
          <a:p>
            <a:pPr marL="914400" lvl="1" indent="-342900" rtl="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1600" dirty="0"/>
              <a:t>Student</a:t>
            </a:r>
          </a:p>
          <a:p>
            <a:pPr marL="914400" lvl="1" indent="-342900" rtl="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1600" dirty="0"/>
              <a:t>Student’s spouse</a:t>
            </a:r>
          </a:p>
          <a:p>
            <a:pPr marL="914400" lvl="1" indent="-342900" rtl="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1600" dirty="0"/>
              <a:t>Biological or adoptive parents</a:t>
            </a:r>
          </a:p>
          <a:p>
            <a:pPr marL="914400" lvl="1" indent="-342900" rtl="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1600" dirty="0"/>
              <a:t>Step-parent</a:t>
            </a:r>
          </a:p>
          <a:p>
            <a:pPr marL="457200" lvl="0" indent="-381000" rtl="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-US" sz="1900" dirty="0"/>
              <a:t>Contributors are not always financially responsible to pay for school costs.</a:t>
            </a:r>
          </a:p>
          <a:p>
            <a:pPr marL="0" lvl="0" indent="0" rtl="0">
              <a:lnSpc>
                <a:spcPct val="105000"/>
              </a:lnSpc>
              <a:spcBef>
                <a:spcPts val="1200"/>
              </a:spcBef>
              <a:spcAft>
                <a:spcPts val="1200"/>
              </a:spcAft>
              <a:buNone/>
            </a:pPr>
            <a:endParaRPr lang="en-US" sz="16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25"/>
          <p:cNvSpPr txBox="1">
            <a:spLocks noGrp="1"/>
          </p:cNvSpPr>
          <p:nvPr>
            <p:ph type="title"/>
          </p:nvPr>
        </p:nvSpPr>
        <p:spPr>
          <a:xfrm>
            <a:off x="800525" y="445025"/>
            <a:ext cx="80319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Let’s Fill Out the FAFSA!!!</a:t>
            </a:r>
            <a:endParaRPr dirty="0"/>
          </a:p>
        </p:txBody>
      </p:sp>
      <p:sp>
        <p:nvSpPr>
          <p:cNvPr id="134" name="Google Shape;134;p25"/>
          <p:cNvSpPr txBox="1">
            <a:spLocks noGrp="1"/>
          </p:cNvSpPr>
          <p:nvPr>
            <p:ph type="body" idx="1"/>
          </p:nvPr>
        </p:nvSpPr>
        <p:spPr>
          <a:xfrm>
            <a:off x="800525" y="1152475"/>
            <a:ext cx="8031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Navigate to : </a:t>
            </a:r>
            <a:r>
              <a:rPr lang="en" b="1" u="sng">
                <a:hlinkClick r:id="rId3"/>
              </a:rPr>
              <a:t>http://k20.ou.edu/</a:t>
            </a:r>
            <a:r>
              <a:rPr lang="en" b="1" u="sng" dirty="0">
                <a:hlinkClick r:id="rId3"/>
              </a:rPr>
              <a:t>fafsa</a:t>
            </a:r>
            <a:endParaRPr b="1" dirty="0"/>
          </a:p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 dirty="0"/>
          </a:p>
        </p:txBody>
      </p:sp>
      <p:pic>
        <p:nvPicPr>
          <p:cNvPr id="135" name="Google Shape;135;p2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058275" y="1788925"/>
            <a:ext cx="2779950" cy="27799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0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</a:pPr>
            <a:r>
              <a:rPr lang="en" dirty="0"/>
              <a:t>Paying for College 101: Part 2</a:t>
            </a:r>
            <a:endParaRPr dirty="0"/>
          </a:p>
        </p:txBody>
      </p:sp>
      <p:sp>
        <p:nvSpPr>
          <p:cNvPr id="42" name="Google Shape;42;p10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marR="34288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rPr lang="en" b="1" dirty="0"/>
              <a:t>Filling out the FAFSA</a:t>
            </a:r>
            <a:endParaRPr b="1" dirty="0"/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1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</a:pPr>
            <a:r>
              <a:rPr lang="en" dirty="0"/>
              <a:t>Essential Question</a:t>
            </a:r>
            <a:endParaRPr dirty="0"/>
          </a:p>
        </p:txBody>
      </p:sp>
      <p:sp>
        <p:nvSpPr>
          <p:cNvPr id="48" name="Google Shape;48;p11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95287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625"/>
              <a:buFont typeface="Arial"/>
              <a:buChar char="•"/>
            </a:pPr>
            <a:r>
              <a:rPr lang="en" sz="2500" dirty="0"/>
              <a:t>What is the FAFSA?</a:t>
            </a:r>
            <a:endParaRPr sz="2500" dirty="0"/>
          </a:p>
          <a:p>
            <a:pPr marL="457200" lvl="0" indent="-395287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625"/>
              <a:buFont typeface="Arial"/>
              <a:buChar char="•"/>
            </a:pPr>
            <a:r>
              <a:rPr lang="en" sz="2500" dirty="0"/>
              <a:t>In what ways does the FAFSA benefit students?</a:t>
            </a:r>
            <a:endParaRPr sz="2500" dirty="0"/>
          </a:p>
          <a:p>
            <a:pPr marL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688"/>
              <a:buNone/>
            </a:pPr>
            <a:endParaRPr sz="25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Lesson Objectives</a:t>
            </a:r>
            <a:endParaRPr dirty="0"/>
          </a:p>
        </p:txBody>
      </p:sp>
      <p:sp>
        <p:nvSpPr>
          <p:cNvPr id="54" name="Google Shape;54;p1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Font typeface="Arial"/>
              <a:buChar char="•"/>
            </a:pPr>
            <a:r>
              <a:rPr lang="en" dirty="0"/>
              <a:t>Explore the benefits of the FAFSA.</a:t>
            </a:r>
            <a:endParaRPr dirty="0"/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Font typeface="Arial"/>
              <a:buChar char="•"/>
            </a:pPr>
            <a:r>
              <a:rPr lang="en" dirty="0"/>
              <a:t>Demonstrate understanding by completing the FAFSA process.</a:t>
            </a:r>
            <a:endParaRPr sz="2625" dirty="0"/>
          </a:p>
          <a:p>
            <a:pPr marL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688"/>
              <a:buNone/>
            </a:pPr>
            <a:endParaRPr sz="2625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3"/>
          <p:cNvSpPr txBox="1">
            <a:spLocks noGrp="1"/>
          </p:cNvSpPr>
          <p:nvPr>
            <p:ph type="title"/>
          </p:nvPr>
        </p:nvSpPr>
        <p:spPr>
          <a:xfrm>
            <a:off x="800525" y="445025"/>
            <a:ext cx="80319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Four Corners</a:t>
            </a:r>
            <a:endParaRPr dirty="0"/>
          </a:p>
        </p:txBody>
      </p:sp>
      <p:sp>
        <p:nvSpPr>
          <p:cNvPr id="60" name="Google Shape;60;p13"/>
          <p:cNvSpPr txBox="1">
            <a:spLocks noGrp="1"/>
          </p:cNvSpPr>
          <p:nvPr>
            <p:ph type="body" idx="1"/>
          </p:nvPr>
        </p:nvSpPr>
        <p:spPr>
          <a:xfrm>
            <a:off x="800525" y="1152475"/>
            <a:ext cx="8031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70000" lnSpcReduction="2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150" b="1" dirty="0"/>
              <a:t>What are some resources to help you pay for college?</a:t>
            </a:r>
            <a:endParaRPr sz="4150" b="1" dirty="0"/>
          </a:p>
          <a:p>
            <a:pPr marL="635397" lvl="0" indent="-571500" algn="l" rtl="0">
              <a:spcBef>
                <a:spcPts val="120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</a:pPr>
            <a:r>
              <a:rPr lang="en" sz="4150" dirty="0"/>
              <a:t>Around the room, there are four posters. Go to the poster you know the most about.</a:t>
            </a:r>
            <a:endParaRPr sz="4150" dirty="0"/>
          </a:p>
          <a:p>
            <a:pPr marL="1016000" lvl="1" indent="-457200" algn="l" rtl="0">
              <a:spcBef>
                <a:spcPts val="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" sz="3200" dirty="0"/>
              <a:t>College and local Scholarships</a:t>
            </a:r>
            <a:endParaRPr sz="3200" dirty="0"/>
          </a:p>
          <a:p>
            <a:pPr marL="1016000" lvl="1" indent="-457200">
              <a:buSzPct val="100000"/>
              <a:buFont typeface="Wingdings" panose="05000000000000000000" pitchFamily="2" charset="2"/>
              <a:buChar char="§"/>
            </a:pPr>
            <a:r>
              <a:rPr lang="en" sz="3200" dirty="0"/>
              <a:t>Jobs/Work Study</a:t>
            </a:r>
            <a:endParaRPr sz="3200" dirty="0"/>
          </a:p>
          <a:p>
            <a:pPr marL="1016000" lvl="1" indent="-457200" algn="l" rtl="0">
              <a:spcBef>
                <a:spcPts val="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" sz="3200" dirty="0"/>
              <a:t>Oklahoma’s Promise</a:t>
            </a:r>
            <a:endParaRPr sz="3200" dirty="0"/>
          </a:p>
          <a:p>
            <a:pPr marL="1016000" lvl="1" indent="-457200" algn="l" rtl="0">
              <a:spcBef>
                <a:spcPts val="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" sz="3200" dirty="0"/>
              <a:t>Student Loans</a:t>
            </a:r>
            <a:endParaRPr sz="3200" dirty="0"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 dirty="0"/>
          </a:p>
        </p:txBody>
      </p:sp>
      <p:pic>
        <p:nvPicPr>
          <p:cNvPr id="61" name="Google Shape;61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836285" y="134750"/>
            <a:ext cx="1094038" cy="10177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4"/>
          <p:cNvSpPr txBox="1">
            <a:spLocks noGrp="1"/>
          </p:cNvSpPr>
          <p:nvPr>
            <p:ph type="title"/>
          </p:nvPr>
        </p:nvSpPr>
        <p:spPr>
          <a:xfrm>
            <a:off x="800525" y="445025"/>
            <a:ext cx="80319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With your group discuss each question:</a:t>
            </a:r>
            <a:endParaRPr dirty="0"/>
          </a:p>
        </p:txBody>
      </p:sp>
      <p:sp>
        <p:nvSpPr>
          <p:cNvPr id="67" name="Google Shape;67;p14"/>
          <p:cNvSpPr txBox="1">
            <a:spLocks noGrp="1"/>
          </p:cNvSpPr>
          <p:nvPr>
            <p:ph type="body" idx="1"/>
          </p:nvPr>
        </p:nvSpPr>
        <p:spPr>
          <a:xfrm>
            <a:off x="800525" y="1152475"/>
            <a:ext cx="8031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lvl="0" algn="l" rtl="0">
              <a:spcBef>
                <a:spcPts val="0"/>
              </a:spcBef>
              <a:spcAft>
                <a:spcPts val="0"/>
              </a:spcAft>
              <a:buSzPts val="2600"/>
              <a:buFont typeface="Arial" panose="020B0604020202020204" pitchFamily="34" charset="0"/>
              <a:buChar char="•"/>
            </a:pPr>
            <a:r>
              <a:rPr lang="en" dirty="0"/>
              <a:t>What does your category mean?</a:t>
            </a:r>
          </a:p>
          <a:p>
            <a:pPr lvl="0" algn="l" rtl="0">
              <a:spcBef>
                <a:spcPts val="0"/>
              </a:spcBef>
              <a:spcAft>
                <a:spcPts val="0"/>
              </a:spcAft>
              <a:buSzPts val="2600"/>
              <a:buFont typeface="Arial" panose="020B0604020202020204" pitchFamily="34" charset="0"/>
              <a:buChar char="•"/>
            </a:pPr>
            <a:r>
              <a:rPr lang="en" dirty="0"/>
              <a:t>How might that look in terms of paying for college?</a:t>
            </a:r>
          </a:p>
          <a:p>
            <a:pPr lvl="0" algn="l" rtl="0">
              <a:spcBef>
                <a:spcPts val="0"/>
              </a:spcBef>
              <a:spcAft>
                <a:spcPts val="0"/>
              </a:spcAft>
              <a:buSzPts val="2600"/>
              <a:buFont typeface="Arial" panose="020B0604020202020204" pitchFamily="34" charset="0"/>
              <a:buChar char="•"/>
            </a:pPr>
            <a:r>
              <a:rPr lang="en" dirty="0"/>
              <a:t>What are potential advantages of this category?</a:t>
            </a:r>
          </a:p>
          <a:p>
            <a:pPr lvl="0" algn="l" rtl="0">
              <a:spcBef>
                <a:spcPts val="0"/>
              </a:spcBef>
              <a:spcAft>
                <a:spcPts val="0"/>
              </a:spcAft>
              <a:buSzPts val="2600"/>
              <a:buFont typeface="Arial" panose="020B0604020202020204" pitchFamily="34" charset="0"/>
              <a:buChar char="•"/>
            </a:pPr>
            <a:r>
              <a:rPr lang="en" dirty="0"/>
              <a:t>What are potential disadvantages of this category?</a:t>
            </a:r>
          </a:p>
          <a:p>
            <a:pPr lvl="0" algn="l" rtl="0">
              <a:spcBef>
                <a:spcPts val="0"/>
              </a:spcBef>
              <a:spcAft>
                <a:spcPts val="0"/>
              </a:spcAft>
              <a:buSzPts val="2600"/>
              <a:buFont typeface="Arial" panose="020B0604020202020204" pitchFamily="34" charset="0"/>
              <a:buChar char="•"/>
            </a:pPr>
            <a:r>
              <a:rPr lang="en" dirty="0"/>
              <a:t>How helpful might this option be long term?</a:t>
            </a:r>
            <a:endParaRPr dirty="0"/>
          </a:p>
          <a:p>
            <a:pPr marL="45720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5"/>
          <p:cNvSpPr txBox="1">
            <a:spLocks noGrp="1"/>
          </p:cNvSpPr>
          <p:nvPr>
            <p:ph type="title"/>
          </p:nvPr>
        </p:nvSpPr>
        <p:spPr>
          <a:xfrm>
            <a:off x="800525" y="445025"/>
            <a:ext cx="80319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What is the FAFSA?</a:t>
            </a:r>
            <a:endParaRPr dirty="0"/>
          </a:p>
        </p:txBody>
      </p:sp>
      <p:sp>
        <p:nvSpPr>
          <p:cNvPr id="73" name="Google Shape;73;p15"/>
          <p:cNvSpPr txBox="1">
            <a:spLocks noGrp="1"/>
          </p:cNvSpPr>
          <p:nvPr>
            <p:ph type="body" idx="1"/>
          </p:nvPr>
        </p:nvSpPr>
        <p:spPr>
          <a:xfrm>
            <a:off x="800525" y="1152475"/>
            <a:ext cx="8031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2500"/>
          </a:bodyPr>
          <a:lstStyle/>
          <a:p>
            <a:pPr lvl="0" algn="l" rtl="0">
              <a:spcBef>
                <a:spcPts val="0"/>
              </a:spcBef>
              <a:spcAft>
                <a:spcPts val="0"/>
              </a:spcAft>
              <a:buSzPts val="2600"/>
              <a:buFont typeface="Arial" panose="020B0604020202020204" pitchFamily="34" charset="0"/>
              <a:buChar char="•"/>
            </a:pPr>
            <a:r>
              <a:rPr lang="en" dirty="0"/>
              <a:t>FAFSA is a free Application for Federal Student Aid.</a:t>
            </a:r>
          </a:p>
          <a:p>
            <a:pPr lvl="0" algn="l" rtl="0">
              <a:spcBef>
                <a:spcPts val="0"/>
              </a:spcBef>
              <a:spcAft>
                <a:spcPts val="0"/>
              </a:spcAft>
              <a:buSzPts val="2600"/>
              <a:buFont typeface="Arial" panose="020B0604020202020204" pitchFamily="34" charset="0"/>
              <a:buChar char="•"/>
            </a:pPr>
            <a:r>
              <a:rPr lang="en" dirty="0"/>
              <a:t>This is an online application for students to receive student aid for college or career schools.</a:t>
            </a:r>
          </a:p>
          <a:p>
            <a:pPr lvl="0" algn="l" rtl="0">
              <a:spcBef>
                <a:spcPts val="0"/>
              </a:spcBef>
              <a:spcAft>
                <a:spcPts val="0"/>
              </a:spcAft>
              <a:buSzPts val="2600"/>
              <a:buFont typeface="Arial" panose="020B0604020202020204" pitchFamily="34" charset="0"/>
              <a:buChar char="•"/>
            </a:pPr>
            <a:r>
              <a:rPr lang="en" dirty="0"/>
              <a:t>You will answer a series of questions to determine eligibility for federal and state aid.</a:t>
            </a:r>
          </a:p>
          <a:p>
            <a:pPr lvl="0" algn="l" rtl="0">
              <a:spcBef>
                <a:spcPts val="0"/>
              </a:spcBef>
              <a:spcAft>
                <a:spcPts val="0"/>
              </a:spcAft>
              <a:buSzPts val="2600"/>
              <a:buFont typeface="Arial" panose="020B0604020202020204" pitchFamily="34" charset="0"/>
              <a:buChar char="•"/>
            </a:pPr>
            <a:r>
              <a:rPr lang="en" dirty="0"/>
              <a:t>Each year  your student plans to attend college, career school, or trade school, they MUST fill out the application. </a:t>
            </a:r>
            <a:endParaRPr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6"/>
          <p:cNvSpPr txBox="1">
            <a:spLocks noGrp="1"/>
          </p:cNvSpPr>
          <p:nvPr>
            <p:ph type="title"/>
          </p:nvPr>
        </p:nvSpPr>
        <p:spPr>
          <a:xfrm>
            <a:off x="800525" y="445025"/>
            <a:ext cx="80319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Why is FAFSA important?</a:t>
            </a:r>
            <a:endParaRPr dirty="0"/>
          </a:p>
        </p:txBody>
      </p:sp>
      <p:sp>
        <p:nvSpPr>
          <p:cNvPr id="79" name="Google Shape;79;p16"/>
          <p:cNvSpPr txBox="1">
            <a:spLocks noGrp="1"/>
          </p:cNvSpPr>
          <p:nvPr>
            <p:ph type="body" idx="1"/>
          </p:nvPr>
        </p:nvSpPr>
        <p:spPr>
          <a:xfrm>
            <a:off x="800525" y="1152475"/>
            <a:ext cx="8031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lvl="0" algn="l" rtl="0">
              <a:spcBef>
                <a:spcPts val="0"/>
              </a:spcBef>
              <a:spcAft>
                <a:spcPts val="0"/>
              </a:spcAft>
              <a:buSzPts val="2600"/>
              <a:buFont typeface="Arial" panose="020B0604020202020204" pitchFamily="34" charset="0"/>
              <a:buChar char="•"/>
            </a:pPr>
            <a:r>
              <a:rPr lang="en" dirty="0"/>
              <a:t>Colleges and trade schools use the FAFSA form to calculate eligibility and amount of student aid.</a:t>
            </a:r>
          </a:p>
          <a:p>
            <a:pPr lvl="0" algn="l" rtl="0">
              <a:spcBef>
                <a:spcPts val="0"/>
              </a:spcBef>
              <a:spcAft>
                <a:spcPts val="0"/>
              </a:spcAft>
              <a:buSzPts val="2600"/>
              <a:buFont typeface="Arial" panose="020B0604020202020204" pitchFamily="34" charset="0"/>
              <a:buChar char="•"/>
            </a:pPr>
            <a:r>
              <a:rPr lang="en" dirty="0"/>
              <a:t>Federal and States use the FAFSA to determine eligibility for:</a:t>
            </a:r>
            <a:endParaRPr dirty="0"/>
          </a:p>
          <a:p>
            <a:pPr marL="914400" lvl="1" indent="-355600" algn="l" rtl="0">
              <a:spcBef>
                <a:spcPts val="0"/>
              </a:spcBef>
              <a:spcAft>
                <a:spcPts val="0"/>
              </a:spcAft>
              <a:buSzPts val="2000"/>
              <a:buFont typeface="Wingdings" panose="05000000000000000000" pitchFamily="2" charset="2"/>
              <a:buChar char="§"/>
            </a:pPr>
            <a:r>
              <a:rPr lang="en" sz="2000" dirty="0"/>
              <a:t>Grants</a:t>
            </a:r>
          </a:p>
          <a:p>
            <a:pPr marL="914400" lvl="1" indent="-355600" algn="l" rtl="0">
              <a:spcBef>
                <a:spcPts val="0"/>
              </a:spcBef>
              <a:spcAft>
                <a:spcPts val="0"/>
              </a:spcAft>
              <a:buSzPts val="2000"/>
              <a:buFont typeface="Wingdings" panose="05000000000000000000" pitchFamily="2" charset="2"/>
              <a:buChar char="§"/>
            </a:pPr>
            <a:r>
              <a:rPr lang="en" sz="2000" dirty="0"/>
              <a:t>Scholarships</a:t>
            </a:r>
          </a:p>
          <a:p>
            <a:pPr marL="914400" lvl="1" indent="-355600" algn="l" rtl="0">
              <a:spcBef>
                <a:spcPts val="0"/>
              </a:spcBef>
              <a:spcAft>
                <a:spcPts val="0"/>
              </a:spcAft>
              <a:buSzPts val="2000"/>
              <a:buFont typeface="Wingdings" panose="05000000000000000000" pitchFamily="2" charset="2"/>
              <a:buChar char="§"/>
            </a:pPr>
            <a:r>
              <a:rPr lang="en" sz="2000" dirty="0"/>
              <a:t>Work Study </a:t>
            </a:r>
            <a:endParaRPr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7"/>
          <p:cNvSpPr txBox="1">
            <a:spLocks noGrp="1"/>
          </p:cNvSpPr>
          <p:nvPr>
            <p:ph type="title"/>
          </p:nvPr>
        </p:nvSpPr>
        <p:spPr>
          <a:xfrm>
            <a:off x="800525" y="260875"/>
            <a:ext cx="80319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Pell Grant</a:t>
            </a:r>
            <a:endParaRPr dirty="0"/>
          </a:p>
        </p:txBody>
      </p:sp>
      <p:sp>
        <p:nvSpPr>
          <p:cNvPr id="85" name="Google Shape;85;p17"/>
          <p:cNvSpPr txBox="1">
            <a:spLocks noGrp="1"/>
          </p:cNvSpPr>
          <p:nvPr>
            <p:ph type="body" idx="1"/>
          </p:nvPr>
        </p:nvSpPr>
        <p:spPr>
          <a:xfrm>
            <a:off x="800525" y="949273"/>
            <a:ext cx="8031900" cy="377195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" sz="1900" dirty="0"/>
              <a:t>The Pell Grant is the largest federal grant program offered to undergraduates.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" sz="1900" dirty="0"/>
              <a:t>It is designed to assist students from low-income households.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" sz="1900" dirty="0"/>
              <a:t>Unlike a loan, a Federal Pell Grantdoes not have to be repaid, except under certain circumstances.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" sz="1900" dirty="0"/>
              <a:t>To qualify for a Pell Grant, a student must demonstrate financial need through the Free Application for Federal Student Financial Aid (FAFSA®) form.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" sz="1900" dirty="0"/>
              <a:t>The amount granted depends on your Student Aid Index (SAI), cost of attendance, your status as a full-time or part-time student, and your plans to attend school for a full academic year or less.</a:t>
            </a:r>
            <a:endParaRPr sz="1900" dirty="0"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 sz="2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789</Words>
  <Application>Microsoft Office PowerPoint</Application>
  <PresentationFormat>On-screen Show (16:9)</PresentationFormat>
  <Paragraphs>90</Paragraphs>
  <Slides>16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Wingdings</vt:lpstr>
      <vt:lpstr>Simple Light</vt:lpstr>
      <vt:lpstr>PowerPoint Presentation</vt:lpstr>
      <vt:lpstr>Paying for College 101: Part 2</vt:lpstr>
      <vt:lpstr>Essential Question</vt:lpstr>
      <vt:lpstr>Lesson Objectives</vt:lpstr>
      <vt:lpstr>Four Corners</vt:lpstr>
      <vt:lpstr>With your group discuss each question:</vt:lpstr>
      <vt:lpstr>What is the FAFSA?</vt:lpstr>
      <vt:lpstr>Why is FAFSA important?</vt:lpstr>
      <vt:lpstr>Pell Grant</vt:lpstr>
      <vt:lpstr>Work Study</vt:lpstr>
      <vt:lpstr>Scholarships</vt:lpstr>
      <vt:lpstr>Student Loans</vt:lpstr>
      <vt:lpstr>Oklahoma’s Promise</vt:lpstr>
      <vt:lpstr>Filling Out the FAFSA </vt:lpstr>
      <vt:lpstr>Who is a Contributor?</vt:lpstr>
      <vt:lpstr>Let’s Fill Out the FAFSA!!!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Delma Porter</dc:creator>
  <cp:lastModifiedBy>McLeod Porter, Delma</cp:lastModifiedBy>
  <cp:revision>4</cp:revision>
  <dcterms:modified xsi:type="dcterms:W3CDTF">2023-12-05T14:36:58Z</dcterms:modified>
</cp:coreProperties>
</file>