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1" r:id="rId1"/>
    <p:sldMasterId id="2147483681" r:id="rId2"/>
  </p:sldMasterIdLst>
  <p:notesMasterIdLst>
    <p:notesMasterId r:id="rId46"/>
  </p:notesMasterIdLst>
  <p:sldIdLst>
    <p:sldId id="256" r:id="rId3"/>
    <p:sldId id="257" r:id="rId4"/>
    <p:sldId id="262" r:id="rId5"/>
    <p:sldId id="263" r:id="rId6"/>
    <p:sldId id="272" r:id="rId7"/>
    <p:sldId id="273" r:id="rId8"/>
    <p:sldId id="274" r:id="rId9"/>
    <p:sldId id="275" r:id="rId10"/>
    <p:sldId id="276" r:id="rId11"/>
    <p:sldId id="277" r:id="rId12"/>
    <p:sldId id="278" r:id="rId13"/>
    <p:sldId id="279" r:id="rId14"/>
    <p:sldId id="280" r:id="rId15"/>
    <p:sldId id="281" r:id="rId16"/>
    <p:sldId id="282" r:id="rId17"/>
    <p:sldId id="271" r:id="rId18"/>
    <p:sldId id="284" r:id="rId19"/>
    <p:sldId id="283" r:id="rId20"/>
    <p:sldId id="285" r:id="rId21"/>
    <p:sldId id="286" r:id="rId22"/>
    <p:sldId id="287" r:id="rId23"/>
    <p:sldId id="288" r:id="rId24"/>
    <p:sldId id="289" r:id="rId25"/>
    <p:sldId id="290" r:id="rId26"/>
    <p:sldId id="291" r:id="rId27"/>
    <p:sldId id="292" r:id="rId28"/>
    <p:sldId id="293" r:id="rId29"/>
    <p:sldId id="294" r:id="rId30"/>
    <p:sldId id="295" r:id="rId31"/>
    <p:sldId id="296" r:id="rId32"/>
    <p:sldId id="297" r:id="rId33"/>
    <p:sldId id="298" r:id="rId34"/>
    <p:sldId id="299" r:id="rId35"/>
    <p:sldId id="300" r:id="rId36"/>
    <p:sldId id="301" r:id="rId37"/>
    <p:sldId id="302" r:id="rId38"/>
    <p:sldId id="303" r:id="rId39"/>
    <p:sldId id="304" r:id="rId40"/>
    <p:sldId id="305" r:id="rId41"/>
    <p:sldId id="306" r:id="rId42"/>
    <p:sldId id="307" r:id="rId43"/>
    <p:sldId id="308" r:id="rId44"/>
    <p:sldId id="309" r:id="rId45"/>
  </p:sldIdLst>
  <p:sldSz cx="9144000" cy="5143500" type="screen16x9"/>
  <p:notesSz cx="6858000" cy="9144000"/>
  <p:defaultTextStyle>
    <a:defPPr>
      <a:defRPr lang="en-US"/>
    </a:defPPr>
    <a:lvl1pPr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1pPr>
    <a:lvl2pPr marL="4572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2pPr>
    <a:lvl3pPr marL="9144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3pPr>
    <a:lvl4pPr marL="13716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4pPr>
    <a:lvl5pPr marL="18288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5pPr>
    <a:lvl6pPr marL="22860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6pPr>
    <a:lvl7pPr marL="27432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7pPr>
    <a:lvl8pPr marL="32004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8pPr>
    <a:lvl9pPr marL="36576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EDF182F-1DE7-4F13-8AA3-002D9E3B458A}">
  <a:tblStyle styleId="{BEDF182F-1DE7-4F13-8AA3-002D9E3B458A}"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4286"/>
  </p:normalViewPr>
  <p:slideViewPr>
    <p:cSldViewPr snapToGrid="0">
      <p:cViewPr varScale="1">
        <p:scale>
          <a:sx n="117" d="100"/>
          <a:sy n="117" d="100"/>
        </p:scale>
        <p:origin x="72" y="248"/>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notesMaster" Target="notesMasters/notesMaster1.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458" name="Google Shape;3;n">
            <a:extLst>
              <a:ext uri="{FF2B5EF4-FFF2-40B4-BE49-F238E27FC236}">
                <a16:creationId xmlns:a16="http://schemas.microsoft.com/office/drawing/2014/main" id="{8624FC82-B5A2-5FA3-CBF3-BCBFA34F9D96}"/>
              </a:ext>
            </a:extLst>
          </p:cNvPr>
          <p:cNvSpPr>
            <a:spLocks noGrp="1" noRot="1" noChangeAspect="1"/>
          </p:cNvSpPr>
          <p:nvPr>
            <p:ph type="sldImg" idx="2"/>
          </p:nvPr>
        </p:nvSpPr>
        <p:spPr bwMode="auto">
          <a:xfrm>
            <a:off x="381000" y="685800"/>
            <a:ext cx="6096000" cy="3429000"/>
          </a:xfrm>
          <a:custGeom>
            <a:avLst/>
            <a:gdLst>
              <a:gd name="T0" fmla="*/ 0 w 120000"/>
              <a:gd name="T1" fmla="*/ 0 h 120000"/>
              <a:gd name="T2" fmla="*/ 120000 w 120000"/>
              <a:gd name="T3" fmla="*/ 0 h 120000"/>
              <a:gd name="T4" fmla="*/ 120000 w 120000"/>
              <a:gd name="T5" fmla="*/ 120000 h 120000"/>
              <a:gd name="T6" fmla="*/ 0 w 120000"/>
              <a:gd name="T7" fmla="*/ 120000 h 120000"/>
              <a:gd name="T8" fmla="*/ 0 w 120000"/>
              <a:gd name="T9" fmla="*/ 0 h 120000"/>
            </a:gdLst>
            <a:ahLst/>
            <a:cxnLst>
              <a:cxn ang="0">
                <a:pos x="T0" y="T1"/>
              </a:cxn>
              <a:cxn ang="0">
                <a:pos x="T2" y="T3"/>
              </a:cxn>
              <a:cxn ang="0">
                <a:pos x="T4" y="T5"/>
              </a:cxn>
              <a:cxn ang="0">
                <a:pos x="T6" y="T7"/>
              </a:cxn>
              <a:cxn ang="0">
                <a:pos x="T8" y="T9"/>
              </a:cxn>
            </a:cxnLst>
            <a:rect l="0" t="0" r="r" b="b"/>
            <a:pathLst>
              <a:path w="120000" h="120000" extrusionOk="0">
                <a:moveTo>
                  <a:pt x="0" y="0"/>
                </a:moveTo>
                <a:lnTo>
                  <a:pt x="120000" y="0"/>
                </a:lnTo>
                <a:lnTo>
                  <a:pt x="120000" y="120000"/>
                </a:lnTo>
                <a:lnTo>
                  <a:pt x="0" y="120000"/>
                </a:lnTo>
                <a:lnTo>
                  <a:pt x="0" y="0"/>
                </a:lnTo>
                <a:close/>
              </a:path>
            </a:pathLst>
          </a:custGeom>
          <a:noFill/>
          <a:ln w="9525" cap="flat" cmpd="sng">
            <a:solidFill>
              <a:srgbClr val="000000"/>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sp>
      <p:sp>
        <p:nvSpPr>
          <p:cNvPr id="19459" name="Google Shape;4;n">
            <a:extLst>
              <a:ext uri="{FF2B5EF4-FFF2-40B4-BE49-F238E27FC236}">
                <a16:creationId xmlns:a16="http://schemas.microsoft.com/office/drawing/2014/main" id="{8976970C-9707-70A8-F003-735290520F14}"/>
              </a:ext>
            </a:extLst>
          </p:cNvPr>
          <p:cNvSpPr txBox="1">
            <a:spLocks noGrp="1" noChangeArrowheads="1"/>
          </p:cNvSpPr>
          <p:nvPr>
            <p:ph type="body" idx="1"/>
          </p:nvPr>
        </p:nvSpPr>
        <p:spPr bwMode="auto">
          <a:xfrm>
            <a:off x="685800" y="4343400"/>
            <a:ext cx="5486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t" anchorCtr="0" compatLnSpc="1">
            <a:prstTxWarp prst="textNoShape">
              <a:avLst/>
            </a:prstTxWarp>
          </a:bodyPr>
          <a:lstStyle/>
          <a:p>
            <a:pPr lvl="0"/>
            <a:endParaRPr lang="en-US" altLang="en-US">
              <a:sym typeface="Arial" panose="020B0604020202020204" pitchFamily="34" charset="0"/>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L="457200" indent="-298450"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1pPr>
    <a:lvl2pPr marL="914400" lvl="1" indent="-298450"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2pPr>
    <a:lvl3pPr marL="1371600" lvl="2" indent="-298450"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3pPr>
    <a:lvl4pPr marL="1828800" lvl="3" indent="-298450"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4pPr>
    <a:lvl5pPr marL="2286000" lvl="4" indent="-298450"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learn.k20center.ou.edu/strategy/131"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studentaid.gov/understand-aid/types/grants/pell" TargetMode="External"/><Relationship Id="rId2" Type="http://schemas.openxmlformats.org/officeDocument/2006/relationships/slide" Target="../slides/slide14.xml"/><Relationship Id="rId1" Type="http://schemas.openxmlformats.org/officeDocument/2006/relationships/notesMaster" Target="../notesMasters/notesMaster1.xml"/><Relationship Id="rId4" Type="http://schemas.openxmlformats.org/officeDocument/2006/relationships/hyperlink" Target="https://www.okhighered.org/admin-fac/finaidresources/otag.shtml" TargetMode="Externa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youtube.com/watch?v=m3zT2IxZQaw"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youtube.com/watch?v=m3zT2IxZQaw"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oklahoma.gov/careertech/about.html" TargetMode="External"/><Relationship Id="rId2" Type="http://schemas.openxmlformats.org/officeDocument/2006/relationships/slide" Target="../slides/slide19.xml"/><Relationship Id="rId1" Type="http://schemas.openxmlformats.org/officeDocument/2006/relationships/notesMaster" Target="../notesMasters/notesMaster1.xml"/><Relationship Id="rId4" Type="http://schemas.openxmlformats.org/officeDocument/2006/relationships/hyperlink" Target="https://oklahoma.gov/careertech.html" TargetMode="Externa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www.jobcorps.gov/"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apprenticeship.gov/"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www.defense.gov/About/our-forces/"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www.okhighered.org/okpromise/" TargetMode="External"/><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www.smartscholarship.org/smart"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s://www.youtube.com/watch?v=EVS_yYQoLJg" TargetMode="External"/><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3" Type="http://schemas.openxmlformats.org/officeDocument/2006/relationships/hyperlink" Target="https://www.youtube.com/watch?v=iTb7hMVtzco&amp;t=2s" TargetMode="External"/><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3" Type="http://schemas.openxmlformats.org/officeDocument/2006/relationships/hyperlink" Target="https://learn.k20center.ou.edu/strategy/b30762a7557ba0b391f207f4c6002113" TargetMode="External"/><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1505" name="Google Shape;38;p:notes">
            <a:extLst>
              <a:ext uri="{FF2B5EF4-FFF2-40B4-BE49-F238E27FC236}">
                <a16:creationId xmlns:a16="http://schemas.microsoft.com/office/drawing/2014/main" id="{9366B4A2-DBA3-CFE8-53CE-BFEE9562E40A}"/>
              </a:ext>
            </a:extLst>
          </p:cNvPr>
          <p:cNvSpPr>
            <a:spLocks noGrp="1" noRot="1" noChangeAspect="1" noTextEdit="1"/>
          </p:cNvSpPr>
          <p:nvPr>
            <p:ph type="sldImg" idx="2"/>
          </p:nvPr>
        </p:nvSpPr>
        <p:spPr>
          <a:noFill/>
          <a:ln>
            <a:headEnd/>
            <a:tailEnd/>
          </a:ln>
        </p:spPr>
      </p:sp>
      <p:sp>
        <p:nvSpPr>
          <p:cNvPr id="21506" name="Google Shape;39;p:notes">
            <a:extLst>
              <a:ext uri="{FF2B5EF4-FFF2-40B4-BE49-F238E27FC236}">
                <a16:creationId xmlns:a16="http://schemas.microsoft.com/office/drawing/2014/main" id="{3F2534ED-FEAD-412D-0543-27B7B303B0D9}"/>
              </a:ext>
            </a:extLst>
          </p:cNvPr>
          <p:cNvSpPr txBox="1">
            <a:spLocks noGrp="1" noChangeArrowheads="1"/>
          </p:cNvSpPr>
          <p:nvPr>
            <p:ph type="body" idx="1"/>
          </p:nvPr>
        </p:nvSpPr>
        <p:spPr/>
        <p:txBody>
          <a:bodyPr/>
          <a:lstStyle/>
          <a:p>
            <a:pPr marL="0" indent="0" eaLnBrk="1" hangingPunct="1">
              <a:buSzPts val="1100"/>
            </a:pPr>
            <a:endParaRPr lang="en-US" altLang="en-US" sz="1100" dirty="0">
              <a:latin typeface="Arial" panose="020B0604020202020204" pitchFamily="34" charset="0"/>
              <a:cs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55600" lvl="0" indent="0" algn="l" rtl="0">
              <a:lnSpc>
                <a:spcPct val="115000"/>
              </a:lnSpc>
              <a:spcBef>
                <a:spcPts val="1200"/>
              </a:spcBef>
              <a:spcAft>
                <a:spcPts val="0"/>
              </a:spcAft>
              <a:buClr>
                <a:schemeClr val="dk1"/>
              </a:buClr>
              <a:buSzPts val="1100"/>
              <a:buFont typeface="Arial"/>
              <a:buNone/>
            </a:pPr>
            <a:r>
              <a:rPr lang="en-US" dirty="0"/>
              <a:t>Scholarships.com. (n.d.). </a:t>
            </a:r>
            <a:r>
              <a:rPr lang="en-US" i="1" dirty="0"/>
              <a:t>Twins days festival twins scholarship</a:t>
            </a:r>
            <a:r>
              <a:rPr lang="en-US" dirty="0"/>
              <a:t>. Scholarships for high school and college students 2023. https://www.scholarships.com/financial-aid/college-scholarships/scholarships-by-type/unusual-scholarships/twins-days-festival-twins-scholarship/ </a:t>
            </a:r>
          </a:p>
          <a:p>
            <a:pPr marL="0" lvl="0" indent="0" algn="l" rtl="0">
              <a:spcBef>
                <a:spcPts val="1200"/>
              </a:spcBef>
              <a:spcAft>
                <a:spcPts val="0"/>
              </a:spcAft>
              <a:buNone/>
            </a:pPr>
            <a:endParaRPr lang="en-US" dirty="0"/>
          </a:p>
        </p:txBody>
      </p:sp>
    </p:spTree>
    <p:extLst>
      <p:ext uri="{BB962C8B-B14F-4D97-AF65-F5344CB8AC3E}">
        <p14:creationId xmlns:p14="http://schemas.microsoft.com/office/powerpoint/2010/main" val="6011703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55600" lvl="0" indent="0" algn="l" rtl="0">
              <a:lnSpc>
                <a:spcPct val="115000"/>
              </a:lnSpc>
              <a:spcBef>
                <a:spcPts val="1200"/>
              </a:spcBef>
              <a:spcAft>
                <a:spcPts val="0"/>
              </a:spcAft>
              <a:buNone/>
            </a:pPr>
            <a:r>
              <a:rPr lang="en-US" i="1" dirty="0"/>
              <a:t>World duck calling scholarship contest</a:t>
            </a:r>
            <a:r>
              <a:rPr lang="en-US" dirty="0"/>
              <a:t>. Wings over the Prairie Festival. (n.d.). https://www.stuttgartduckfest.com/scholarship-contest </a:t>
            </a:r>
          </a:p>
        </p:txBody>
      </p:sp>
    </p:spTree>
    <p:extLst>
      <p:ext uri="{BB962C8B-B14F-4D97-AF65-F5344CB8AC3E}">
        <p14:creationId xmlns:p14="http://schemas.microsoft.com/office/powerpoint/2010/main" val="10467344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55600" lvl="0" indent="0" algn="l" rtl="0">
              <a:lnSpc>
                <a:spcPct val="115000"/>
              </a:lnSpc>
              <a:spcBef>
                <a:spcPts val="1200"/>
              </a:spcBef>
              <a:spcAft>
                <a:spcPts val="0"/>
              </a:spcAft>
              <a:buNone/>
            </a:pPr>
            <a:r>
              <a:rPr lang="en-US" dirty="0"/>
              <a:t>Scholarships.com. (n.d.-b). </a:t>
            </a:r>
            <a:r>
              <a:rPr lang="en-US" i="1" dirty="0"/>
              <a:t>Vegetarian Resource Group College scholarship</a:t>
            </a:r>
            <a:r>
              <a:rPr lang="en-US" dirty="0"/>
              <a:t>. Scholarships for high school and college students 2023. https://www.scholarships.com/financial-aid/college-scholarships/scholarships-by-type/unusual-scholarships/vegetarian-resource-group-college-scholarship/ </a:t>
            </a:r>
          </a:p>
          <a:p>
            <a:pPr marL="355600" lvl="0" indent="0" algn="l" rtl="0">
              <a:lnSpc>
                <a:spcPct val="115000"/>
              </a:lnSpc>
              <a:spcBef>
                <a:spcPts val="1200"/>
              </a:spcBef>
              <a:spcAft>
                <a:spcPts val="0"/>
              </a:spcAft>
              <a:buClr>
                <a:schemeClr val="dk1"/>
              </a:buClr>
              <a:buSzPts val="1100"/>
              <a:buFont typeface="Arial"/>
              <a:buNone/>
            </a:pPr>
            <a:endParaRPr lang="en-US" dirty="0"/>
          </a:p>
          <a:p>
            <a:pPr marL="0" lvl="0" indent="0" algn="l" rtl="0">
              <a:spcBef>
                <a:spcPts val="1200"/>
              </a:spcBef>
              <a:spcAft>
                <a:spcPts val="0"/>
              </a:spcAft>
              <a:buNone/>
            </a:pPr>
            <a:endParaRPr lang="en-US" dirty="0"/>
          </a:p>
          <a:p>
            <a:endParaRPr lang="en-US" dirty="0"/>
          </a:p>
        </p:txBody>
      </p:sp>
    </p:spTree>
    <p:extLst>
      <p:ext uri="{BB962C8B-B14F-4D97-AF65-F5344CB8AC3E}">
        <p14:creationId xmlns:p14="http://schemas.microsoft.com/office/powerpoint/2010/main" val="22493948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US" dirty="0"/>
              <a:t>Add link or QR code to slide for a digital Parking Lot.</a:t>
            </a:r>
          </a:p>
          <a:p>
            <a:pPr marL="0" lvl="0" indent="0" algn="l" rtl="0">
              <a:lnSpc>
                <a:spcPct val="115000"/>
              </a:lnSpc>
              <a:spcBef>
                <a:spcPts val="0"/>
              </a:spcBef>
              <a:spcAft>
                <a:spcPts val="0"/>
              </a:spcAft>
              <a:buNone/>
            </a:pPr>
            <a:endParaRPr lang="en-US" dirty="0"/>
          </a:p>
          <a:p>
            <a:pPr marL="0" lvl="0" indent="0" algn="l" rtl="0">
              <a:lnSpc>
                <a:spcPct val="115000"/>
              </a:lnSpc>
              <a:spcBef>
                <a:spcPts val="1000"/>
              </a:spcBef>
              <a:spcAft>
                <a:spcPts val="1000"/>
              </a:spcAft>
              <a:buClr>
                <a:schemeClr val="dk1"/>
              </a:buClr>
              <a:buSzPts val="1100"/>
              <a:buFont typeface="Arial"/>
              <a:buNone/>
            </a:pPr>
            <a:r>
              <a:rPr lang="en-US" dirty="0"/>
              <a:t>K20 Center. (n.d.). Parking lot. Strategies. Retrieved from </a:t>
            </a:r>
            <a:r>
              <a:rPr lang="en-US" u="sng" dirty="0">
                <a:solidFill>
                  <a:srgbClr val="1155CC"/>
                </a:solidFill>
                <a:hlinkClick r:id="rId3">
                  <a:extLst>
                    <a:ext uri="{A12FA001-AC4F-418D-AE19-62706E023703}">
                      <ahyp:hlinkClr xmlns:ahyp="http://schemas.microsoft.com/office/drawing/2018/hyperlinkcolor" val="tx"/>
                    </a:ext>
                  </a:extLst>
                </a:hlinkClick>
              </a:rPr>
              <a:t>https://learn.k20center.ou.edu/strategy/131</a:t>
            </a:r>
            <a:endParaRPr lang="en-US" dirty="0"/>
          </a:p>
          <a:p>
            <a:endParaRPr lang="en-US" dirty="0"/>
          </a:p>
        </p:txBody>
      </p:sp>
    </p:spTree>
    <p:extLst>
      <p:ext uri="{BB962C8B-B14F-4D97-AF65-F5344CB8AC3E}">
        <p14:creationId xmlns:p14="http://schemas.microsoft.com/office/powerpoint/2010/main" val="32652957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Clr>
                <a:schemeClr val="dk1"/>
              </a:buClr>
              <a:buSzPts val="1100"/>
              <a:buFont typeface="Arial"/>
              <a:buNone/>
            </a:pPr>
            <a:r>
              <a:rPr lang="en-US" dirty="0"/>
              <a:t>Students don’t have to choose just one pathway. These pathways can be combined to help students obtain the career they want.</a:t>
            </a:r>
          </a:p>
          <a:p>
            <a:pPr marL="0" lvl="0" indent="0" algn="l" rtl="0">
              <a:lnSpc>
                <a:spcPct val="100000"/>
              </a:lnSpc>
              <a:spcBef>
                <a:spcPts val="0"/>
              </a:spcBef>
              <a:spcAft>
                <a:spcPts val="0"/>
              </a:spcAft>
              <a:buSzPts val="1400"/>
              <a:buNone/>
            </a:pPr>
            <a:endParaRPr lang="en-US" dirty="0"/>
          </a:p>
          <a:p>
            <a:endParaRPr lang="en-US" dirty="0"/>
          </a:p>
        </p:txBody>
      </p:sp>
    </p:spTree>
    <p:extLst>
      <p:ext uri="{BB962C8B-B14F-4D97-AF65-F5344CB8AC3E}">
        <p14:creationId xmlns:p14="http://schemas.microsoft.com/office/powerpoint/2010/main" val="40878259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Clr>
                <a:schemeClr val="dk1"/>
              </a:buClr>
              <a:buSzPts val="1100"/>
              <a:buFont typeface="Arial"/>
              <a:buNone/>
            </a:pPr>
            <a:r>
              <a:rPr lang="en-US" dirty="0"/>
              <a:t>May want to explain tuition/fee waiver and direct payments to the student</a:t>
            </a:r>
          </a:p>
        </p:txBody>
      </p:sp>
    </p:spTree>
    <p:extLst>
      <p:ext uri="{BB962C8B-B14F-4D97-AF65-F5344CB8AC3E}">
        <p14:creationId xmlns:p14="http://schemas.microsoft.com/office/powerpoint/2010/main" val="4974229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15000"/>
              </a:lnSpc>
              <a:spcBef>
                <a:spcPts val="1200"/>
              </a:spcBef>
              <a:spcAft>
                <a:spcPts val="0"/>
              </a:spcAft>
              <a:buNone/>
            </a:pPr>
            <a:r>
              <a:rPr lang="en-US" dirty="0"/>
              <a:t>Use the sites below to help determine the maximum award for the current year.</a:t>
            </a:r>
          </a:p>
          <a:p>
            <a:pPr marL="0" lvl="0" indent="0" algn="l" rtl="0">
              <a:lnSpc>
                <a:spcPct val="115000"/>
              </a:lnSpc>
              <a:spcBef>
                <a:spcPts val="1200"/>
              </a:spcBef>
              <a:spcAft>
                <a:spcPts val="0"/>
              </a:spcAft>
              <a:buNone/>
            </a:pPr>
            <a:r>
              <a:rPr lang="en-US" dirty="0"/>
              <a:t>Pell - </a:t>
            </a:r>
            <a:r>
              <a:rPr lang="en-US" sz="1400" dirty="0">
                <a:solidFill>
                  <a:srgbClr val="202124"/>
                </a:solidFill>
              </a:rPr>
              <a:t> </a:t>
            </a:r>
            <a:r>
              <a:rPr lang="en-US" sz="1400" u="sng" dirty="0">
                <a:solidFill>
                  <a:schemeClr val="hlink"/>
                </a:solidFill>
                <a:hlinkClick r:id="rId3"/>
              </a:rPr>
              <a:t>https://studentaid.gov/understand-aid/types/grants/pell</a:t>
            </a:r>
            <a:endParaRPr lang="en-US" sz="1400" dirty="0">
              <a:solidFill>
                <a:srgbClr val="202124"/>
              </a:solidFill>
            </a:endParaRPr>
          </a:p>
          <a:p>
            <a:pPr marL="0" lvl="0" indent="0" algn="l" rtl="0">
              <a:lnSpc>
                <a:spcPct val="115000"/>
              </a:lnSpc>
              <a:spcBef>
                <a:spcPts val="1200"/>
              </a:spcBef>
              <a:spcAft>
                <a:spcPts val="1200"/>
              </a:spcAft>
              <a:buNone/>
            </a:pPr>
            <a:r>
              <a:rPr lang="en-US" sz="1400" dirty="0">
                <a:solidFill>
                  <a:srgbClr val="202124"/>
                </a:solidFill>
              </a:rPr>
              <a:t>OTAG - </a:t>
            </a:r>
            <a:r>
              <a:rPr lang="en-US" sz="1400" u="sng" dirty="0">
                <a:solidFill>
                  <a:schemeClr val="hlink"/>
                </a:solidFill>
                <a:hlinkClick r:id="rId4"/>
              </a:rPr>
              <a:t>https://www.okhighered.org/admin-fac/finaidresources/otag.shtml</a:t>
            </a:r>
            <a:r>
              <a:rPr lang="en-US" sz="1400" dirty="0">
                <a:solidFill>
                  <a:srgbClr val="202124"/>
                </a:solidFill>
              </a:rPr>
              <a:t>  </a:t>
            </a:r>
            <a:endParaRPr lang="en-US" dirty="0"/>
          </a:p>
        </p:txBody>
      </p:sp>
    </p:spTree>
    <p:extLst>
      <p:ext uri="{BB962C8B-B14F-4D97-AF65-F5344CB8AC3E}">
        <p14:creationId xmlns:p14="http://schemas.microsoft.com/office/powerpoint/2010/main" val="14262089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Clr>
                <a:schemeClr val="dk1"/>
              </a:buClr>
              <a:buSzPts val="1100"/>
              <a:buFont typeface="Arial"/>
              <a:buNone/>
            </a:pPr>
            <a:r>
              <a:rPr lang="en-US" dirty="0"/>
              <a:t>You may want to explain tuition/fee waiver and direct payments to the student</a:t>
            </a:r>
          </a:p>
        </p:txBody>
      </p:sp>
    </p:spTree>
    <p:extLst>
      <p:ext uri="{BB962C8B-B14F-4D97-AF65-F5344CB8AC3E}">
        <p14:creationId xmlns:p14="http://schemas.microsoft.com/office/powerpoint/2010/main" val="14937913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YouTube. (2021, September 21).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K20 Center 15 minute timer</a:t>
            </a:r>
            <a:r>
              <a:rPr lang="en-US" sz="1800" dirty="0">
                <a:effectLst/>
                <a:latin typeface="Calibri" panose="020F0502020204030204" pitchFamily="34" charset="0"/>
                <a:ea typeface="Calibri" panose="020F0502020204030204" pitchFamily="34" charset="0"/>
                <a:cs typeface="Times New Roman" panose="02020603050405020304" pitchFamily="18" charset="0"/>
              </a:rPr>
              <a:t>. YouTube. </a:t>
            </a: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https://www.youtube.com/watch?v=m3zT2IxZQaw</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K20 Center. (n.d.). I notice, I wonder. strategies. Retrieved from https://learn.k20center.ou.edu/strategy/180</a:t>
            </a:r>
          </a:p>
        </p:txBody>
      </p:sp>
    </p:spTree>
    <p:extLst>
      <p:ext uri="{BB962C8B-B14F-4D97-AF65-F5344CB8AC3E}">
        <p14:creationId xmlns:p14="http://schemas.microsoft.com/office/powerpoint/2010/main" val="27485482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YouTube. (2021, September 21).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K20 Center 15 minute timer</a:t>
            </a:r>
            <a:r>
              <a:rPr lang="en-US" sz="1800" dirty="0">
                <a:effectLst/>
                <a:latin typeface="Calibri" panose="020F0502020204030204" pitchFamily="34" charset="0"/>
                <a:ea typeface="Calibri" panose="020F0502020204030204" pitchFamily="34" charset="0"/>
                <a:cs typeface="Times New Roman" panose="02020603050405020304" pitchFamily="18" charset="0"/>
              </a:rPr>
              <a:t>. YouTube. </a:t>
            </a: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https://www.youtube.com/watch?v=m3zT2IxZQaw</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K20 Center. (n.d.). I notice, I wonder. strategies. Retrieved from https://learn.k20center.ou.edu/strategy/180</a:t>
            </a:r>
          </a:p>
        </p:txBody>
      </p:sp>
    </p:spTree>
    <p:extLst>
      <p:ext uri="{BB962C8B-B14F-4D97-AF65-F5344CB8AC3E}">
        <p14:creationId xmlns:p14="http://schemas.microsoft.com/office/powerpoint/2010/main" val="2912242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15000"/>
              </a:lnSpc>
              <a:spcBef>
                <a:spcPts val="1200"/>
              </a:spcBef>
              <a:spcAft>
                <a:spcPts val="0"/>
              </a:spcAft>
              <a:buClr>
                <a:schemeClr val="dk1"/>
              </a:buClr>
              <a:buSzPts val="1100"/>
              <a:buFont typeface="Arial"/>
              <a:buNone/>
            </a:pPr>
            <a:r>
              <a:rPr lang="en-US" sz="1400" dirty="0"/>
              <a:t> </a:t>
            </a:r>
            <a:r>
              <a:rPr lang="en-US" sz="1400" u="sng" dirty="0">
                <a:solidFill>
                  <a:schemeClr val="hlink"/>
                </a:solidFill>
                <a:hlinkClick r:id="rId3"/>
              </a:rPr>
              <a:t>https://oklahoma.gov/careertech/about.html</a:t>
            </a:r>
            <a:endParaRPr lang="en-US" sz="1400" dirty="0"/>
          </a:p>
          <a:p>
            <a:pPr marL="457200" lvl="0" indent="-304800" algn="l" rtl="0">
              <a:lnSpc>
                <a:spcPct val="115000"/>
              </a:lnSpc>
              <a:spcBef>
                <a:spcPts val="1200"/>
              </a:spcBef>
              <a:spcAft>
                <a:spcPts val="0"/>
              </a:spcAft>
              <a:buClr>
                <a:schemeClr val="dk1"/>
              </a:buClr>
              <a:buSzPts val="1200"/>
              <a:buFont typeface="Roboto"/>
              <a:buChar char="●"/>
            </a:pPr>
            <a:r>
              <a:rPr lang="en-US" sz="1400" dirty="0">
                <a:latin typeface="Roboto"/>
                <a:ea typeface="Roboto"/>
                <a:cs typeface="Roboto"/>
                <a:sym typeface="Roboto"/>
              </a:rPr>
              <a:t>Does not cover fees, books, housing, or meals.</a:t>
            </a:r>
          </a:p>
          <a:p>
            <a:pPr marL="457200" lvl="0" indent="-304800" algn="l" rtl="0">
              <a:lnSpc>
                <a:spcPct val="115000"/>
              </a:lnSpc>
              <a:spcBef>
                <a:spcPts val="1000"/>
              </a:spcBef>
              <a:spcAft>
                <a:spcPts val="0"/>
              </a:spcAft>
              <a:buClr>
                <a:schemeClr val="dk1"/>
              </a:buClr>
              <a:buSzPts val="1200"/>
              <a:buFont typeface="Roboto"/>
              <a:buChar char="●"/>
            </a:pPr>
            <a:r>
              <a:rPr lang="en-US" sz="1400" dirty="0">
                <a:latin typeface="Roboto"/>
                <a:ea typeface="Roboto"/>
                <a:cs typeface="Roboto"/>
                <a:sym typeface="Roboto"/>
              </a:rPr>
              <a:t>Students must begin their first CareerTech program before their 24th birthday.</a:t>
            </a:r>
          </a:p>
          <a:p>
            <a:pPr marL="457200" lvl="0" indent="-304800" algn="l" rtl="0">
              <a:lnSpc>
                <a:spcPct val="115000"/>
              </a:lnSpc>
              <a:spcBef>
                <a:spcPts val="1000"/>
              </a:spcBef>
              <a:spcAft>
                <a:spcPts val="0"/>
              </a:spcAft>
              <a:buClr>
                <a:schemeClr val="dk1"/>
              </a:buClr>
              <a:buSzPts val="1200"/>
              <a:buFont typeface="Roboto"/>
              <a:buChar char="●"/>
            </a:pPr>
            <a:r>
              <a:rPr lang="en-US" sz="1400" dirty="0">
                <a:latin typeface="Roboto"/>
                <a:ea typeface="Roboto"/>
                <a:cs typeface="Roboto"/>
                <a:sym typeface="Roboto"/>
              </a:rPr>
              <a:t>Students who are undocumented can receive the Next Step scholarship, but it’s important for them to check with an academic advisor to make sure they are eligible for certification within specific program fields.</a:t>
            </a:r>
            <a:endParaRPr lang="en-US" sz="1400" dirty="0"/>
          </a:p>
          <a:p>
            <a:pPr marL="0" lvl="0" indent="0" algn="l" rtl="0">
              <a:lnSpc>
                <a:spcPct val="115000"/>
              </a:lnSpc>
              <a:spcBef>
                <a:spcPts val="1200"/>
              </a:spcBef>
              <a:spcAft>
                <a:spcPts val="1200"/>
              </a:spcAft>
              <a:buNone/>
            </a:pPr>
            <a:r>
              <a:rPr lang="en-US" sz="1400" dirty="0"/>
              <a:t>CareerTech. (n.d.).</a:t>
            </a:r>
            <a:r>
              <a:rPr lang="en-US" sz="1400" dirty="0">
                <a:uFill>
                  <a:noFill/>
                </a:uFill>
                <a:hlinkClick r:id="rId4"/>
              </a:rPr>
              <a:t> </a:t>
            </a:r>
            <a:r>
              <a:rPr lang="en-US" sz="1400" u="sng" dirty="0">
                <a:solidFill>
                  <a:srgbClr val="1155CC"/>
                </a:solidFill>
                <a:hlinkClick r:id="rId4">
                  <a:extLst>
                    <a:ext uri="{A12FA001-AC4F-418D-AE19-62706E023703}">
                      <ahyp:hlinkClr xmlns:ahyp="http://schemas.microsoft.com/office/drawing/2018/hyperlinkcolor" val="tx"/>
                    </a:ext>
                  </a:extLst>
                </a:hlinkClick>
              </a:rPr>
              <a:t>https://oklahoma.gov/careertech.html</a:t>
            </a:r>
            <a:endParaRPr lang="en-US" sz="1400" dirty="0">
              <a:latin typeface="Roboto"/>
              <a:ea typeface="Roboto"/>
              <a:cs typeface="Roboto"/>
              <a:sym typeface="Roboto"/>
            </a:endParaRPr>
          </a:p>
          <a:p>
            <a:endParaRPr lang="en-US" dirty="0"/>
          </a:p>
        </p:txBody>
      </p:sp>
    </p:spTree>
    <p:extLst>
      <p:ext uri="{BB962C8B-B14F-4D97-AF65-F5344CB8AC3E}">
        <p14:creationId xmlns:p14="http://schemas.microsoft.com/office/powerpoint/2010/main" val="24320158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US" sz="1400" u="sng" dirty="0">
                <a:solidFill>
                  <a:schemeClr val="hlink"/>
                </a:solidFill>
                <a:latin typeface="Calibri"/>
                <a:ea typeface="Calibri"/>
                <a:cs typeface="Calibri"/>
                <a:sym typeface="Calibri"/>
                <a:hlinkClick r:id="rId3"/>
              </a:rPr>
              <a:t>https://www.jobcorps.gov/</a:t>
            </a:r>
            <a:endParaRPr lang="en-US" sz="1400" dirty="0"/>
          </a:p>
          <a:p>
            <a:pPr marL="457200" lvl="0" indent="-304800" algn="l" rtl="0">
              <a:lnSpc>
                <a:spcPct val="115000"/>
              </a:lnSpc>
              <a:spcBef>
                <a:spcPts val="1200"/>
              </a:spcBef>
              <a:spcAft>
                <a:spcPts val="0"/>
              </a:spcAft>
              <a:buClr>
                <a:schemeClr val="dk1"/>
              </a:buClr>
              <a:buSzPts val="1200"/>
              <a:buChar char="●"/>
            </a:pPr>
            <a:r>
              <a:rPr lang="en-US" sz="1400" dirty="0"/>
              <a:t>Students can learn and earn money at the same time. Job Corps programs provide housing, meals, medical care, and a living allowance for students while they train for a career.</a:t>
            </a:r>
          </a:p>
          <a:p>
            <a:pPr marL="457200" lvl="0" indent="-304800" algn="l" rtl="0">
              <a:lnSpc>
                <a:spcPct val="115000"/>
              </a:lnSpc>
              <a:spcBef>
                <a:spcPts val="0"/>
              </a:spcBef>
              <a:spcAft>
                <a:spcPts val="0"/>
              </a:spcAft>
              <a:buClr>
                <a:schemeClr val="dk1"/>
              </a:buClr>
              <a:buSzPts val="1200"/>
              <a:buChar char="●"/>
            </a:pPr>
            <a:r>
              <a:rPr lang="en-US" sz="1400" dirty="0"/>
              <a:t>Students aged 16-24 are eligible to attend Job Corps.</a:t>
            </a:r>
          </a:p>
          <a:p>
            <a:pPr marL="457200" lvl="0" indent="-304800" algn="l" rtl="0">
              <a:lnSpc>
                <a:spcPct val="115000"/>
              </a:lnSpc>
              <a:spcBef>
                <a:spcPts val="0"/>
              </a:spcBef>
              <a:spcAft>
                <a:spcPts val="0"/>
              </a:spcAft>
              <a:buClr>
                <a:schemeClr val="dk1"/>
              </a:buClr>
              <a:buSzPts val="1200"/>
              <a:buChar char="●"/>
            </a:pPr>
            <a:r>
              <a:rPr lang="en-US" sz="1400" dirty="0"/>
              <a:t>Training programs are available in welding, computer technology, health care, carpentry, and many other career fields.</a:t>
            </a:r>
          </a:p>
          <a:p>
            <a:pPr marL="457200" lvl="0" indent="-304800" algn="l" rtl="0">
              <a:lnSpc>
                <a:spcPct val="115000"/>
              </a:lnSpc>
              <a:spcBef>
                <a:spcPts val="0"/>
              </a:spcBef>
              <a:spcAft>
                <a:spcPts val="0"/>
              </a:spcAft>
              <a:buClr>
                <a:schemeClr val="dk1"/>
              </a:buClr>
              <a:buSzPts val="1200"/>
              <a:buChar char="●"/>
            </a:pPr>
            <a:r>
              <a:rPr lang="en-US" sz="1400" dirty="0"/>
              <a:t>Oklahoma has 3 Job Corps locations: Guthrie, Tahlequah, and Tulsa. There are also Job Corps all over the country. </a:t>
            </a:r>
          </a:p>
          <a:p>
            <a:pPr marL="457200" lvl="0" indent="-304800" algn="l" rtl="0">
              <a:lnSpc>
                <a:spcPct val="115000"/>
              </a:lnSpc>
              <a:spcBef>
                <a:spcPts val="0"/>
              </a:spcBef>
              <a:spcAft>
                <a:spcPts val="0"/>
              </a:spcAft>
              <a:buClr>
                <a:schemeClr val="dk1"/>
              </a:buClr>
              <a:buSzPts val="1200"/>
              <a:buChar char="●"/>
            </a:pPr>
            <a:r>
              <a:rPr lang="en-US" sz="1400" dirty="0"/>
              <a:t>Students can go to </a:t>
            </a:r>
            <a:r>
              <a:rPr lang="en-US" sz="1400" u="sng" dirty="0"/>
              <a:t>jobcorps.gov</a:t>
            </a:r>
            <a:r>
              <a:rPr lang="en-US" sz="1400" dirty="0"/>
              <a:t> to learn more information and apply.</a:t>
            </a:r>
          </a:p>
          <a:p>
            <a:pPr marL="0" lvl="0" indent="0" algn="l" rtl="0">
              <a:lnSpc>
                <a:spcPct val="115000"/>
              </a:lnSpc>
              <a:spcBef>
                <a:spcPts val="1200"/>
              </a:spcBef>
              <a:spcAft>
                <a:spcPts val="1200"/>
              </a:spcAft>
              <a:buNone/>
            </a:pPr>
            <a:r>
              <a:rPr lang="en-US" sz="1400" i="1" dirty="0"/>
              <a:t>Job Corps: Careers Begin here</a:t>
            </a:r>
            <a:r>
              <a:rPr lang="en-US" sz="1400" dirty="0"/>
              <a:t>. Job Corps | Careers Begin Here. (n.d.). </a:t>
            </a:r>
            <a:r>
              <a:rPr lang="en-US" sz="1400" u="sng" dirty="0">
                <a:solidFill>
                  <a:srgbClr val="1155CC"/>
                </a:solidFill>
                <a:hlinkClick r:id="rId3">
                  <a:extLst>
                    <a:ext uri="{A12FA001-AC4F-418D-AE19-62706E023703}">
                      <ahyp:hlinkClr xmlns:ahyp="http://schemas.microsoft.com/office/drawing/2018/hyperlinkcolor" val="tx"/>
                    </a:ext>
                  </a:extLst>
                </a:hlinkClick>
              </a:rPr>
              <a:t>https://www.jobcorps.gov/</a:t>
            </a:r>
            <a:r>
              <a:rPr lang="en-US" sz="1400" dirty="0"/>
              <a:t> </a:t>
            </a:r>
          </a:p>
        </p:txBody>
      </p:sp>
    </p:spTree>
    <p:extLst>
      <p:ext uri="{BB962C8B-B14F-4D97-AF65-F5344CB8AC3E}">
        <p14:creationId xmlns:p14="http://schemas.microsoft.com/office/powerpoint/2010/main" val="3082931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15000"/>
              </a:lnSpc>
              <a:spcBef>
                <a:spcPts val="1200"/>
              </a:spcBef>
              <a:spcAft>
                <a:spcPts val="0"/>
              </a:spcAft>
              <a:buClr>
                <a:schemeClr val="dk1"/>
              </a:buClr>
              <a:buSzPts val="1100"/>
              <a:buFont typeface="Arial"/>
              <a:buNone/>
            </a:pPr>
            <a:r>
              <a:rPr lang="en-US" sz="1400" u="sng" dirty="0">
                <a:solidFill>
                  <a:schemeClr val="hlink"/>
                </a:solidFill>
                <a:hlinkClick r:id="rId3"/>
              </a:rPr>
              <a:t> https://www.apprenticeship.gov/</a:t>
            </a:r>
            <a:endParaRPr lang="en-US" sz="1400" dirty="0"/>
          </a:p>
          <a:p>
            <a:pPr marL="457200" lvl="0" indent="-304800" algn="l" rtl="0">
              <a:lnSpc>
                <a:spcPct val="115000"/>
              </a:lnSpc>
              <a:spcBef>
                <a:spcPts val="1200"/>
              </a:spcBef>
              <a:spcAft>
                <a:spcPts val="0"/>
              </a:spcAft>
              <a:buClr>
                <a:schemeClr val="dk1"/>
              </a:buClr>
              <a:buSzPts val="1200"/>
              <a:buFont typeface="Roboto"/>
              <a:buChar char="●"/>
            </a:pPr>
            <a:r>
              <a:rPr lang="en-US" sz="1400" dirty="0">
                <a:latin typeface="Roboto"/>
                <a:ea typeface="Roboto"/>
                <a:cs typeface="Roboto"/>
                <a:sym typeface="Roboto"/>
              </a:rPr>
              <a:t>Students can earn while they learn. Apprenticeships provide paid on-the-job training along with some classroom instruction.</a:t>
            </a:r>
          </a:p>
          <a:p>
            <a:pPr marL="457200" lvl="0" indent="-304800" algn="l" rtl="0">
              <a:lnSpc>
                <a:spcPct val="115000"/>
              </a:lnSpc>
              <a:spcBef>
                <a:spcPts val="1000"/>
              </a:spcBef>
              <a:spcAft>
                <a:spcPts val="0"/>
              </a:spcAft>
              <a:buClr>
                <a:schemeClr val="dk1"/>
              </a:buClr>
              <a:buSzPts val="1200"/>
              <a:buFont typeface="Roboto"/>
              <a:buChar char="●"/>
            </a:pPr>
            <a:r>
              <a:rPr lang="en-US" sz="1400" dirty="0">
                <a:latin typeface="Roboto"/>
                <a:ea typeface="Roboto"/>
                <a:cs typeface="Roboto"/>
                <a:sym typeface="Roboto"/>
              </a:rPr>
              <a:t>Registered apprenticeships are available in a wide variety of industries from employers who partner with the government to provide paid training, usually for students aged 16–24.</a:t>
            </a:r>
          </a:p>
          <a:p>
            <a:pPr marL="457200" lvl="0" indent="-304800" algn="l" rtl="0">
              <a:lnSpc>
                <a:spcPct val="115000"/>
              </a:lnSpc>
              <a:spcBef>
                <a:spcPts val="1000"/>
              </a:spcBef>
              <a:spcAft>
                <a:spcPts val="0"/>
              </a:spcAft>
              <a:buClr>
                <a:schemeClr val="dk1"/>
              </a:buClr>
              <a:buSzPts val="1200"/>
              <a:buFont typeface="Roboto"/>
              <a:buChar char="●"/>
            </a:pPr>
            <a:r>
              <a:rPr lang="en-US" sz="1400" dirty="0">
                <a:latin typeface="Roboto"/>
                <a:ea typeface="Roboto"/>
                <a:cs typeface="Roboto"/>
                <a:sym typeface="Roboto"/>
              </a:rPr>
              <a:t>Registered apprenticeships are available in construction, plumbing, pharmacy technology, truck driving, and many other career fields.</a:t>
            </a:r>
          </a:p>
          <a:p>
            <a:pPr marL="457200" lvl="0" indent="-304800" algn="l" rtl="0">
              <a:lnSpc>
                <a:spcPct val="115000"/>
              </a:lnSpc>
              <a:spcBef>
                <a:spcPts val="1000"/>
              </a:spcBef>
              <a:spcAft>
                <a:spcPts val="0"/>
              </a:spcAft>
              <a:buClr>
                <a:schemeClr val="dk1"/>
              </a:buClr>
              <a:buSzPts val="1200"/>
              <a:buFont typeface="Roboto"/>
              <a:buChar char="●"/>
            </a:pPr>
            <a:r>
              <a:rPr lang="en-US" sz="1400" dirty="0">
                <a:latin typeface="Roboto"/>
                <a:ea typeface="Roboto"/>
                <a:cs typeface="Roboto"/>
                <a:sym typeface="Roboto"/>
              </a:rPr>
              <a:t>Students can go to </a:t>
            </a:r>
            <a:r>
              <a:rPr lang="en-US" sz="1400" u="sng" dirty="0">
                <a:latin typeface="Roboto"/>
                <a:ea typeface="Roboto"/>
                <a:cs typeface="Roboto"/>
                <a:sym typeface="Roboto"/>
                <a:hlinkClick r:id="rId3"/>
              </a:rPr>
              <a:t>apprenticeship.gov</a:t>
            </a:r>
            <a:r>
              <a:rPr lang="en-US" sz="1400" dirty="0">
                <a:latin typeface="Roboto"/>
                <a:ea typeface="Roboto"/>
                <a:cs typeface="Roboto"/>
                <a:sym typeface="Roboto"/>
              </a:rPr>
              <a:t> to search for registered apprenticeships. </a:t>
            </a:r>
            <a:endParaRPr lang="en-US" sz="1400" dirty="0"/>
          </a:p>
          <a:p>
            <a:pPr marL="0" lvl="0" indent="0" algn="l" rtl="0">
              <a:lnSpc>
                <a:spcPct val="115000"/>
              </a:lnSpc>
              <a:spcBef>
                <a:spcPts val="1200"/>
              </a:spcBef>
              <a:spcAft>
                <a:spcPts val="0"/>
              </a:spcAft>
              <a:buNone/>
            </a:pPr>
            <a:r>
              <a:rPr lang="en-US" sz="1400" dirty="0"/>
              <a:t>Apprenticeship, O. of. (2023, May 12). Apprenticeship.gov. </a:t>
            </a:r>
            <a:r>
              <a:rPr lang="en-US" sz="1400" u="sng" dirty="0">
                <a:solidFill>
                  <a:srgbClr val="1155CC"/>
                </a:solidFill>
                <a:hlinkClick r:id="rId3">
                  <a:extLst>
                    <a:ext uri="{A12FA001-AC4F-418D-AE19-62706E023703}">
                      <ahyp:hlinkClr xmlns:ahyp="http://schemas.microsoft.com/office/drawing/2018/hyperlinkcolor" val="tx"/>
                    </a:ext>
                  </a:extLst>
                </a:hlinkClick>
              </a:rPr>
              <a:t>https://www.apprenticeship.gov/ </a:t>
            </a:r>
            <a:endParaRPr lang="en-US" sz="1400" dirty="0"/>
          </a:p>
        </p:txBody>
      </p:sp>
    </p:spTree>
    <p:extLst>
      <p:ext uri="{BB962C8B-B14F-4D97-AF65-F5344CB8AC3E}">
        <p14:creationId xmlns:p14="http://schemas.microsoft.com/office/powerpoint/2010/main" val="7698620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15000"/>
              </a:lnSpc>
              <a:spcBef>
                <a:spcPts val="1200"/>
              </a:spcBef>
              <a:spcAft>
                <a:spcPts val="0"/>
              </a:spcAft>
              <a:buClr>
                <a:schemeClr val="dk1"/>
              </a:buClr>
              <a:buSzPts val="1100"/>
              <a:buFont typeface="Arial"/>
              <a:buNone/>
            </a:pPr>
            <a:r>
              <a:rPr lang="en-US" sz="1400" dirty="0"/>
              <a:t> </a:t>
            </a:r>
            <a:r>
              <a:rPr lang="en-US" sz="1400" u="sng" dirty="0">
                <a:solidFill>
                  <a:schemeClr val="hlink"/>
                </a:solidFill>
                <a:hlinkClick r:id="rId3"/>
              </a:rPr>
              <a:t>https://www.defense.gov/About/our-forces/</a:t>
            </a:r>
            <a:endParaRPr lang="en-US" sz="1400" dirty="0"/>
          </a:p>
          <a:p>
            <a:pPr marL="457200" lvl="0" indent="-304800" algn="l" rtl="0">
              <a:lnSpc>
                <a:spcPct val="115000"/>
              </a:lnSpc>
              <a:spcBef>
                <a:spcPts val="1200"/>
              </a:spcBef>
              <a:spcAft>
                <a:spcPts val="0"/>
              </a:spcAft>
              <a:buClr>
                <a:schemeClr val="dk1"/>
              </a:buClr>
              <a:buSzPts val="1200"/>
              <a:buFont typeface="Roboto"/>
              <a:buChar char="●"/>
            </a:pPr>
            <a:r>
              <a:rPr lang="en-US" sz="1400" dirty="0">
                <a:latin typeface="Roboto"/>
                <a:ea typeface="Roboto"/>
                <a:cs typeface="Roboto"/>
                <a:sym typeface="Roboto"/>
              </a:rPr>
              <a:t>Students who serve in the Army, Navy, Air Force, Coast Guard, Marine Corps, or Space Force can receive tuition assistance to help them pay for college.</a:t>
            </a:r>
          </a:p>
          <a:p>
            <a:pPr marL="457200" lvl="0" indent="-304800" algn="l" rtl="0">
              <a:lnSpc>
                <a:spcPct val="115000"/>
              </a:lnSpc>
              <a:spcBef>
                <a:spcPts val="1000"/>
              </a:spcBef>
              <a:spcAft>
                <a:spcPts val="0"/>
              </a:spcAft>
              <a:buClr>
                <a:schemeClr val="dk1"/>
              </a:buClr>
              <a:buSzPts val="1200"/>
              <a:buFont typeface="Roboto"/>
              <a:buChar char="●"/>
            </a:pPr>
            <a:r>
              <a:rPr lang="en-US" sz="1400" dirty="0">
                <a:latin typeface="Roboto"/>
                <a:ea typeface="Roboto"/>
                <a:cs typeface="Roboto"/>
                <a:sym typeface="Roboto"/>
              </a:rPr>
              <a:t>Many colleges have ROTC programs with scholarships available to students who plan to serve in the military after they graduate.</a:t>
            </a:r>
          </a:p>
          <a:p>
            <a:pPr marL="457200" lvl="0" indent="-304800" algn="l" rtl="0">
              <a:lnSpc>
                <a:spcPct val="115000"/>
              </a:lnSpc>
              <a:spcBef>
                <a:spcPts val="1000"/>
              </a:spcBef>
              <a:spcAft>
                <a:spcPts val="0"/>
              </a:spcAft>
              <a:buClr>
                <a:schemeClr val="dk1"/>
              </a:buClr>
              <a:buSzPts val="1200"/>
              <a:buFont typeface="Roboto"/>
              <a:buChar char="●"/>
            </a:pPr>
            <a:r>
              <a:rPr lang="en-US" sz="1400" dirty="0">
                <a:latin typeface="Roboto"/>
                <a:ea typeface="Roboto"/>
                <a:cs typeface="Roboto"/>
                <a:sym typeface="Roboto"/>
              </a:rPr>
              <a:t>Students may choose to join the reserves to serve on a part-time basis while going to college.</a:t>
            </a:r>
          </a:p>
          <a:p>
            <a:pPr marL="457200" lvl="0" indent="-304800" algn="l" rtl="0">
              <a:lnSpc>
                <a:spcPct val="115000"/>
              </a:lnSpc>
              <a:spcBef>
                <a:spcPts val="1000"/>
              </a:spcBef>
              <a:spcAft>
                <a:spcPts val="0"/>
              </a:spcAft>
              <a:buClr>
                <a:schemeClr val="dk1"/>
              </a:buClr>
              <a:buSzPts val="1200"/>
              <a:buFont typeface="Roboto"/>
              <a:buChar char="●"/>
            </a:pPr>
            <a:r>
              <a:rPr lang="en-US" sz="1400" dirty="0">
                <a:latin typeface="Roboto"/>
                <a:ea typeface="Roboto"/>
                <a:cs typeface="Roboto"/>
                <a:sym typeface="Roboto"/>
              </a:rPr>
              <a:t>Students may be eligible to receive financial benefits for college based on their parents’ military service.</a:t>
            </a:r>
          </a:p>
          <a:p>
            <a:pPr marL="457200" lvl="0" indent="-304800" algn="l" rtl="0">
              <a:lnSpc>
                <a:spcPct val="115000"/>
              </a:lnSpc>
              <a:spcBef>
                <a:spcPts val="1000"/>
              </a:spcBef>
              <a:spcAft>
                <a:spcPts val="0"/>
              </a:spcAft>
              <a:buClr>
                <a:srgbClr val="595959"/>
              </a:buClr>
              <a:buSzPts val="1200"/>
              <a:buFont typeface="Roboto"/>
              <a:buChar char="●"/>
            </a:pPr>
            <a:r>
              <a:rPr lang="en-US" sz="1400" dirty="0">
                <a:latin typeface="Roboto"/>
                <a:ea typeface="Roboto"/>
                <a:cs typeface="Roboto"/>
                <a:sym typeface="Roboto"/>
              </a:rPr>
              <a:t>Students can be deployed while still in college.</a:t>
            </a:r>
          </a:p>
          <a:p>
            <a:pPr marL="0" lvl="0" indent="0" algn="l" rtl="0">
              <a:lnSpc>
                <a:spcPct val="115000"/>
              </a:lnSpc>
              <a:spcBef>
                <a:spcPts val="1200"/>
              </a:spcBef>
              <a:spcAft>
                <a:spcPts val="0"/>
              </a:spcAft>
              <a:buNone/>
            </a:pPr>
            <a:r>
              <a:rPr lang="en-US" i="1" dirty="0"/>
              <a:t>Our forces</a:t>
            </a:r>
            <a:r>
              <a:rPr lang="en-US" dirty="0"/>
              <a:t>. U.S. Department of Defense. (n.d.). </a:t>
            </a:r>
            <a:r>
              <a:rPr lang="en-US" u="sng" dirty="0">
                <a:solidFill>
                  <a:schemeClr val="hlink"/>
                </a:solidFill>
                <a:hlinkClick r:id="rId3"/>
              </a:rPr>
              <a:t>https://www.defense.gov/About/our-forces/ </a:t>
            </a:r>
            <a:endParaRPr lang="en-US" dirty="0"/>
          </a:p>
        </p:txBody>
      </p:sp>
    </p:spTree>
    <p:extLst>
      <p:ext uri="{BB962C8B-B14F-4D97-AF65-F5344CB8AC3E}">
        <p14:creationId xmlns:p14="http://schemas.microsoft.com/office/powerpoint/2010/main" val="32931523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15000"/>
              </a:lnSpc>
              <a:spcBef>
                <a:spcPts val="1200"/>
              </a:spcBef>
              <a:spcAft>
                <a:spcPts val="0"/>
              </a:spcAft>
              <a:buClr>
                <a:schemeClr val="dk1"/>
              </a:buClr>
              <a:buSzPts val="1100"/>
              <a:buFont typeface="Arial"/>
              <a:buNone/>
            </a:pPr>
            <a:r>
              <a:rPr lang="en-US" sz="1200" dirty="0"/>
              <a:t> </a:t>
            </a:r>
            <a:r>
              <a:rPr lang="en-US" sz="1200" u="sng" dirty="0">
                <a:solidFill>
                  <a:schemeClr val="hlink"/>
                </a:solidFill>
                <a:hlinkClick r:id="rId3"/>
              </a:rPr>
              <a:t>https://www.okhighered.org/okpromise/</a:t>
            </a:r>
            <a:endParaRPr lang="en-US" sz="1200" dirty="0"/>
          </a:p>
          <a:p>
            <a:pPr marL="0" lvl="0" indent="0" algn="l" rtl="0">
              <a:lnSpc>
                <a:spcPct val="115000"/>
              </a:lnSpc>
              <a:spcBef>
                <a:spcPts val="1200"/>
              </a:spcBef>
              <a:spcAft>
                <a:spcPts val="0"/>
              </a:spcAft>
              <a:buClr>
                <a:schemeClr val="dk1"/>
              </a:buClr>
              <a:buSzPts val="1100"/>
              <a:buFont typeface="Arial"/>
              <a:buNone/>
            </a:pPr>
            <a:r>
              <a:rPr lang="en-US" sz="1200" dirty="0">
                <a:latin typeface="Roboto"/>
                <a:ea typeface="Roboto"/>
                <a:cs typeface="Roboto"/>
                <a:sym typeface="Roboto"/>
              </a:rPr>
              <a:t>This scholarship provides a full tuition waiver at public colleges and many CareerTech centers in Oklahoma. It provides partial tuition at private colleges and some career training programs. It does not cover fees, books, housing, or meals.</a:t>
            </a:r>
          </a:p>
          <a:p>
            <a:pPr marL="457200" lvl="0" indent="-304800" algn="l" rtl="0">
              <a:lnSpc>
                <a:spcPct val="115000"/>
              </a:lnSpc>
              <a:spcBef>
                <a:spcPts val="1000"/>
              </a:spcBef>
              <a:spcAft>
                <a:spcPts val="0"/>
              </a:spcAft>
              <a:buClr>
                <a:schemeClr val="dk1"/>
              </a:buClr>
              <a:buSzPts val="1200"/>
              <a:buFont typeface="Roboto"/>
              <a:buChar char="●"/>
            </a:pPr>
            <a:r>
              <a:rPr lang="en-US" sz="1200" dirty="0">
                <a:latin typeface="Roboto"/>
                <a:ea typeface="Roboto"/>
                <a:cs typeface="Roboto"/>
                <a:sym typeface="Roboto"/>
              </a:rPr>
              <a:t>Students must apply while in 8th–11th grade. </a:t>
            </a:r>
          </a:p>
          <a:p>
            <a:pPr marL="457200" lvl="0" indent="-304800" algn="l" rtl="0">
              <a:lnSpc>
                <a:spcPct val="115000"/>
              </a:lnSpc>
              <a:spcBef>
                <a:spcPts val="600"/>
              </a:spcBef>
              <a:spcAft>
                <a:spcPts val="0"/>
              </a:spcAft>
              <a:buClr>
                <a:schemeClr val="dk1"/>
              </a:buClr>
              <a:buSzPts val="1200"/>
              <a:buFont typeface="Roboto"/>
              <a:buChar char="●"/>
            </a:pPr>
            <a:r>
              <a:rPr lang="en-US" sz="1200" dirty="0">
                <a:latin typeface="Roboto"/>
                <a:ea typeface="Roboto"/>
                <a:cs typeface="Roboto"/>
                <a:sym typeface="Roboto"/>
              </a:rPr>
              <a:t>Students must have a 2.5 GPA overall </a:t>
            </a:r>
            <a:r>
              <a:rPr lang="en-US" sz="1200" u="sng" dirty="0">
                <a:latin typeface="Roboto"/>
                <a:ea typeface="Roboto"/>
                <a:cs typeface="Roboto"/>
                <a:sym typeface="Roboto"/>
              </a:rPr>
              <a:t>AND</a:t>
            </a:r>
            <a:r>
              <a:rPr lang="en-US" sz="1200" dirty="0">
                <a:latin typeface="Roboto"/>
                <a:ea typeface="Roboto"/>
                <a:cs typeface="Roboto"/>
                <a:sym typeface="Roboto"/>
              </a:rPr>
              <a:t> in the courses required for OK Promise when they graduate high school. </a:t>
            </a:r>
          </a:p>
          <a:p>
            <a:pPr marL="457200" lvl="0" indent="-304800" algn="l" rtl="0">
              <a:lnSpc>
                <a:spcPct val="115000"/>
              </a:lnSpc>
              <a:spcBef>
                <a:spcPts val="600"/>
              </a:spcBef>
              <a:spcAft>
                <a:spcPts val="0"/>
              </a:spcAft>
              <a:buClr>
                <a:schemeClr val="dk1"/>
              </a:buClr>
              <a:buSzPts val="1200"/>
              <a:buFont typeface="Roboto"/>
              <a:buChar char="●"/>
            </a:pPr>
            <a:r>
              <a:rPr lang="en-US" sz="1200" dirty="0">
                <a:latin typeface="Roboto"/>
                <a:ea typeface="Roboto"/>
                <a:cs typeface="Roboto"/>
                <a:sym typeface="Roboto"/>
              </a:rPr>
              <a:t>Annual income guidelines apply: </a:t>
            </a:r>
          </a:p>
          <a:p>
            <a:pPr marL="914400" lvl="1" indent="-304800" algn="l" rtl="0">
              <a:lnSpc>
                <a:spcPct val="115000"/>
              </a:lnSpc>
              <a:spcBef>
                <a:spcPts val="0"/>
              </a:spcBef>
              <a:spcAft>
                <a:spcPts val="0"/>
              </a:spcAft>
              <a:buClr>
                <a:schemeClr val="dk1"/>
              </a:buClr>
              <a:buSzPts val="1200"/>
              <a:buFont typeface="Roboto"/>
              <a:buChar char="○"/>
            </a:pPr>
            <a:r>
              <a:rPr lang="en-US" sz="1200" dirty="0">
                <a:latin typeface="Roboto"/>
                <a:ea typeface="Roboto"/>
                <a:cs typeface="Roboto"/>
                <a:sym typeface="Roboto"/>
              </a:rPr>
              <a:t>$60,000 OR LESS with 1 or 2 dependent children.</a:t>
            </a:r>
          </a:p>
          <a:p>
            <a:pPr marL="914400" lvl="1" indent="-304800" algn="l" rtl="0">
              <a:lnSpc>
                <a:spcPct val="115000"/>
              </a:lnSpc>
              <a:spcBef>
                <a:spcPts val="0"/>
              </a:spcBef>
              <a:spcAft>
                <a:spcPts val="0"/>
              </a:spcAft>
              <a:buClr>
                <a:schemeClr val="dk1"/>
              </a:buClr>
              <a:buSzPts val="1200"/>
              <a:buFont typeface="Roboto"/>
              <a:buChar char="○"/>
            </a:pPr>
            <a:r>
              <a:rPr lang="en-US" sz="1200" dirty="0">
                <a:latin typeface="Roboto"/>
                <a:ea typeface="Roboto"/>
                <a:cs typeface="Roboto"/>
                <a:sym typeface="Roboto"/>
              </a:rPr>
              <a:t>$70,000 OR LESS with 3 or 4 dependent children.</a:t>
            </a:r>
          </a:p>
          <a:p>
            <a:pPr marL="914400" lvl="1" indent="-304800" algn="l" rtl="0">
              <a:lnSpc>
                <a:spcPct val="115000"/>
              </a:lnSpc>
              <a:spcBef>
                <a:spcPts val="0"/>
              </a:spcBef>
              <a:spcAft>
                <a:spcPts val="0"/>
              </a:spcAft>
              <a:buClr>
                <a:schemeClr val="dk1"/>
              </a:buClr>
              <a:buSzPts val="1200"/>
              <a:buFont typeface="Roboto"/>
              <a:buChar char="○"/>
            </a:pPr>
            <a:r>
              <a:rPr lang="en-US" sz="1200" dirty="0">
                <a:latin typeface="Roboto"/>
                <a:ea typeface="Roboto"/>
                <a:cs typeface="Roboto"/>
                <a:sym typeface="Roboto"/>
              </a:rPr>
              <a:t>$80,000 OR LESS with 5 or more dependent children.</a:t>
            </a:r>
          </a:p>
          <a:p>
            <a:pPr marL="0" lvl="0" indent="0" algn="l" rtl="0">
              <a:spcBef>
                <a:spcPts val="1200"/>
              </a:spcBef>
              <a:spcAft>
                <a:spcPts val="1200"/>
              </a:spcAft>
              <a:buNone/>
            </a:pPr>
            <a:r>
              <a:rPr lang="en-US" sz="1200" i="1" dirty="0"/>
              <a:t>What is Oklahoma’s promise?</a:t>
            </a:r>
            <a:r>
              <a:rPr lang="en-US" sz="1200" dirty="0"/>
              <a:t> Oklahoma’s Promise. (n.d.). </a:t>
            </a:r>
            <a:r>
              <a:rPr lang="en-US" sz="1200" u="sng" dirty="0">
                <a:solidFill>
                  <a:srgbClr val="1155CC"/>
                </a:solidFill>
                <a:hlinkClick r:id="rId3">
                  <a:extLst>
                    <a:ext uri="{A12FA001-AC4F-418D-AE19-62706E023703}">
                      <ahyp:hlinkClr xmlns:ahyp="http://schemas.microsoft.com/office/drawing/2018/hyperlinkcolor" val="tx"/>
                    </a:ext>
                  </a:extLst>
                </a:hlinkClick>
              </a:rPr>
              <a:t>https://www.okhighered.org/okpromise/</a:t>
            </a:r>
            <a:r>
              <a:rPr lang="en-US" sz="1200" dirty="0"/>
              <a:t> </a:t>
            </a:r>
            <a:endParaRPr lang="en-US" sz="1200" dirty="0">
              <a:latin typeface="Roboto"/>
              <a:ea typeface="Roboto"/>
              <a:cs typeface="Roboto"/>
              <a:sym typeface="Roboto"/>
            </a:endParaRPr>
          </a:p>
          <a:p>
            <a:pPr marL="0" lvl="0" indent="0" algn="l" rtl="0">
              <a:lnSpc>
                <a:spcPct val="115000"/>
              </a:lnSpc>
              <a:spcBef>
                <a:spcPts val="1200"/>
              </a:spcBef>
              <a:spcAft>
                <a:spcPts val="0"/>
              </a:spcAft>
              <a:buClr>
                <a:schemeClr val="dk1"/>
              </a:buClr>
              <a:buSzPts val="1100"/>
              <a:buFont typeface="Arial"/>
              <a:buNone/>
            </a:pPr>
            <a:endParaRPr lang="en-US" sz="1400" dirty="0"/>
          </a:p>
        </p:txBody>
      </p:sp>
    </p:spTree>
    <p:extLst>
      <p:ext uri="{BB962C8B-B14F-4D97-AF65-F5344CB8AC3E}">
        <p14:creationId xmlns:p14="http://schemas.microsoft.com/office/powerpoint/2010/main" val="16637080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US" sz="1400" b="1" u="sng" dirty="0">
                <a:latin typeface="Calibri"/>
                <a:ea typeface="Calibri"/>
                <a:cs typeface="Calibri"/>
                <a:sym typeface="Calibri"/>
                <a:hlinkClick r:id="rId3"/>
              </a:rPr>
              <a:t>https://www.smartscholarship.org/smart</a:t>
            </a:r>
            <a:endParaRPr lang="en-US" sz="1400" b="1" dirty="0"/>
          </a:p>
          <a:p>
            <a:pPr marL="457200" lvl="0" indent="-304800" algn="l" rtl="0">
              <a:spcBef>
                <a:spcPts val="1200"/>
              </a:spcBef>
              <a:spcAft>
                <a:spcPts val="0"/>
              </a:spcAft>
              <a:buClr>
                <a:schemeClr val="dk1"/>
              </a:buClr>
              <a:buSzPts val="1200"/>
              <a:buChar char="●"/>
            </a:pPr>
            <a:r>
              <a:rPr lang="en-US" sz="1400" dirty="0"/>
              <a:t>Scholarship-for Service is a combined educational and workforce development opportunity for STEM students that pays full tuition and education related expenses. </a:t>
            </a:r>
          </a:p>
          <a:p>
            <a:pPr marL="457200" lvl="0" indent="-304800" algn="l" rtl="0">
              <a:spcBef>
                <a:spcPts val="0"/>
              </a:spcBef>
              <a:spcAft>
                <a:spcPts val="0"/>
              </a:spcAft>
              <a:buClr>
                <a:schemeClr val="dk1"/>
              </a:buClr>
              <a:buSzPts val="1200"/>
              <a:buChar char="●"/>
            </a:pPr>
            <a:r>
              <a:rPr lang="en-US" sz="1400" dirty="0"/>
              <a:t>The purpose of the scholarship is to allow students to focus on complex research to further the Department of Defense's mission and create a lasting impact.  </a:t>
            </a:r>
          </a:p>
          <a:p>
            <a:pPr marL="457200" lvl="0" indent="-304800" algn="l" rtl="0">
              <a:spcBef>
                <a:spcPts val="0"/>
              </a:spcBef>
              <a:spcAft>
                <a:spcPts val="0"/>
              </a:spcAft>
              <a:buClr>
                <a:schemeClr val="dk1"/>
              </a:buClr>
              <a:buSzPts val="1200"/>
              <a:buChar char="●"/>
            </a:pPr>
            <a:r>
              <a:rPr lang="en-US" sz="1400" dirty="0"/>
              <a:t>For every year of degree funding the student commits to working for a year with the DoD as a civilian employee.</a:t>
            </a:r>
          </a:p>
          <a:p>
            <a:pPr marL="457200" lvl="0" indent="-304800" algn="l" rtl="0">
              <a:spcBef>
                <a:spcPts val="0"/>
              </a:spcBef>
              <a:spcAft>
                <a:spcPts val="0"/>
              </a:spcAft>
              <a:buClr>
                <a:schemeClr val="dk1"/>
              </a:buClr>
              <a:buSzPts val="1200"/>
              <a:buChar char="●"/>
            </a:pPr>
            <a:r>
              <a:rPr lang="en-US" sz="1400" dirty="0"/>
              <a:t>Full tuition and education related expenses (meal plans, housing, and parking not included)</a:t>
            </a:r>
          </a:p>
          <a:p>
            <a:pPr marL="457200" lvl="0" indent="-304800" algn="l" rtl="0">
              <a:spcBef>
                <a:spcPts val="0"/>
              </a:spcBef>
              <a:spcAft>
                <a:spcPts val="0"/>
              </a:spcAft>
              <a:buClr>
                <a:schemeClr val="dk1"/>
              </a:buClr>
              <a:buSzPts val="1200"/>
              <a:buChar char="●"/>
            </a:pPr>
            <a:r>
              <a:rPr lang="en-US" sz="1400" dirty="0"/>
              <a:t>Stipend paid depends on degree level </a:t>
            </a:r>
          </a:p>
          <a:p>
            <a:pPr marL="457200" lvl="0" indent="-304800" algn="l" rtl="0">
              <a:spcBef>
                <a:spcPts val="0"/>
              </a:spcBef>
              <a:spcAft>
                <a:spcPts val="0"/>
              </a:spcAft>
              <a:buClr>
                <a:schemeClr val="dk1"/>
              </a:buClr>
              <a:buSzPts val="1200"/>
              <a:buChar char="●"/>
            </a:pPr>
            <a:r>
              <a:rPr lang="en-US" sz="1400" dirty="0"/>
              <a:t>There is a required summer research internships ranging from 8 to 12 weeks</a:t>
            </a:r>
          </a:p>
          <a:p>
            <a:pPr marL="457200" lvl="0" indent="-304800" algn="l" rtl="0">
              <a:spcBef>
                <a:spcPts val="0"/>
              </a:spcBef>
              <a:spcAft>
                <a:spcPts val="0"/>
              </a:spcAft>
              <a:buClr>
                <a:schemeClr val="dk1"/>
              </a:buClr>
              <a:buSzPts val="1200"/>
              <a:buChar char="●"/>
            </a:pPr>
            <a:r>
              <a:rPr lang="en-US" sz="1400" dirty="0"/>
              <a:t>Health insurance allowance provided. </a:t>
            </a:r>
          </a:p>
          <a:p>
            <a:pPr marL="457200" lvl="0" indent="-304800" algn="l" rtl="0">
              <a:spcBef>
                <a:spcPts val="0"/>
              </a:spcBef>
              <a:spcAft>
                <a:spcPts val="0"/>
              </a:spcAft>
              <a:buClr>
                <a:schemeClr val="dk1"/>
              </a:buClr>
              <a:buSzPts val="1200"/>
              <a:buChar char="●"/>
            </a:pPr>
            <a:r>
              <a:rPr lang="en-US" sz="1400" dirty="0"/>
              <a:t>Employment placement at a Department of Defense facility upon completion of their degree.</a:t>
            </a:r>
            <a:endParaRPr lang="en-US" dirty="0"/>
          </a:p>
          <a:p>
            <a:pPr marL="0" lvl="0" indent="0" algn="l" rtl="0">
              <a:spcBef>
                <a:spcPts val="1200"/>
              </a:spcBef>
              <a:spcAft>
                <a:spcPts val="1200"/>
              </a:spcAft>
              <a:buNone/>
            </a:pPr>
            <a:r>
              <a:rPr lang="en-US" sz="1400" i="1" dirty="0"/>
              <a:t>Smart scholarship-for-service program. DoD STEM Scholarships &amp; Grants - SMART Scholarship. (n.d.-a). </a:t>
            </a:r>
            <a:r>
              <a:rPr lang="en-US" sz="1400" u="sng" dirty="0">
                <a:solidFill>
                  <a:srgbClr val="1155CC"/>
                </a:solidFill>
                <a:hlinkClick r:id="rId3">
                  <a:extLst>
                    <a:ext uri="{A12FA001-AC4F-418D-AE19-62706E023703}">
                      <ahyp:hlinkClr xmlns:ahyp="http://schemas.microsoft.com/office/drawing/2018/hyperlinkcolor" val="tx"/>
                    </a:ext>
                  </a:extLst>
                </a:hlinkClick>
              </a:rPr>
              <a:t>https://www.smartscholarship.org/smart </a:t>
            </a:r>
            <a:endParaRPr lang="en-US" dirty="0"/>
          </a:p>
          <a:p>
            <a:pPr marL="0" lvl="0" indent="0" algn="l" rtl="0">
              <a:lnSpc>
                <a:spcPct val="115000"/>
              </a:lnSpc>
              <a:spcBef>
                <a:spcPts val="1200"/>
              </a:spcBef>
              <a:spcAft>
                <a:spcPts val="0"/>
              </a:spcAft>
              <a:buClr>
                <a:schemeClr val="dk1"/>
              </a:buClr>
              <a:buSzPts val="1100"/>
              <a:buFont typeface="Arial"/>
              <a:buNone/>
            </a:pPr>
            <a:endParaRPr lang="en-US" sz="1400" dirty="0"/>
          </a:p>
        </p:txBody>
      </p:sp>
    </p:spTree>
    <p:extLst>
      <p:ext uri="{BB962C8B-B14F-4D97-AF65-F5344CB8AC3E}">
        <p14:creationId xmlns:p14="http://schemas.microsoft.com/office/powerpoint/2010/main" val="28938594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98450" algn="l" defTabSz="914400" rtl="0" eaLnBrk="0" fontAlgn="base" latinLnBrk="0" hangingPunct="0">
              <a:lnSpc>
                <a:spcPct val="100000"/>
              </a:lnSpc>
              <a:spcBef>
                <a:spcPct val="0"/>
              </a:spcBef>
              <a:spcAft>
                <a:spcPct val="0"/>
              </a:spcAft>
              <a:buClr>
                <a:srgbClr val="000000"/>
              </a:buClr>
              <a:buSzTx/>
              <a:buFont typeface="Arial" panose="020B0604020202020204" pitchFamily="34" charset="0"/>
              <a:buNone/>
              <a:tabLst/>
              <a:defRPr/>
            </a:pPr>
            <a:r>
              <a:rPr lang="en-US" dirty="0"/>
              <a:t>Add information about local scholarships and unhide the slide for the presentation.</a:t>
            </a:r>
          </a:p>
        </p:txBody>
      </p:sp>
    </p:spTree>
    <p:extLst>
      <p:ext uri="{BB962C8B-B14F-4D97-AF65-F5344CB8AC3E}">
        <p14:creationId xmlns:p14="http://schemas.microsoft.com/office/powerpoint/2010/main" val="31498878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98450" algn="l" defTabSz="914400" rtl="0" eaLnBrk="0" fontAlgn="base" latinLnBrk="0" hangingPunct="0">
              <a:lnSpc>
                <a:spcPct val="100000"/>
              </a:lnSpc>
              <a:spcBef>
                <a:spcPct val="0"/>
              </a:spcBef>
              <a:spcAft>
                <a:spcPct val="0"/>
              </a:spcAft>
              <a:buClr>
                <a:srgbClr val="000000"/>
              </a:buClr>
              <a:buSzTx/>
              <a:buFont typeface="Arial" panose="020B0604020202020204" pitchFamily="34" charset="0"/>
              <a:buNone/>
              <a:tabLst/>
              <a:defRPr/>
            </a:pPr>
            <a:r>
              <a:rPr lang="en-US" dirty="0"/>
              <a:t>Add information about local scholarships and unhide the slide for the presentation.</a:t>
            </a:r>
          </a:p>
        </p:txBody>
      </p:sp>
    </p:spTree>
    <p:extLst>
      <p:ext uri="{BB962C8B-B14F-4D97-AF65-F5344CB8AC3E}">
        <p14:creationId xmlns:p14="http://schemas.microsoft.com/office/powerpoint/2010/main" val="22204521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98450" algn="l" defTabSz="914400" rtl="0" eaLnBrk="0" fontAlgn="base" latinLnBrk="0" hangingPunct="0">
              <a:lnSpc>
                <a:spcPct val="100000"/>
              </a:lnSpc>
              <a:spcBef>
                <a:spcPct val="0"/>
              </a:spcBef>
              <a:spcAft>
                <a:spcPct val="0"/>
              </a:spcAft>
              <a:buClr>
                <a:srgbClr val="000000"/>
              </a:buClr>
              <a:buSzTx/>
              <a:buFont typeface="Arial" panose="020B0604020202020204" pitchFamily="34" charset="0"/>
              <a:buNone/>
              <a:tabLst/>
              <a:defRPr/>
            </a:pPr>
            <a:r>
              <a:rPr lang="en-US" dirty="0"/>
              <a:t>Add information about local scholarships and unhide the slide for the presentation.</a:t>
            </a:r>
          </a:p>
        </p:txBody>
      </p:sp>
    </p:spTree>
    <p:extLst>
      <p:ext uri="{BB962C8B-B14F-4D97-AF65-F5344CB8AC3E}">
        <p14:creationId xmlns:p14="http://schemas.microsoft.com/office/powerpoint/2010/main" val="34043587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0" indent="-311150" algn="l" rtl="0">
              <a:lnSpc>
                <a:spcPct val="115000"/>
              </a:lnSpc>
              <a:spcBef>
                <a:spcPts val="500"/>
              </a:spcBef>
              <a:spcAft>
                <a:spcPts val="0"/>
              </a:spcAft>
              <a:buClr>
                <a:srgbClr val="991B1E"/>
              </a:buClr>
              <a:buSzPts val="1300"/>
              <a:buChar char="●"/>
            </a:pPr>
            <a:r>
              <a:rPr lang="en-US" sz="1400" dirty="0"/>
              <a:t>Each PSE program a student is interested in will likely have a scholarship page on its website that lists scholarships available specifically for that college/program.</a:t>
            </a:r>
          </a:p>
          <a:p>
            <a:pPr marL="457200" lvl="0" indent="-311150" algn="l" rtl="0">
              <a:lnSpc>
                <a:spcPct val="115000"/>
              </a:lnSpc>
              <a:spcBef>
                <a:spcPts val="0"/>
              </a:spcBef>
              <a:spcAft>
                <a:spcPts val="0"/>
              </a:spcAft>
              <a:buClr>
                <a:srgbClr val="991B1E"/>
              </a:buClr>
              <a:buSzPts val="1300"/>
              <a:buChar char="●"/>
            </a:pPr>
            <a:r>
              <a:rPr lang="en-US" sz="1400" dirty="0"/>
              <a:t>Start early as the student can apply for many scholarships throughout high school, not just in their senior year. There is no limit to how many they can apply for, so just apply.</a:t>
            </a:r>
          </a:p>
          <a:p>
            <a:pPr marL="457200" lvl="0" indent="-311150" algn="l" rtl="0">
              <a:lnSpc>
                <a:spcPct val="115000"/>
              </a:lnSpc>
              <a:spcBef>
                <a:spcPts val="0"/>
              </a:spcBef>
              <a:spcAft>
                <a:spcPts val="0"/>
              </a:spcAft>
              <a:buClr>
                <a:srgbClr val="991B1E"/>
              </a:buClr>
              <a:buSzPts val="1300"/>
              <a:buChar char="●"/>
            </a:pPr>
            <a:r>
              <a:rPr lang="en-US" sz="1400" dirty="0"/>
              <a:t>Pay attention to requirements and deadlines. Apply to PSE programs early to meet their early scholarship deadlines.</a:t>
            </a:r>
          </a:p>
          <a:p>
            <a:pPr marL="457200" lvl="0" indent="-298450" algn="l" rtl="0">
              <a:lnSpc>
                <a:spcPct val="115000"/>
              </a:lnSpc>
              <a:spcBef>
                <a:spcPts val="0"/>
              </a:spcBef>
              <a:spcAft>
                <a:spcPts val="0"/>
              </a:spcAft>
              <a:buClr>
                <a:srgbClr val="991B1E"/>
              </a:buClr>
              <a:buSzPts val="1100"/>
              <a:buChar char="●"/>
            </a:pPr>
            <a:r>
              <a:rPr lang="en-US" sz="1400" dirty="0"/>
              <a:t>Store all of your student’s scholarship-related documents in a cloud-based storage platform, like Google Drive or Dropbox</a:t>
            </a:r>
            <a:r>
              <a:rPr lang="en-US" sz="2800" dirty="0"/>
              <a:t>.</a:t>
            </a:r>
            <a:endParaRPr lang="en-US" sz="1400" dirty="0"/>
          </a:p>
        </p:txBody>
      </p:sp>
    </p:spTree>
    <p:extLst>
      <p:ext uri="{BB962C8B-B14F-4D97-AF65-F5344CB8AC3E}">
        <p14:creationId xmlns:p14="http://schemas.microsoft.com/office/powerpoint/2010/main" val="30162003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0" indent="-304800" algn="l" rtl="0">
              <a:spcBef>
                <a:spcPts val="520"/>
              </a:spcBef>
              <a:spcAft>
                <a:spcPts val="0"/>
              </a:spcAft>
              <a:buClr>
                <a:srgbClr val="991B1E"/>
              </a:buClr>
              <a:buSzPts val="1200"/>
              <a:buChar char="●"/>
            </a:pPr>
            <a:r>
              <a:rPr lang="en-US" sz="1400" dirty="0"/>
              <a:t>Make sure the student has a personal, professional-sounding email account to use for communicating with colleges. Their school email and Google Drive will not work after they graduate.</a:t>
            </a:r>
          </a:p>
          <a:p>
            <a:pPr marL="457200" lvl="0" indent="-304800" algn="l" rtl="0">
              <a:spcBef>
                <a:spcPts val="0"/>
              </a:spcBef>
              <a:spcAft>
                <a:spcPts val="0"/>
              </a:spcAft>
              <a:buClr>
                <a:srgbClr val="991B1E"/>
              </a:buClr>
              <a:buSzPts val="1200"/>
              <a:buChar char="●"/>
            </a:pPr>
            <a:r>
              <a:rPr lang="en-US" sz="1400" dirty="0"/>
              <a:t>One essay can be used or tweaked to apply for multiple scholarships, but carefully read the instructions for each scholarship to make sure the requirements are being met. </a:t>
            </a:r>
          </a:p>
          <a:p>
            <a:pPr marL="457200" lvl="0" indent="-304800" algn="l" rtl="0">
              <a:spcBef>
                <a:spcPts val="0"/>
              </a:spcBef>
              <a:spcAft>
                <a:spcPts val="0"/>
              </a:spcAft>
              <a:buClr>
                <a:srgbClr val="991B1E"/>
              </a:buClr>
              <a:buSzPts val="1200"/>
              <a:buChar char="●"/>
            </a:pPr>
            <a:r>
              <a:rPr lang="en-US" sz="1400" dirty="0"/>
              <a:t>Keep a record of awards and community service hours for the scholarship applications. Develop a resume that provides a brief summary of the students activities and accomplishments.</a:t>
            </a:r>
          </a:p>
        </p:txBody>
      </p:sp>
    </p:spTree>
    <p:extLst>
      <p:ext uri="{BB962C8B-B14F-4D97-AF65-F5344CB8AC3E}">
        <p14:creationId xmlns:p14="http://schemas.microsoft.com/office/powerpoint/2010/main" val="2912452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15000"/>
              </a:lnSpc>
              <a:spcBef>
                <a:spcPts val="0"/>
              </a:spcBef>
              <a:spcAft>
                <a:spcPts val="0"/>
              </a:spcAft>
              <a:buNone/>
            </a:pPr>
            <a:endParaRPr lang="en-US" sz="1400" dirty="0">
              <a:solidFill>
                <a:srgbClr val="374151"/>
              </a:solidFill>
              <a:highlight>
                <a:srgbClr val="F7F7F8"/>
              </a:highlight>
              <a:latin typeface="Roboto"/>
              <a:ea typeface="Roboto"/>
              <a:cs typeface="Roboto"/>
              <a:sym typeface="Roboto"/>
            </a:endParaRPr>
          </a:p>
          <a:p>
            <a:pPr marL="457200" lvl="0" indent="-304800" algn="l" rtl="0">
              <a:spcBef>
                <a:spcPts val="520"/>
              </a:spcBef>
              <a:spcAft>
                <a:spcPts val="0"/>
              </a:spcAft>
              <a:buClr>
                <a:srgbClr val="991B1E"/>
              </a:buClr>
              <a:buSzPts val="1200"/>
              <a:buChar char="•"/>
            </a:pPr>
            <a:r>
              <a:rPr lang="en-US" sz="1400" dirty="0"/>
              <a:t>Many scholarships require a letter of recommendation from teachers, counselors, principals, or coaches. The student might also ask a supervisor from a job or a leader from a community organization or a place of worship.</a:t>
            </a:r>
          </a:p>
          <a:p>
            <a:pPr marL="457200" lvl="0" indent="-304800" algn="l" rtl="0">
              <a:spcBef>
                <a:spcPts val="0"/>
              </a:spcBef>
              <a:spcAft>
                <a:spcPts val="0"/>
              </a:spcAft>
              <a:buClr>
                <a:srgbClr val="991B1E"/>
              </a:buClr>
              <a:buSzPts val="1200"/>
              <a:buChar char="•"/>
            </a:pPr>
            <a:r>
              <a:rPr lang="en-US" sz="1400" dirty="0"/>
              <a:t>Provide recommenders with the student’s resume of activities and accomplishments. Teachers and counselors work with a lot of students, so this will help them remember the details about the student.</a:t>
            </a:r>
          </a:p>
          <a:p>
            <a:pPr marL="457200" lvl="0" indent="-304800" algn="l" rtl="0">
              <a:spcBef>
                <a:spcPts val="0"/>
              </a:spcBef>
              <a:spcAft>
                <a:spcPts val="0"/>
              </a:spcAft>
              <a:buClr>
                <a:srgbClr val="991B1E"/>
              </a:buClr>
              <a:buSzPts val="1200"/>
              <a:buChar char="•"/>
            </a:pPr>
            <a:r>
              <a:rPr lang="en-US" sz="1400" dirty="0"/>
              <a:t>Make sure to let them know how to submit the letter of recommendation. Sometimes these have to be completed online or mailed.</a:t>
            </a:r>
          </a:p>
          <a:p>
            <a:pPr marL="457200" lvl="0" indent="0" algn="l" rtl="0">
              <a:spcBef>
                <a:spcPts val="520"/>
              </a:spcBef>
              <a:spcAft>
                <a:spcPts val="0"/>
              </a:spcAft>
              <a:buNone/>
            </a:pPr>
            <a:endParaRPr lang="en-US" sz="1600" dirty="0">
              <a:latin typeface="Calibri"/>
              <a:ea typeface="Calibri"/>
              <a:cs typeface="Calibri"/>
              <a:sym typeface="Calibri"/>
            </a:endParaRPr>
          </a:p>
        </p:txBody>
      </p:sp>
    </p:spTree>
    <p:extLst>
      <p:ext uri="{BB962C8B-B14F-4D97-AF65-F5344CB8AC3E}">
        <p14:creationId xmlns:p14="http://schemas.microsoft.com/office/powerpoint/2010/main" val="221862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0" indent="-304800" algn="l" rtl="0">
              <a:spcBef>
                <a:spcPts val="520"/>
              </a:spcBef>
              <a:spcAft>
                <a:spcPts val="0"/>
              </a:spcAft>
              <a:buClr>
                <a:srgbClr val="991B1E"/>
              </a:buClr>
              <a:buSzPts val="1200"/>
              <a:buChar char="•"/>
            </a:pPr>
            <a:r>
              <a:rPr lang="en-US" sz="1400" dirty="0"/>
              <a:t>Most colleges offer a President’s Leadership scholarship that is based on the student’s involvement in their high school and community. These scholarships usually require interviews.</a:t>
            </a:r>
          </a:p>
          <a:p>
            <a:pPr marL="457200" lvl="0" indent="-304800" algn="l" rtl="0">
              <a:spcBef>
                <a:spcPts val="0"/>
              </a:spcBef>
              <a:spcAft>
                <a:spcPts val="0"/>
              </a:spcAft>
              <a:buClr>
                <a:srgbClr val="991B1E"/>
              </a:buClr>
              <a:buSzPts val="1200"/>
              <a:buChar char="•"/>
            </a:pPr>
            <a:r>
              <a:rPr lang="en-US" sz="1400" dirty="0"/>
              <a:t>If the student has a scholarship interview, make sure they dress professionally. If they need help with clothing for interviews, ask a counselor at the school.</a:t>
            </a:r>
          </a:p>
          <a:p>
            <a:pPr marL="457200" lvl="0" indent="-304800" algn="l" rtl="0">
              <a:spcBef>
                <a:spcPts val="0"/>
              </a:spcBef>
              <a:spcAft>
                <a:spcPts val="0"/>
              </a:spcAft>
              <a:buClr>
                <a:srgbClr val="991B1E"/>
              </a:buClr>
              <a:buSzPts val="1200"/>
              <a:buChar char="•"/>
            </a:pPr>
            <a:r>
              <a:rPr lang="en-US" sz="1400" dirty="0"/>
              <a:t>Help the student practice for scholarship interviews.</a:t>
            </a:r>
          </a:p>
        </p:txBody>
      </p:sp>
    </p:spTree>
    <p:extLst>
      <p:ext uri="{BB962C8B-B14F-4D97-AF65-F5344CB8AC3E}">
        <p14:creationId xmlns:p14="http://schemas.microsoft.com/office/powerpoint/2010/main" val="397406326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Clr>
                <a:schemeClr val="dk1"/>
              </a:buClr>
              <a:buSzPts val="1100"/>
              <a:buFont typeface="Arial"/>
              <a:buNone/>
            </a:pPr>
            <a:r>
              <a:rPr lang="en-US" sz="1400" dirty="0"/>
              <a:t>Remind the participants that they should not have to pay to apply for a scholarship. If a participant has a question about a scholarship they should reach out to a counselor or their child’s school.</a:t>
            </a:r>
          </a:p>
        </p:txBody>
      </p:sp>
    </p:spTree>
    <p:extLst>
      <p:ext uri="{BB962C8B-B14F-4D97-AF65-F5344CB8AC3E}">
        <p14:creationId xmlns:p14="http://schemas.microsoft.com/office/powerpoint/2010/main" val="4339496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Clr>
                <a:schemeClr val="dk1"/>
              </a:buClr>
              <a:buSzPts val="1100"/>
              <a:buFont typeface="Arial"/>
              <a:buNone/>
            </a:pPr>
            <a:endParaRPr lang="en-US" sz="1400" dirty="0"/>
          </a:p>
        </p:txBody>
      </p:sp>
    </p:spTree>
    <p:extLst>
      <p:ext uri="{BB962C8B-B14F-4D97-AF65-F5344CB8AC3E}">
        <p14:creationId xmlns:p14="http://schemas.microsoft.com/office/powerpoint/2010/main" val="198459532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Clr>
                <a:schemeClr val="dk1"/>
              </a:buClr>
              <a:buSzPts val="1100"/>
              <a:buFont typeface="Arial"/>
              <a:buNone/>
            </a:pPr>
            <a:endParaRPr lang="en-US" sz="1400" dirty="0"/>
          </a:p>
        </p:txBody>
      </p:sp>
    </p:spTree>
    <p:extLst>
      <p:ext uri="{BB962C8B-B14F-4D97-AF65-F5344CB8AC3E}">
        <p14:creationId xmlns:p14="http://schemas.microsoft.com/office/powerpoint/2010/main" val="277127736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Clr>
                <a:schemeClr val="dk1"/>
              </a:buClr>
              <a:buSzPts val="1100"/>
              <a:buFont typeface="Arial"/>
              <a:buNone/>
            </a:pPr>
            <a:endParaRPr lang="en-US" sz="1400" dirty="0"/>
          </a:p>
        </p:txBody>
      </p:sp>
    </p:spTree>
    <p:extLst>
      <p:ext uri="{BB962C8B-B14F-4D97-AF65-F5344CB8AC3E}">
        <p14:creationId xmlns:p14="http://schemas.microsoft.com/office/powerpoint/2010/main" val="37318058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Clr>
                <a:schemeClr val="dk1"/>
              </a:buClr>
              <a:buSzPts val="1100"/>
              <a:buFont typeface="Arial"/>
              <a:buNone/>
            </a:pPr>
            <a:endParaRPr lang="en-US" sz="1400" dirty="0"/>
          </a:p>
        </p:txBody>
      </p:sp>
    </p:spTree>
    <p:extLst>
      <p:ext uri="{BB962C8B-B14F-4D97-AF65-F5344CB8AC3E}">
        <p14:creationId xmlns:p14="http://schemas.microsoft.com/office/powerpoint/2010/main" val="257704238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15000"/>
              </a:lnSpc>
              <a:spcBef>
                <a:spcPts val="1200"/>
              </a:spcBef>
              <a:spcAft>
                <a:spcPts val="0"/>
              </a:spcAft>
              <a:buClr>
                <a:schemeClr val="dk1"/>
              </a:buClr>
              <a:buSzPts val="1100"/>
              <a:buFont typeface="Arial"/>
              <a:buNone/>
            </a:pPr>
            <a:r>
              <a:rPr lang="en-US" dirty="0"/>
              <a:t>YouTube. (2021a, September 21). </a:t>
            </a:r>
            <a:r>
              <a:rPr lang="en-US" i="1" dirty="0"/>
              <a:t>K20 Center 5 minute timer</a:t>
            </a:r>
            <a:r>
              <a:rPr lang="en-US" dirty="0"/>
              <a:t>. YouTube. </a:t>
            </a:r>
            <a:r>
              <a:rPr lang="en-US" u="sng" dirty="0">
                <a:solidFill>
                  <a:schemeClr val="hlink"/>
                </a:solidFill>
                <a:hlinkClick r:id="rId3"/>
              </a:rPr>
              <a:t>https://www.youtube.com/watch?v=EVS_yYQoLJg </a:t>
            </a:r>
            <a:endParaRPr lang="en-US" dirty="0"/>
          </a:p>
          <a:p>
            <a:pPr marL="0" lvl="0" indent="0" algn="l" rtl="0">
              <a:spcBef>
                <a:spcPts val="1200"/>
              </a:spcBef>
              <a:spcAft>
                <a:spcPts val="0"/>
              </a:spcAft>
              <a:buNone/>
            </a:pPr>
            <a:endParaRPr lang="en-US" dirty="0"/>
          </a:p>
          <a:p>
            <a:pPr marL="0" lvl="0" indent="0" algn="l" rtl="0">
              <a:spcBef>
                <a:spcPts val="0"/>
              </a:spcBef>
              <a:spcAft>
                <a:spcPts val="0"/>
              </a:spcAft>
              <a:buClr>
                <a:schemeClr val="dk1"/>
              </a:buClr>
              <a:buSzPts val="1100"/>
              <a:buFont typeface="Arial"/>
              <a:buNone/>
            </a:pPr>
            <a:endParaRPr lang="en-US" sz="1400" dirty="0"/>
          </a:p>
        </p:txBody>
      </p:sp>
    </p:spTree>
    <p:extLst>
      <p:ext uri="{BB962C8B-B14F-4D97-AF65-F5344CB8AC3E}">
        <p14:creationId xmlns:p14="http://schemas.microsoft.com/office/powerpoint/2010/main" val="139478900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Clr>
                <a:schemeClr val="dk1"/>
              </a:buClr>
              <a:buSzPts val="1100"/>
              <a:buFont typeface="Arial"/>
              <a:buNone/>
            </a:pPr>
            <a:endParaRPr lang="en-US" sz="1400" dirty="0"/>
          </a:p>
        </p:txBody>
      </p:sp>
    </p:spTree>
    <p:extLst>
      <p:ext uri="{BB962C8B-B14F-4D97-AF65-F5344CB8AC3E}">
        <p14:creationId xmlns:p14="http://schemas.microsoft.com/office/powerpoint/2010/main" val="223996321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51288192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55600" lvl="0" indent="0" algn="l" rtl="0">
              <a:lnSpc>
                <a:spcPct val="115000"/>
              </a:lnSpc>
              <a:spcBef>
                <a:spcPts val="1200"/>
              </a:spcBef>
              <a:spcAft>
                <a:spcPts val="0"/>
              </a:spcAft>
              <a:buClr>
                <a:schemeClr val="dk1"/>
              </a:buClr>
              <a:buSzPts val="1100"/>
              <a:buFont typeface="Arial"/>
              <a:buNone/>
            </a:pPr>
            <a:r>
              <a:rPr lang="en-US" dirty="0"/>
              <a:t>YouTube. (2022a, July 15). </a:t>
            </a:r>
            <a:r>
              <a:rPr lang="en-US" i="1" dirty="0"/>
              <a:t>How to create an account and username (FSA ID) for studentaid.gov</a:t>
            </a:r>
            <a:r>
              <a:rPr lang="en-US" dirty="0"/>
              <a:t>. YouTube. </a:t>
            </a:r>
            <a:r>
              <a:rPr lang="en-US" u="sng" dirty="0">
                <a:solidFill>
                  <a:schemeClr val="hlink"/>
                </a:solidFill>
                <a:hlinkClick r:id="rId3"/>
              </a:rPr>
              <a:t>https://www.youtube.com/watch?v=iTb7hMVtzco&amp;t=2s </a:t>
            </a:r>
            <a:endParaRPr lang="en-US" dirty="0"/>
          </a:p>
          <a:p>
            <a:endParaRPr lang="en-US" dirty="0"/>
          </a:p>
        </p:txBody>
      </p:sp>
    </p:spTree>
    <p:extLst>
      <p:ext uri="{BB962C8B-B14F-4D97-AF65-F5344CB8AC3E}">
        <p14:creationId xmlns:p14="http://schemas.microsoft.com/office/powerpoint/2010/main" val="95913802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Clr>
                <a:schemeClr val="dk1"/>
              </a:buClr>
              <a:buSzPts val="1100"/>
              <a:buFont typeface="Arial"/>
              <a:buNone/>
            </a:pPr>
            <a:endParaRPr lang="en-US" sz="1400" dirty="0"/>
          </a:p>
        </p:txBody>
      </p:sp>
    </p:spTree>
    <p:extLst>
      <p:ext uri="{BB962C8B-B14F-4D97-AF65-F5344CB8AC3E}">
        <p14:creationId xmlns:p14="http://schemas.microsoft.com/office/powerpoint/2010/main" val="334437913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15000"/>
              </a:lnSpc>
              <a:spcBef>
                <a:spcPts val="0"/>
              </a:spcBef>
              <a:spcAft>
                <a:spcPts val="0"/>
              </a:spcAft>
              <a:buNone/>
            </a:pPr>
            <a:r>
              <a:rPr lang="en-US" dirty="0">
                <a:solidFill>
                  <a:srgbClr val="000000"/>
                </a:solidFill>
              </a:rPr>
              <a:t>K20 Center. (n.d.). What? So what? Now what?. Strategies. Retrieved from </a:t>
            </a:r>
            <a:r>
              <a:rPr lang="en-US" u="sng" dirty="0">
                <a:solidFill>
                  <a:schemeClr val="hlink"/>
                </a:solidFill>
                <a:hlinkClick r:id="rId3"/>
              </a:rPr>
              <a:t>https://learn.k20center.ou.edu/strategy/b30762a7557ba0b391f207f4c6002113</a:t>
            </a:r>
            <a:endParaRPr lang="en-US" dirty="0">
              <a:solidFill>
                <a:srgbClr val="000000"/>
              </a:solidFill>
            </a:endParaRPr>
          </a:p>
        </p:txBody>
      </p:sp>
    </p:spTree>
    <p:extLst>
      <p:ext uri="{BB962C8B-B14F-4D97-AF65-F5344CB8AC3E}">
        <p14:creationId xmlns:p14="http://schemas.microsoft.com/office/powerpoint/2010/main" val="154116446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Clr>
                <a:schemeClr val="dk1"/>
              </a:buClr>
              <a:buSzPts val="1100"/>
              <a:buFont typeface="Arial"/>
              <a:buNone/>
            </a:pPr>
            <a:endParaRPr lang="en-US" sz="1400" dirty="0"/>
          </a:p>
        </p:txBody>
      </p:sp>
    </p:spTree>
    <p:extLst>
      <p:ext uri="{BB962C8B-B14F-4D97-AF65-F5344CB8AC3E}">
        <p14:creationId xmlns:p14="http://schemas.microsoft.com/office/powerpoint/2010/main" val="179987902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87103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3" name="Google Shape;13;p3" title="k20center-logo-variations_K20 Bug - White.png">
            <a:extLst>
              <a:ext uri="{FF2B5EF4-FFF2-40B4-BE49-F238E27FC236}">
                <a16:creationId xmlns:a16="http://schemas.microsoft.com/office/drawing/2014/main" id="{07A283A7-4BAE-5607-F552-FF9DE8E501F0}"/>
              </a:ext>
            </a:extLst>
          </p:cNvPr>
          <p:cNvPicPr preferRelativeResize="0"/>
          <p:nvPr/>
        </p:nvPicPr>
        <p:blipFill>
          <a:blip r:embed="rId3">
            <a:alphaModFix/>
          </a:blip>
          <a:stretch>
            <a:fillRect/>
          </a:stretch>
        </p:blipFill>
        <p:spPr>
          <a:xfrm>
            <a:off x="8428038" y="4451350"/>
            <a:ext cx="511175" cy="509588"/>
          </a:xfrm>
          <a:prstGeom prst="rect">
            <a:avLst/>
          </a:prstGeom>
          <a:noFill/>
          <a:ln>
            <a:noFill/>
          </a:ln>
        </p:spPr>
      </p:pic>
      <p:sp>
        <p:nvSpPr>
          <p:cNvPr id="2" name="Title 1"/>
          <p:cNvSpPr>
            <a:spLocks noGrp="1"/>
          </p:cNvSpPr>
          <p:nvPr>
            <p:ph type="title"/>
          </p:nvPr>
        </p:nvSpPr>
        <p:spPr>
          <a:xfrm>
            <a:off x="623888" y="559689"/>
            <a:ext cx="7886700" cy="2139950"/>
          </a:xfrm>
        </p:spPr>
        <p:txBody>
          <a:bodyPr anchor="b">
            <a:normAutofit/>
          </a:bodyPr>
          <a:lstStyle>
            <a:lvl1pPr>
              <a:defRPr sz="5000">
                <a:solidFill>
                  <a:schemeClr val="bg1"/>
                </a:solidFill>
              </a:defRPr>
            </a:lvl1pPr>
          </a:lstStyle>
          <a:p>
            <a:r>
              <a:rPr lang="en-US"/>
              <a:t>Click to edit Master title style</a:t>
            </a:r>
            <a:endParaRPr lang="en-US" dirty="0"/>
          </a:p>
        </p:txBody>
      </p:sp>
      <p:sp>
        <p:nvSpPr>
          <p:cNvPr id="9" name="Text Placeholder 8"/>
          <p:cNvSpPr>
            <a:spLocks noGrp="1"/>
          </p:cNvSpPr>
          <p:nvPr>
            <p:ph type="body" sz="quarter" idx="10"/>
          </p:nvPr>
        </p:nvSpPr>
        <p:spPr>
          <a:xfrm>
            <a:off x="623888" y="2807732"/>
            <a:ext cx="7885113" cy="1397000"/>
          </a:xfrm>
          <a:prstGeom prst="rect">
            <a:avLst/>
          </a:prstGeom>
        </p:spPr>
        <p:txBody>
          <a:bodyPr/>
          <a:lstStyle>
            <a:lvl1pPr marL="0" indent="0">
              <a:buClr>
                <a:schemeClr val="bg1"/>
              </a:buClr>
              <a:buNone/>
              <a:defRPr>
                <a:solidFill>
                  <a:schemeClr val="bg1"/>
                </a:solidFill>
              </a:defRPr>
            </a:lvl1pPr>
            <a:lvl2pPr marL="365760" indent="0">
              <a:buClr>
                <a:schemeClr val="bg1"/>
              </a:buClr>
              <a:buNone/>
              <a:defRPr>
                <a:solidFill>
                  <a:schemeClr val="bg1"/>
                </a:solidFill>
              </a:defRPr>
            </a:lvl2pPr>
            <a:lvl3pPr marL="822960" indent="0">
              <a:buClr>
                <a:schemeClr val="bg1"/>
              </a:buClr>
              <a:buNone/>
              <a:defRPr>
                <a:solidFill>
                  <a:schemeClr val="bg1"/>
                </a:solidFill>
              </a:defRPr>
            </a:lvl3pPr>
            <a:lvl4pPr marL="1371600" indent="0">
              <a:buClr>
                <a:schemeClr val="bg1"/>
              </a:buClr>
              <a:buNone/>
              <a:defRPr>
                <a:solidFill>
                  <a:schemeClr val="bg1"/>
                </a:solidFill>
              </a:defRPr>
            </a:lvl4pPr>
            <a:lvl5pPr marL="1828800" indent="0">
              <a:buClr>
                <a:schemeClr val="bg1"/>
              </a:buClr>
              <a:buNone/>
              <a:defRPr>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24324593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 With Cover Image">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3" name="Google Shape;13;p3" title="k20center-logo-variations_K20 Bug - White.png">
            <a:extLst>
              <a:ext uri="{FF2B5EF4-FFF2-40B4-BE49-F238E27FC236}">
                <a16:creationId xmlns:a16="http://schemas.microsoft.com/office/drawing/2014/main" id="{07A283A7-4BAE-5607-F552-FF9DE8E501F0}"/>
              </a:ext>
            </a:extLst>
          </p:cNvPr>
          <p:cNvPicPr preferRelativeResize="0"/>
          <p:nvPr/>
        </p:nvPicPr>
        <p:blipFill>
          <a:blip r:embed="rId3">
            <a:alphaModFix/>
          </a:blip>
          <a:stretch>
            <a:fillRect/>
          </a:stretch>
        </p:blipFill>
        <p:spPr>
          <a:xfrm>
            <a:off x="8428038" y="4451350"/>
            <a:ext cx="511175" cy="509588"/>
          </a:xfrm>
          <a:prstGeom prst="rect">
            <a:avLst/>
          </a:prstGeom>
          <a:noFill/>
          <a:ln>
            <a:noFill/>
          </a:ln>
        </p:spPr>
      </p:pic>
      <p:sp>
        <p:nvSpPr>
          <p:cNvPr id="2" name="Title 1"/>
          <p:cNvSpPr>
            <a:spLocks noGrp="1"/>
          </p:cNvSpPr>
          <p:nvPr>
            <p:ph type="title"/>
          </p:nvPr>
        </p:nvSpPr>
        <p:spPr>
          <a:xfrm>
            <a:off x="3569666" y="559689"/>
            <a:ext cx="4940921" cy="2139950"/>
          </a:xfrm>
        </p:spPr>
        <p:txBody>
          <a:bodyPr anchor="b">
            <a:normAutofit/>
          </a:bodyPr>
          <a:lstStyle>
            <a:lvl1pPr>
              <a:lnSpc>
                <a:spcPct val="100000"/>
              </a:lnSpc>
              <a:defRPr sz="5000">
                <a:solidFill>
                  <a:schemeClr val="bg1"/>
                </a:solidFill>
              </a:defRPr>
            </a:lvl1pPr>
          </a:lstStyle>
          <a:p>
            <a:r>
              <a:rPr lang="en-US"/>
              <a:t>Click to edit Master title style</a:t>
            </a:r>
            <a:endParaRPr lang="en-US" dirty="0"/>
          </a:p>
        </p:txBody>
      </p:sp>
      <p:sp>
        <p:nvSpPr>
          <p:cNvPr id="9" name="Text Placeholder 8"/>
          <p:cNvSpPr>
            <a:spLocks noGrp="1"/>
          </p:cNvSpPr>
          <p:nvPr>
            <p:ph type="body" sz="quarter" idx="10"/>
          </p:nvPr>
        </p:nvSpPr>
        <p:spPr>
          <a:xfrm>
            <a:off x="3569073" y="2807732"/>
            <a:ext cx="4939927" cy="1397000"/>
          </a:xfrm>
          <a:prstGeom prst="rect">
            <a:avLst/>
          </a:prstGeom>
        </p:spPr>
        <p:txBody>
          <a:bodyPr/>
          <a:lstStyle>
            <a:lvl1pPr marL="0" indent="0">
              <a:lnSpc>
                <a:spcPct val="100000"/>
              </a:lnSpc>
              <a:buClr>
                <a:schemeClr val="bg1"/>
              </a:buClr>
              <a:buNone/>
              <a:defRPr>
                <a:solidFill>
                  <a:schemeClr val="bg1"/>
                </a:solidFill>
              </a:defRPr>
            </a:lvl1pPr>
            <a:lvl2pPr marL="365760" indent="0">
              <a:buClr>
                <a:schemeClr val="bg1"/>
              </a:buClr>
              <a:buNone/>
              <a:defRPr>
                <a:solidFill>
                  <a:schemeClr val="bg1"/>
                </a:solidFill>
              </a:defRPr>
            </a:lvl2pPr>
            <a:lvl3pPr marL="822960" indent="0">
              <a:buClr>
                <a:schemeClr val="bg1"/>
              </a:buClr>
              <a:buNone/>
              <a:defRPr>
                <a:solidFill>
                  <a:schemeClr val="bg1"/>
                </a:solidFill>
              </a:defRPr>
            </a:lvl3pPr>
            <a:lvl4pPr marL="1371600" indent="0">
              <a:buClr>
                <a:schemeClr val="bg1"/>
              </a:buClr>
              <a:buNone/>
              <a:defRPr>
                <a:solidFill>
                  <a:schemeClr val="bg1"/>
                </a:solidFill>
              </a:defRPr>
            </a:lvl4pPr>
            <a:lvl5pPr marL="1828800" indent="0">
              <a:buClr>
                <a:schemeClr val="bg1"/>
              </a:buClr>
              <a:buNone/>
              <a:defRPr>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3004468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Essential Question(s)">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2" name="Google Shape;13;p3" title="k20center-logo-variations_K20 Bug - White.png">
            <a:extLst>
              <a:ext uri="{FF2B5EF4-FFF2-40B4-BE49-F238E27FC236}">
                <a16:creationId xmlns:a16="http://schemas.microsoft.com/office/drawing/2014/main" id="{5D844917-401A-C607-900F-8340B4453A33}"/>
              </a:ext>
            </a:extLst>
          </p:cNvPr>
          <p:cNvPicPr preferRelativeResize="0"/>
          <p:nvPr/>
        </p:nvPicPr>
        <p:blipFill>
          <a:blip r:embed="rId3">
            <a:alphaModFix/>
          </a:blip>
          <a:stretch>
            <a:fillRect/>
          </a:stretch>
        </p:blipFill>
        <p:spPr>
          <a:xfrm>
            <a:off x="8428038" y="4451350"/>
            <a:ext cx="511175" cy="509588"/>
          </a:xfrm>
          <a:prstGeom prst="rect">
            <a:avLst/>
          </a:prstGeom>
          <a:noFill/>
          <a:ln>
            <a:noFill/>
          </a:ln>
        </p:spPr>
      </p:pic>
      <p:sp>
        <p:nvSpPr>
          <p:cNvPr id="4" name="Title 1"/>
          <p:cNvSpPr>
            <a:spLocks noGrp="1"/>
          </p:cNvSpPr>
          <p:nvPr>
            <p:ph type="title"/>
          </p:nvPr>
        </p:nvSpPr>
        <p:spPr>
          <a:xfrm>
            <a:off x="623888" y="559689"/>
            <a:ext cx="7886700" cy="2139950"/>
          </a:xfrm>
        </p:spPr>
        <p:txBody>
          <a:bodyPr anchor="b">
            <a:normAutofit/>
          </a:bodyPr>
          <a:lstStyle>
            <a:lvl1pPr>
              <a:defRPr sz="5000">
                <a:solidFill>
                  <a:schemeClr val="bg1"/>
                </a:solidFill>
              </a:defRPr>
            </a:lvl1pPr>
          </a:lstStyle>
          <a:p>
            <a:r>
              <a:rPr lang="en-US"/>
              <a:t>Click to edit Master title style</a:t>
            </a:r>
            <a:endParaRPr lang="en-US" dirty="0"/>
          </a:p>
        </p:txBody>
      </p:sp>
      <p:sp>
        <p:nvSpPr>
          <p:cNvPr id="5" name="Text Placeholder 8"/>
          <p:cNvSpPr>
            <a:spLocks noGrp="1"/>
          </p:cNvSpPr>
          <p:nvPr>
            <p:ph type="body" sz="quarter" idx="10"/>
          </p:nvPr>
        </p:nvSpPr>
        <p:spPr>
          <a:xfrm>
            <a:off x="623888" y="2807732"/>
            <a:ext cx="7885113" cy="1397000"/>
          </a:xfrm>
          <a:prstGeom prst="rect">
            <a:avLst/>
          </a:prstGeo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617575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bjective(s)">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2" name="Google Shape;13;p3" title="k20center-logo-variations_K20 Bug - White.png">
            <a:extLst>
              <a:ext uri="{FF2B5EF4-FFF2-40B4-BE49-F238E27FC236}">
                <a16:creationId xmlns:a16="http://schemas.microsoft.com/office/drawing/2014/main" id="{2190A501-5ACD-F178-69EF-6D3C6116E867}"/>
              </a:ext>
            </a:extLst>
          </p:cNvPr>
          <p:cNvPicPr preferRelativeResize="0"/>
          <p:nvPr/>
        </p:nvPicPr>
        <p:blipFill>
          <a:blip r:embed="rId3">
            <a:alphaModFix/>
          </a:blip>
          <a:stretch>
            <a:fillRect/>
          </a:stretch>
        </p:blipFill>
        <p:spPr>
          <a:xfrm>
            <a:off x="8428038" y="4451350"/>
            <a:ext cx="511175" cy="509588"/>
          </a:xfrm>
          <a:prstGeom prst="rect">
            <a:avLst/>
          </a:prstGeom>
          <a:noFill/>
          <a:ln>
            <a:noFill/>
          </a:ln>
        </p:spPr>
      </p:pic>
      <p:sp>
        <p:nvSpPr>
          <p:cNvPr id="4" name="Title 1"/>
          <p:cNvSpPr>
            <a:spLocks noGrp="1"/>
          </p:cNvSpPr>
          <p:nvPr>
            <p:ph type="title"/>
          </p:nvPr>
        </p:nvSpPr>
        <p:spPr>
          <a:xfrm>
            <a:off x="623888" y="559689"/>
            <a:ext cx="7886700" cy="2139950"/>
          </a:xfrm>
        </p:spPr>
        <p:txBody>
          <a:bodyPr anchor="b">
            <a:normAutofit/>
          </a:bodyPr>
          <a:lstStyle>
            <a:lvl1pPr>
              <a:defRPr sz="5000">
                <a:solidFill>
                  <a:schemeClr val="bg1"/>
                </a:solidFill>
              </a:defRPr>
            </a:lvl1pPr>
          </a:lstStyle>
          <a:p>
            <a:r>
              <a:rPr lang="en-US"/>
              <a:t>Click to edit Master title style</a:t>
            </a:r>
            <a:endParaRPr lang="en-US" dirty="0"/>
          </a:p>
        </p:txBody>
      </p:sp>
      <p:sp>
        <p:nvSpPr>
          <p:cNvPr id="5" name="Text Placeholder 8"/>
          <p:cNvSpPr>
            <a:spLocks noGrp="1"/>
          </p:cNvSpPr>
          <p:nvPr>
            <p:ph type="body" sz="quarter" idx="10"/>
          </p:nvPr>
        </p:nvSpPr>
        <p:spPr>
          <a:xfrm>
            <a:off x="623888" y="2807732"/>
            <a:ext cx="7885113" cy="1397000"/>
          </a:xfrm>
          <a:prstGeom prst="rect">
            <a:avLst/>
          </a:prstGeo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39314200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 1 Column">
    <p:spTree>
      <p:nvGrpSpPr>
        <p:cNvPr id="1" name=""/>
        <p:cNvGrpSpPr/>
        <p:nvPr/>
      </p:nvGrpSpPr>
      <p:grpSpPr>
        <a:xfrm>
          <a:off x="0" y="0"/>
          <a:ext cx="0" cy="0"/>
          <a:chOff x="0" y="0"/>
          <a:chExt cx="0" cy="0"/>
        </a:xfrm>
      </p:grpSpPr>
      <p:pic>
        <p:nvPicPr>
          <p:cNvPr id="3" name="Google Shape;29;p7" title="k20center-logo-variations_K20 - Bug Color.png">
            <a:extLst>
              <a:ext uri="{FF2B5EF4-FFF2-40B4-BE49-F238E27FC236}">
                <a16:creationId xmlns:a16="http://schemas.microsoft.com/office/drawing/2014/main" id="{7A36BC56-4BFB-F2FB-2704-1CEB5D4A557E}"/>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
        <p:nvSpPr>
          <p:cNvPr id="2" name="Title 1"/>
          <p:cNvSpPr>
            <a:spLocks noGrp="1"/>
          </p:cNvSpPr>
          <p:nvPr>
            <p:ph type="title"/>
          </p:nvPr>
        </p:nvSpPr>
        <p:spPr/>
        <p:txBody>
          <a:bodyPr anchor="b"/>
          <a:lstStyle>
            <a:lvl1pPr>
              <a:defRPr>
                <a:solidFill>
                  <a:schemeClr val="accent3"/>
                </a:solidFill>
              </a:defRPr>
            </a:lvl1pPr>
          </a:lstStyle>
          <a:p>
            <a:r>
              <a:rPr lang="en-US"/>
              <a:t>Click to edit Master title style</a:t>
            </a:r>
            <a:endParaRPr lang="en-US" dirty="0"/>
          </a:p>
        </p:txBody>
      </p:sp>
      <p:sp>
        <p:nvSpPr>
          <p:cNvPr id="4" name="Content Placeholder 3"/>
          <p:cNvSpPr>
            <a:spLocks noGrp="1"/>
          </p:cNvSpPr>
          <p:nvPr>
            <p:ph sz="half" idx="2"/>
          </p:nvPr>
        </p:nvSpPr>
        <p:spPr>
          <a:xfrm>
            <a:off x="628649" y="1370013"/>
            <a:ext cx="7886699" cy="3262312"/>
          </a:xfrm>
          <a:prstGeom prst="rect">
            <a:avLst/>
          </a:prstGeom>
        </p:spPr>
        <p:txBody>
          <a:bodyPr/>
          <a:lstStyle>
            <a:lvl1pPr marL="228600" indent="-228600">
              <a:buFont typeface="+mj-lt"/>
              <a:buAutoNum type="arabicPeriod"/>
              <a:defRPr/>
            </a:lvl1pPr>
            <a:lvl2pPr marL="685800" indent="-320040">
              <a:buFont typeface="+mj-lt"/>
              <a:buAutoNum type="alphaLcPeriod"/>
              <a:defRPr/>
            </a:lvl2pPr>
            <a:lvl3pPr marL="1143000" indent="-320040">
              <a:buFont typeface="+mj-lt"/>
              <a:buAutoNum type="romanLcPeriod"/>
              <a:defRPr/>
            </a:lvl3pPr>
            <a:lvl4pPr marL="1600200" indent="-228600">
              <a:lnSpc>
                <a:spcPct val="100000"/>
              </a:lnSpc>
              <a:buSzPct val="120000"/>
              <a:buFont typeface="Arial" panose="020B0604020202020204" pitchFamily="34" charset="0"/>
              <a:buChar char="•"/>
              <a:defRPr/>
            </a:lvl4pPr>
            <a:lvl5pPr marL="2057400" indent="-228600">
              <a:lnSpc>
                <a:spcPct val="100000"/>
              </a:lnSpc>
              <a:buFont typeface="Courier New" panose="02070309020205020404" pitchFamily="49" charset="0"/>
              <a:buChar char="o"/>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556484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1_Content - 1 Column">
    <p:spTree>
      <p:nvGrpSpPr>
        <p:cNvPr id="1" name=""/>
        <p:cNvGrpSpPr/>
        <p:nvPr/>
      </p:nvGrpSpPr>
      <p:grpSpPr>
        <a:xfrm>
          <a:off x="0" y="0"/>
          <a:ext cx="0" cy="0"/>
          <a:chOff x="0" y="0"/>
          <a:chExt cx="0" cy="0"/>
        </a:xfrm>
      </p:grpSpPr>
      <p:pic>
        <p:nvPicPr>
          <p:cNvPr id="4" name="Google Shape;29;p7" title="k20center-logo-variations_K20 - Bug Color.png">
            <a:extLst>
              <a:ext uri="{FF2B5EF4-FFF2-40B4-BE49-F238E27FC236}">
                <a16:creationId xmlns:a16="http://schemas.microsoft.com/office/drawing/2014/main" id="{D51A9934-4731-CF7D-01F8-8F8BC4047EED}"/>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
        <p:nvSpPr>
          <p:cNvPr id="2" name="Title 1"/>
          <p:cNvSpPr>
            <a:spLocks noGrp="1"/>
          </p:cNvSpPr>
          <p:nvPr>
            <p:ph type="title"/>
          </p:nvPr>
        </p:nvSpPr>
        <p:spPr/>
        <p:txBody>
          <a:bodyPr anchor="b"/>
          <a:lstStyle>
            <a:lvl1pPr>
              <a:defRPr>
                <a:solidFill>
                  <a:schemeClr val="accent3"/>
                </a:solidFill>
              </a:defRPr>
            </a:lvl1pPr>
          </a:lstStyle>
          <a:p>
            <a:r>
              <a:rPr lang="en-US"/>
              <a:t>Click to edit Master title style</a:t>
            </a:r>
            <a:endParaRPr lang="en-US" dirty="0"/>
          </a:p>
        </p:txBody>
      </p:sp>
      <p:sp>
        <p:nvSpPr>
          <p:cNvPr id="3" name="Content Placeholder 2"/>
          <p:cNvSpPr>
            <a:spLocks noGrp="1"/>
          </p:cNvSpPr>
          <p:nvPr>
            <p:ph idx="1"/>
          </p:nvPr>
        </p:nvSpPr>
        <p:spPr>
          <a:xfrm>
            <a:off x="628650" y="1370013"/>
            <a:ext cx="7886700" cy="326231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7531308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Content - 2 column">
    <p:spTree>
      <p:nvGrpSpPr>
        <p:cNvPr id="1" name=""/>
        <p:cNvGrpSpPr/>
        <p:nvPr/>
      </p:nvGrpSpPr>
      <p:grpSpPr>
        <a:xfrm>
          <a:off x="0" y="0"/>
          <a:ext cx="0" cy="0"/>
          <a:chOff x="0" y="0"/>
          <a:chExt cx="0" cy="0"/>
        </a:xfrm>
      </p:grpSpPr>
      <p:pic>
        <p:nvPicPr>
          <p:cNvPr id="5" name="Google Shape;29;p7" title="k20center-logo-variations_K20 - Bug Color.png">
            <a:extLst>
              <a:ext uri="{FF2B5EF4-FFF2-40B4-BE49-F238E27FC236}">
                <a16:creationId xmlns:a16="http://schemas.microsoft.com/office/drawing/2014/main" id="{CC1A804E-1971-8E34-9464-0A90A0072EB2}"/>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
        <p:nvSpPr>
          <p:cNvPr id="2" name="Title 1"/>
          <p:cNvSpPr>
            <a:spLocks noGrp="1"/>
          </p:cNvSpPr>
          <p:nvPr>
            <p:ph type="title"/>
          </p:nvPr>
        </p:nvSpPr>
        <p:spPr/>
        <p:txBody>
          <a:bodyPr anchor="b"/>
          <a:lstStyle>
            <a:lvl1pPr>
              <a:defRPr>
                <a:solidFill>
                  <a:schemeClr val="accent3"/>
                </a:solidFill>
              </a:defRPr>
            </a:lvl1pPr>
          </a:lstStyle>
          <a:p>
            <a:r>
              <a:rPr lang="en-US"/>
              <a:t>Click to edit Master title style</a:t>
            </a:r>
            <a:endParaRPr lang="en-US" dirty="0"/>
          </a:p>
        </p:txBody>
      </p:sp>
      <p:sp>
        <p:nvSpPr>
          <p:cNvPr id="3" name="Content Placeholder 2"/>
          <p:cNvSpPr>
            <a:spLocks noGrp="1"/>
          </p:cNvSpPr>
          <p:nvPr>
            <p:ph sz="half" idx="1"/>
          </p:nvPr>
        </p:nvSpPr>
        <p:spPr>
          <a:xfrm>
            <a:off x="628650" y="1370013"/>
            <a:ext cx="3867150" cy="326231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370013"/>
            <a:ext cx="3867150" cy="3262312"/>
          </a:xfrm>
          <a:prstGeom prst="rect">
            <a:avLst/>
          </a:prstGeom>
        </p:spPr>
        <p:txBody>
          <a:bodyPr/>
          <a:lstStyle>
            <a:lvl1pPr marL="228600" indent="-320040">
              <a:buFont typeface="+mj-lt"/>
              <a:buAutoNum type="arabicPeriod"/>
              <a:defRPr/>
            </a:lvl1pPr>
            <a:lvl2pPr marL="685800" indent="-320040">
              <a:buFont typeface="+mj-lt"/>
              <a:buAutoNum type="alphaLcPeriod"/>
              <a:defRPr/>
            </a:lvl2pPr>
            <a:lvl3pPr marL="1143000" indent="-320040">
              <a:buFont typeface="+mj-lt"/>
              <a:buAutoNum type="romanLcPeriod"/>
              <a:defRPr/>
            </a:lvl3pPr>
            <a:lvl4pPr marL="1600200" indent="-320040">
              <a:lnSpc>
                <a:spcPct val="100000"/>
              </a:lnSpc>
              <a:buSzPct val="120000"/>
              <a:buFont typeface="Arial" panose="020B0604020202020204" pitchFamily="34" charset="0"/>
              <a:buChar char="•"/>
              <a:defRPr/>
            </a:lvl4pPr>
            <a:lvl5pPr marL="2057400" indent="-320040">
              <a:lnSpc>
                <a:spcPct val="100000"/>
              </a:lnSpc>
              <a:buFont typeface="Courier New" panose="02070309020205020404" pitchFamily="49" charset="0"/>
              <a:buChar char="o"/>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80601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nstructional Strategy">
    <p:spTree>
      <p:nvGrpSpPr>
        <p:cNvPr id="1" name=""/>
        <p:cNvGrpSpPr/>
        <p:nvPr/>
      </p:nvGrpSpPr>
      <p:grpSpPr>
        <a:xfrm>
          <a:off x="0" y="0"/>
          <a:ext cx="0" cy="0"/>
          <a:chOff x="0" y="0"/>
          <a:chExt cx="0" cy="0"/>
        </a:xfrm>
      </p:grpSpPr>
      <p:pic>
        <p:nvPicPr>
          <p:cNvPr id="4" name="Google Shape;29;p7" title="k20center-logo-variations_K20 - Bug Color.png">
            <a:extLst>
              <a:ext uri="{FF2B5EF4-FFF2-40B4-BE49-F238E27FC236}">
                <a16:creationId xmlns:a16="http://schemas.microsoft.com/office/drawing/2014/main" id="{5D168AF4-32E4-74C0-4A18-039BCF6D6B8B}"/>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
        <p:nvSpPr>
          <p:cNvPr id="2" name="Title 1"/>
          <p:cNvSpPr>
            <a:spLocks noGrp="1"/>
          </p:cNvSpPr>
          <p:nvPr>
            <p:ph type="title"/>
          </p:nvPr>
        </p:nvSpPr>
        <p:spPr/>
        <p:txBody>
          <a:bodyPr anchor="b"/>
          <a:lstStyle>
            <a:lvl1pPr>
              <a:defRPr>
                <a:solidFill>
                  <a:schemeClr val="accent3"/>
                </a:solidFill>
              </a:defRPr>
            </a:lvl1pPr>
          </a:lstStyle>
          <a:p>
            <a:r>
              <a:rPr lang="en-US"/>
              <a:t>Click to edit Master title style</a:t>
            </a:r>
            <a:endParaRPr lang="en-US" dirty="0"/>
          </a:p>
        </p:txBody>
      </p:sp>
      <p:sp>
        <p:nvSpPr>
          <p:cNvPr id="3" name="Content Placeholder 2"/>
          <p:cNvSpPr>
            <a:spLocks noGrp="1"/>
          </p:cNvSpPr>
          <p:nvPr>
            <p:ph sz="half" idx="1"/>
          </p:nvPr>
        </p:nvSpPr>
        <p:spPr>
          <a:xfrm>
            <a:off x="628650" y="1370013"/>
            <a:ext cx="3867150" cy="326231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008504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pic>
        <p:nvPicPr>
          <p:cNvPr id="2" name="Google Shape;29;p7" title="k20center-logo-variations_K20 - Bug Color.png">
            <a:extLst>
              <a:ext uri="{FF2B5EF4-FFF2-40B4-BE49-F238E27FC236}">
                <a16:creationId xmlns:a16="http://schemas.microsoft.com/office/drawing/2014/main" id="{4B20552E-7342-E84A-F371-1971A3F6C441}"/>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
        <p:nvSpPr>
          <p:cNvPr id="7" name="Google Shape;32;p8"/>
          <p:cNvSpPr txBox="1">
            <a:spLocks noGrp="1"/>
          </p:cNvSpPr>
          <p:nvPr>
            <p:ph type="title"/>
          </p:nvPr>
        </p:nvSpPr>
        <p:spPr>
          <a:xfrm>
            <a:off x="754050" y="4329575"/>
            <a:ext cx="7635900" cy="572700"/>
          </a:xfrm>
          <a:prstGeom prst="rect">
            <a:avLst/>
          </a:prstGeom>
          <a:noFill/>
          <a:ln>
            <a:noFill/>
          </a:ln>
        </p:spPr>
        <p:txBody>
          <a:bodyPr spcFirstLastPara="1" lIns="91425" tIns="91425" rIns="91425" bIns="91425" anchor="t">
            <a:normAutofit/>
          </a:bodyPr>
          <a:lstStyle>
            <a:lvl1pPr lvl="0" algn="ctr">
              <a:lnSpc>
                <a:spcPct val="150000"/>
              </a:lnSpc>
              <a:spcBef>
                <a:spcPts val="0"/>
              </a:spcBef>
              <a:spcAft>
                <a:spcPts val="0"/>
              </a:spcAft>
              <a:buClr>
                <a:srgbClr val="275781"/>
              </a:buClr>
              <a:buSzPts val="1800"/>
              <a:buFont typeface="Calibri"/>
              <a:buNone/>
              <a:defRPr sz="1800">
                <a:solidFill>
                  <a:srgbClr val="275781"/>
                </a:solidFill>
                <a:latin typeface="Calibri"/>
                <a:ea typeface="Calibri"/>
                <a:cs typeface="Calibri"/>
                <a:sym typeface="Calibri"/>
              </a:defRPr>
            </a:lvl1pPr>
            <a:lvl2pPr lvl="1">
              <a:spcBef>
                <a:spcPts val="0"/>
              </a:spcBef>
              <a:spcAft>
                <a:spcPts val="0"/>
              </a:spcAft>
              <a:buSzPts val="2800"/>
              <a:buFont typeface="Calibri"/>
              <a:buNone/>
              <a:defRPr>
                <a:latin typeface="Calibri"/>
                <a:ea typeface="Calibri"/>
                <a:cs typeface="Calibri"/>
                <a:sym typeface="Calibri"/>
              </a:defRPr>
            </a:lvl2pPr>
            <a:lvl3pPr lvl="2">
              <a:spcBef>
                <a:spcPts val="0"/>
              </a:spcBef>
              <a:spcAft>
                <a:spcPts val="0"/>
              </a:spcAft>
              <a:buSzPts val="2800"/>
              <a:buFont typeface="Calibri"/>
              <a:buNone/>
              <a:defRPr>
                <a:latin typeface="Calibri"/>
                <a:ea typeface="Calibri"/>
                <a:cs typeface="Calibri"/>
                <a:sym typeface="Calibri"/>
              </a:defRPr>
            </a:lvl3pPr>
            <a:lvl4pPr lvl="3">
              <a:spcBef>
                <a:spcPts val="0"/>
              </a:spcBef>
              <a:spcAft>
                <a:spcPts val="0"/>
              </a:spcAft>
              <a:buSzPts val="2800"/>
              <a:buFont typeface="Calibri"/>
              <a:buNone/>
              <a:defRPr>
                <a:latin typeface="Calibri"/>
                <a:ea typeface="Calibri"/>
                <a:cs typeface="Calibri"/>
                <a:sym typeface="Calibri"/>
              </a:defRPr>
            </a:lvl4pPr>
            <a:lvl5pPr lvl="4">
              <a:spcBef>
                <a:spcPts val="0"/>
              </a:spcBef>
              <a:spcAft>
                <a:spcPts val="0"/>
              </a:spcAft>
              <a:buSzPts val="2800"/>
              <a:buFont typeface="Calibri"/>
              <a:buNone/>
              <a:defRPr>
                <a:latin typeface="Calibri"/>
                <a:ea typeface="Calibri"/>
                <a:cs typeface="Calibri"/>
                <a:sym typeface="Calibri"/>
              </a:defRPr>
            </a:lvl5pPr>
            <a:lvl6pPr lvl="5">
              <a:spcBef>
                <a:spcPts val="0"/>
              </a:spcBef>
              <a:spcAft>
                <a:spcPts val="0"/>
              </a:spcAft>
              <a:buSzPts val="2800"/>
              <a:buFont typeface="Calibri"/>
              <a:buNone/>
              <a:defRPr>
                <a:latin typeface="Calibri"/>
                <a:ea typeface="Calibri"/>
                <a:cs typeface="Calibri"/>
                <a:sym typeface="Calibri"/>
              </a:defRPr>
            </a:lvl6pPr>
            <a:lvl7pPr lvl="6">
              <a:spcBef>
                <a:spcPts val="0"/>
              </a:spcBef>
              <a:spcAft>
                <a:spcPts val="0"/>
              </a:spcAft>
              <a:buSzPts val="2800"/>
              <a:buFont typeface="Calibri"/>
              <a:buNone/>
              <a:defRPr>
                <a:latin typeface="Calibri"/>
                <a:ea typeface="Calibri"/>
                <a:cs typeface="Calibri"/>
                <a:sym typeface="Calibri"/>
              </a:defRPr>
            </a:lvl7pPr>
            <a:lvl8pPr lvl="7">
              <a:spcBef>
                <a:spcPts val="0"/>
              </a:spcBef>
              <a:spcAft>
                <a:spcPts val="0"/>
              </a:spcAft>
              <a:buSzPts val="2800"/>
              <a:buFont typeface="Calibri"/>
              <a:buNone/>
              <a:defRPr>
                <a:latin typeface="Calibri"/>
                <a:ea typeface="Calibri"/>
                <a:cs typeface="Calibri"/>
                <a:sym typeface="Calibri"/>
              </a:defRPr>
            </a:lvl8pPr>
            <a:lvl9pPr lvl="8">
              <a:spcBef>
                <a:spcPts val="0"/>
              </a:spcBef>
              <a:spcAft>
                <a:spcPts val="0"/>
              </a:spcAft>
              <a:buSzPts val="2800"/>
              <a:buFont typeface="Calibri"/>
              <a:buNone/>
              <a:defRPr>
                <a:latin typeface="Calibri"/>
                <a:ea typeface="Calibri"/>
                <a:cs typeface="Calibri"/>
                <a:sym typeface="Calibri"/>
              </a:defRPr>
            </a:lvl9pPr>
          </a:lstStyle>
          <a:p>
            <a:r>
              <a:rPr lang="en-US"/>
              <a:t>Click to edit Master title style</a:t>
            </a:r>
            <a:endParaRPr dirty="0"/>
          </a:p>
        </p:txBody>
      </p:sp>
    </p:spTree>
    <p:extLst>
      <p:ext uri="{BB962C8B-B14F-4D97-AF65-F5344CB8AC3E}">
        <p14:creationId xmlns:p14="http://schemas.microsoft.com/office/powerpoint/2010/main" val="29690484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7" name="Google Shape;29;p7" title="k20center-logo-variations_K20 - Bug Color.png">
            <a:extLst>
              <a:ext uri="{FF2B5EF4-FFF2-40B4-BE49-F238E27FC236}">
                <a16:creationId xmlns:a16="http://schemas.microsoft.com/office/drawing/2014/main" id="{AD6EEF45-89C6-035A-7767-7ED289963CD9}"/>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
        <p:nvSpPr>
          <p:cNvPr id="2" name="Title 1"/>
          <p:cNvSpPr>
            <a:spLocks noGrp="1"/>
          </p:cNvSpPr>
          <p:nvPr>
            <p:ph type="title"/>
          </p:nvPr>
        </p:nvSpPr>
        <p:spPr>
          <a:xfrm>
            <a:off x="630238" y="274638"/>
            <a:ext cx="7886700" cy="993775"/>
          </a:xfrm>
        </p:spPr>
        <p:txBody>
          <a:bodyPr anchor="b"/>
          <a:lstStyle>
            <a:lvl1pPr>
              <a:defRPr>
                <a:solidFill>
                  <a:schemeClr val="accent3"/>
                </a:solidFill>
              </a:defRPr>
            </a:lvl1pPr>
          </a:lstStyle>
          <a:p>
            <a:r>
              <a:rPr lang="en-US"/>
              <a:t>Click to edit Master title style</a:t>
            </a:r>
            <a:endParaRPr lang="en-US" dirty="0"/>
          </a:p>
        </p:txBody>
      </p:sp>
      <p:sp>
        <p:nvSpPr>
          <p:cNvPr id="3" name="Text Placeholder 2"/>
          <p:cNvSpPr>
            <a:spLocks noGrp="1"/>
          </p:cNvSpPr>
          <p:nvPr>
            <p:ph type="body" idx="1"/>
          </p:nvPr>
        </p:nvSpPr>
        <p:spPr>
          <a:xfrm>
            <a:off x="630238" y="1260475"/>
            <a:ext cx="3868737" cy="619125"/>
          </a:xfrm>
          <a:prstGeom prst="rect">
            <a:avLst/>
          </a:prstGeom>
        </p:spPr>
        <p:txBody>
          <a:bodyPr anchor="b">
            <a:normAutofit/>
          </a:bodyPr>
          <a:lstStyle>
            <a:lvl1pPr marL="0" indent="0">
              <a:buNone/>
              <a:defRPr sz="26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1879600"/>
            <a:ext cx="3868737" cy="276225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260475"/>
            <a:ext cx="3887788" cy="619125"/>
          </a:xfrm>
          <a:prstGeom prst="rect">
            <a:avLst/>
          </a:prstGeom>
        </p:spPr>
        <p:txBody>
          <a:bodyPr anchor="b"/>
          <a:lstStyle>
            <a:lvl1pPr marL="0" indent="0">
              <a:buNone/>
              <a:defRPr sz="26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1879600"/>
            <a:ext cx="3887788" cy="276225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7173937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3" name="Google Shape;29;p7" title="k20center-logo-variations_K20 - Bug Color.png">
            <a:extLst>
              <a:ext uri="{FF2B5EF4-FFF2-40B4-BE49-F238E27FC236}">
                <a16:creationId xmlns:a16="http://schemas.microsoft.com/office/drawing/2014/main" id="{C972B790-E0EA-1D94-2E39-E91EBF32EFA9}"/>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
        <p:nvSpPr>
          <p:cNvPr id="2" name="Title 1"/>
          <p:cNvSpPr>
            <a:spLocks noGrp="1"/>
          </p:cNvSpPr>
          <p:nvPr>
            <p:ph type="title"/>
          </p:nvPr>
        </p:nvSpPr>
        <p:spPr/>
        <p:txBody>
          <a:bodyPr anchor="b"/>
          <a:lstStyle>
            <a:lvl1pPr>
              <a:defRPr>
                <a:solidFill>
                  <a:schemeClr val="accent3"/>
                </a:solidFill>
              </a:defRPr>
            </a:lvl1pPr>
          </a:lstStyle>
          <a:p>
            <a:r>
              <a:rPr lang="en-US"/>
              <a:t>Click to edit Master title style</a:t>
            </a:r>
            <a:endParaRPr lang="en-US" dirty="0"/>
          </a:p>
        </p:txBody>
      </p:sp>
    </p:spTree>
    <p:extLst>
      <p:ext uri="{BB962C8B-B14F-4D97-AF65-F5344CB8AC3E}">
        <p14:creationId xmlns:p14="http://schemas.microsoft.com/office/powerpoint/2010/main" val="15328245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Quote">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4" name="Google Shape;13;p3" title="k20center-logo-variations_K20 Bug - White.png">
            <a:extLst>
              <a:ext uri="{FF2B5EF4-FFF2-40B4-BE49-F238E27FC236}">
                <a16:creationId xmlns:a16="http://schemas.microsoft.com/office/drawing/2014/main" id="{A98AC9D7-ABC9-ABD1-C36A-7174189F79D4}"/>
              </a:ext>
            </a:extLst>
          </p:cNvPr>
          <p:cNvPicPr preferRelativeResize="0"/>
          <p:nvPr/>
        </p:nvPicPr>
        <p:blipFill>
          <a:blip r:embed="rId3">
            <a:alphaModFix/>
          </a:blip>
          <a:stretch>
            <a:fillRect/>
          </a:stretch>
        </p:blipFill>
        <p:spPr>
          <a:xfrm>
            <a:off x="8428038" y="4451350"/>
            <a:ext cx="511175" cy="509588"/>
          </a:xfrm>
          <a:prstGeom prst="rect">
            <a:avLst/>
          </a:prstGeom>
          <a:noFill/>
          <a:ln>
            <a:noFill/>
          </a:ln>
        </p:spPr>
      </p:pic>
      <p:sp>
        <p:nvSpPr>
          <p:cNvPr id="2" name="Title 1"/>
          <p:cNvSpPr>
            <a:spLocks noGrp="1"/>
          </p:cNvSpPr>
          <p:nvPr>
            <p:ph type="title"/>
          </p:nvPr>
        </p:nvSpPr>
        <p:spPr>
          <a:xfrm>
            <a:off x="623888" y="559689"/>
            <a:ext cx="7886700" cy="2139950"/>
          </a:xfrm>
        </p:spPr>
        <p:txBody>
          <a:bodyPr anchor="b">
            <a:normAutofit/>
          </a:bodyPr>
          <a:lstStyle>
            <a:lvl1pPr>
              <a:defRPr sz="360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623888" y="2718689"/>
            <a:ext cx="7886700" cy="1125538"/>
          </a:xfrm>
          <a:prstGeom prst="rect">
            <a:avLst/>
          </a:prstGeom>
        </p:spPr>
        <p:txBody>
          <a:bodyPr>
            <a:normAutofit/>
          </a:bodyPr>
          <a:lstStyle>
            <a:lvl1pPr marL="0" indent="0">
              <a:buNone/>
              <a:defRPr sz="2600">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Tree>
    <p:extLst>
      <p:ext uri="{BB962C8B-B14F-4D97-AF65-F5344CB8AC3E}">
        <p14:creationId xmlns:p14="http://schemas.microsoft.com/office/powerpoint/2010/main" val="40029586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 Blue Background">
    <p:spTree>
      <p:nvGrpSpPr>
        <p:cNvPr id="1" name=""/>
        <p:cNvGrpSpPr/>
        <p:nvPr/>
      </p:nvGrpSpPr>
      <p:grpSpPr>
        <a:xfrm>
          <a:off x="0" y="0"/>
          <a:ext cx="0" cy="0"/>
          <a:chOff x="0" y="0"/>
          <a:chExt cx="0" cy="0"/>
        </a:xfrm>
      </p:grpSpPr>
      <p:pic>
        <p:nvPicPr>
          <p:cNvPr id="2" name="Google Shape;29;p7" title="k20center-logo-variations_K20 - Bug Color.png">
            <a:extLst>
              <a:ext uri="{FF2B5EF4-FFF2-40B4-BE49-F238E27FC236}">
                <a16:creationId xmlns:a16="http://schemas.microsoft.com/office/drawing/2014/main" id="{120B5383-12EC-4263-1497-9698C0CF58F1}"/>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
        <p:nvSpPr>
          <p:cNvPr id="4" name="Rectangle 3">
            <a:extLst>
              <a:ext uri="{FF2B5EF4-FFF2-40B4-BE49-F238E27FC236}">
                <a16:creationId xmlns:a16="http://schemas.microsoft.com/office/drawing/2014/main" id="{895F1D04-4812-04B5-3299-BCB12F584B19}"/>
              </a:ext>
            </a:extLst>
          </p:cNvPr>
          <p:cNvSpPr/>
          <p:nvPr/>
        </p:nvSpPr>
        <p:spPr>
          <a:xfrm>
            <a:off x="4572000" y="0"/>
            <a:ext cx="4572000" cy="51435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Clr>
                <a:srgbClr val="000000"/>
              </a:buClr>
              <a:buFont typeface="Arial"/>
              <a:buNone/>
              <a:defRPr/>
            </a:pPr>
            <a:endParaRPr lang="en-US" kern="0" dirty="0">
              <a:sym typeface="Arial"/>
            </a:endParaRPr>
          </a:p>
        </p:txBody>
      </p:sp>
      <p:pic>
        <p:nvPicPr>
          <p:cNvPr id="5" name="Google Shape;13;p3" title="k20center-logo-variations_K20 Bug - White.png">
            <a:extLst>
              <a:ext uri="{FF2B5EF4-FFF2-40B4-BE49-F238E27FC236}">
                <a16:creationId xmlns:a16="http://schemas.microsoft.com/office/drawing/2014/main" id="{0201FEDF-1B17-4939-DD49-DF358C79259B}"/>
              </a:ext>
            </a:extLst>
          </p:cNvPr>
          <p:cNvPicPr preferRelativeResize="0"/>
          <p:nvPr/>
        </p:nvPicPr>
        <p:blipFill>
          <a:blip r:embed="rId3">
            <a:alphaModFix/>
          </a:blip>
          <a:stretch>
            <a:fillRect/>
          </a:stretch>
        </p:blipFill>
        <p:spPr>
          <a:xfrm>
            <a:off x="8428038" y="4451350"/>
            <a:ext cx="511175" cy="509588"/>
          </a:xfrm>
          <a:prstGeom prst="rect">
            <a:avLst/>
          </a:prstGeom>
          <a:noFill/>
          <a:ln>
            <a:noFill/>
          </a:ln>
        </p:spPr>
      </p:pic>
      <p:sp>
        <p:nvSpPr>
          <p:cNvPr id="3" name="Content Placeholder 2"/>
          <p:cNvSpPr>
            <a:spLocks noGrp="1"/>
          </p:cNvSpPr>
          <p:nvPr>
            <p:ph sz="half" idx="1"/>
          </p:nvPr>
        </p:nvSpPr>
        <p:spPr>
          <a:xfrm>
            <a:off x="351496" y="521401"/>
            <a:ext cx="3867150" cy="4100697"/>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9272110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 Red Background">
    <p:spTree>
      <p:nvGrpSpPr>
        <p:cNvPr id="1" name=""/>
        <p:cNvGrpSpPr/>
        <p:nvPr/>
      </p:nvGrpSpPr>
      <p:grpSpPr>
        <a:xfrm>
          <a:off x="0" y="0"/>
          <a:ext cx="0" cy="0"/>
          <a:chOff x="0" y="0"/>
          <a:chExt cx="0" cy="0"/>
        </a:xfrm>
      </p:grpSpPr>
      <p:pic>
        <p:nvPicPr>
          <p:cNvPr id="2" name="Google Shape;29;p7" title="k20center-logo-variations_K20 - Bug Color.png">
            <a:extLst>
              <a:ext uri="{FF2B5EF4-FFF2-40B4-BE49-F238E27FC236}">
                <a16:creationId xmlns:a16="http://schemas.microsoft.com/office/drawing/2014/main" id="{86F1E247-B682-7CCA-0967-E63908DD64C2}"/>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
        <p:nvSpPr>
          <p:cNvPr id="4" name="Rectangle 3">
            <a:extLst>
              <a:ext uri="{FF2B5EF4-FFF2-40B4-BE49-F238E27FC236}">
                <a16:creationId xmlns:a16="http://schemas.microsoft.com/office/drawing/2014/main" id="{D492F45D-B2D5-2BE4-2F75-6C684136B567}"/>
              </a:ext>
            </a:extLst>
          </p:cNvPr>
          <p:cNvSpPr/>
          <p:nvPr/>
        </p:nvSpPr>
        <p:spPr>
          <a:xfrm>
            <a:off x="4572000" y="0"/>
            <a:ext cx="4572000" cy="51435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Clr>
                <a:srgbClr val="000000"/>
              </a:buClr>
              <a:buFont typeface="Arial"/>
              <a:buNone/>
              <a:defRPr/>
            </a:pPr>
            <a:endParaRPr lang="en-US" kern="0" dirty="0">
              <a:sym typeface="Arial"/>
            </a:endParaRPr>
          </a:p>
        </p:txBody>
      </p:sp>
      <p:pic>
        <p:nvPicPr>
          <p:cNvPr id="5" name="Google Shape;13;p3" title="k20center-logo-variations_K20 Bug - White.png">
            <a:extLst>
              <a:ext uri="{FF2B5EF4-FFF2-40B4-BE49-F238E27FC236}">
                <a16:creationId xmlns:a16="http://schemas.microsoft.com/office/drawing/2014/main" id="{80D6DD3C-71EE-3C73-DDA5-5CEF6C3263A1}"/>
              </a:ext>
            </a:extLst>
          </p:cNvPr>
          <p:cNvPicPr preferRelativeResize="0"/>
          <p:nvPr/>
        </p:nvPicPr>
        <p:blipFill>
          <a:blip r:embed="rId3">
            <a:alphaModFix/>
          </a:blip>
          <a:stretch>
            <a:fillRect/>
          </a:stretch>
        </p:blipFill>
        <p:spPr>
          <a:xfrm>
            <a:off x="8428038" y="4451350"/>
            <a:ext cx="511175" cy="509588"/>
          </a:xfrm>
          <a:prstGeom prst="rect">
            <a:avLst/>
          </a:prstGeom>
          <a:noFill/>
          <a:ln>
            <a:noFill/>
          </a:ln>
        </p:spPr>
      </p:pic>
      <p:sp>
        <p:nvSpPr>
          <p:cNvPr id="3" name="Content Placeholder 2"/>
          <p:cNvSpPr>
            <a:spLocks noGrp="1"/>
          </p:cNvSpPr>
          <p:nvPr>
            <p:ph sz="half" idx="1"/>
          </p:nvPr>
        </p:nvSpPr>
        <p:spPr>
          <a:xfrm>
            <a:off x="351496" y="521401"/>
            <a:ext cx="3867150" cy="4100697"/>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933065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2" name="Google Shape;29;p7" title="k20center-logo-variations_K20 - Bug Color.png">
            <a:extLst>
              <a:ext uri="{FF2B5EF4-FFF2-40B4-BE49-F238E27FC236}">
                <a16:creationId xmlns:a16="http://schemas.microsoft.com/office/drawing/2014/main" id="{AF74F841-FC3F-3B0B-3269-2B1C811007C1}"/>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Tree>
    <p:extLst>
      <p:ext uri="{BB962C8B-B14F-4D97-AF65-F5344CB8AC3E}">
        <p14:creationId xmlns:p14="http://schemas.microsoft.com/office/powerpoint/2010/main" val="14215865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ver" type="title">
  <p:cSld name="Cover">
    <p:bg>
      <p:bgPr>
        <a:blipFill dpi="0" rotWithShape="0">
          <a:blip r:embed="rId2"/>
          <a:srcRect/>
          <a:stretch>
            <a:fillRect/>
          </a:stretch>
        </a:blipFill>
        <a:effectLst/>
      </p:bgPr>
    </p:bg>
    <p:spTree>
      <p:nvGrpSpPr>
        <p:cNvPr id="1" name="Shape 9"/>
        <p:cNvGrpSpPr/>
        <p:nvPr/>
      </p:nvGrpSpPr>
      <p:grpSpPr>
        <a:xfrm>
          <a:off x="0" y="0"/>
          <a:ext cx="0" cy="0"/>
          <a:chOff x="0" y="0"/>
          <a:chExt cx="0" cy="0"/>
        </a:xfrm>
      </p:grpSpPr>
    </p:spTree>
    <p:extLst>
      <p:ext uri="{BB962C8B-B14F-4D97-AF65-F5344CB8AC3E}">
        <p14:creationId xmlns:p14="http://schemas.microsoft.com/office/powerpoint/2010/main" val="40633792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092A09B7-DA10-1158-CAB4-8798C3E2F870}"/>
              </a:ext>
            </a:extLst>
          </p:cNvPr>
          <p:cNvSpPr>
            <a:spLocks noGrp="1" noChangeArrowheads="1"/>
          </p:cNvSpPr>
          <p:nvPr>
            <p:ph type="title"/>
          </p:nvPr>
        </p:nvSpPr>
        <p:spPr bwMode="auto">
          <a:xfrm>
            <a:off x="628650" y="274638"/>
            <a:ext cx="7886700" cy="99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C7CF834B-CD39-B870-A33D-BB16E7C46C64}"/>
              </a:ext>
            </a:extLst>
          </p:cNvPr>
          <p:cNvSpPr>
            <a:spLocks noGrp="1" noChangeArrowheads="1"/>
          </p:cNvSpPr>
          <p:nvPr>
            <p:ph type="body" idx="1"/>
          </p:nvPr>
        </p:nvSpPr>
        <p:spPr bwMode="auto">
          <a:xfrm>
            <a:off x="628650" y="1370013"/>
            <a:ext cx="7886700"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 </a:t>
            </a:r>
          </a:p>
          <a:p>
            <a:pPr lvl="1"/>
            <a:r>
              <a:rPr lang="en-US" altLang="en-US" dirty="0"/>
              <a:t>Second</a:t>
            </a:r>
          </a:p>
          <a:p>
            <a:pPr lvl="2"/>
            <a:r>
              <a:rPr lang="en-US" altLang="en-US" dirty="0"/>
              <a:t>Third level</a:t>
            </a:r>
          </a:p>
          <a:p>
            <a:pPr lvl="3"/>
            <a:r>
              <a:rPr lang="en-US" altLang="en-US" dirty="0"/>
              <a:t>Fourth level</a:t>
            </a:r>
          </a:p>
          <a:p>
            <a:pPr lvl="4"/>
            <a:r>
              <a:rPr lang="en-US" altLang="en-US" dirty="0"/>
              <a:t>Fifth level</a:t>
            </a:r>
          </a:p>
        </p:txBody>
      </p:sp>
    </p:spTree>
  </p:cSld>
  <p:clrMap bg1="lt1" tx1="dk1" bg2="lt2" tx2="dk2" accent1="accent1" accent2="accent2" accent3="accent3" accent4="accent4" accent5="accent5" accent6="accent6" hlink="hlink" folHlink="folHlink"/>
  <p:sldLayoutIdLst>
    <p:sldLayoutId id="2147483699" r:id="rId1"/>
    <p:sldLayoutId id="2147483700" r:id="rId2"/>
    <p:sldLayoutId id="2147483715"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 id="2147483710" r:id="rId13"/>
    <p:sldLayoutId id="2147483711" r:id="rId14"/>
    <p:sldLayoutId id="2147483712" r:id="rId15"/>
    <p:sldLayoutId id="2147483713" r:id="rId16"/>
    <p:sldLayoutId id="2147483714" r:id="rId17"/>
  </p:sldLayoutIdLst>
  <p:txStyles>
    <p:titleStyle>
      <a:lvl1pPr algn="l" rtl="0" eaLnBrk="1" fontAlgn="base" hangingPunct="1">
        <a:lnSpc>
          <a:spcPct val="90000"/>
        </a:lnSpc>
        <a:spcBef>
          <a:spcPct val="0"/>
        </a:spcBef>
        <a:spcAft>
          <a:spcPct val="0"/>
        </a:spcAft>
        <a:defRPr sz="3600" kern="1200">
          <a:solidFill>
            <a:schemeClr val="tx1"/>
          </a:solidFill>
          <a:latin typeface="Calibri" panose="020F0502020204030204" pitchFamily="34" charset="0"/>
          <a:ea typeface="+mj-ea"/>
          <a:cs typeface="Calibri" panose="020F0502020204030204" pitchFamily="34" charset="0"/>
        </a:defRPr>
      </a:lvl1pPr>
      <a:lvl2pPr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2pPr>
      <a:lvl3pPr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3pPr>
      <a:lvl4pPr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4pPr>
      <a:lvl5pPr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5pPr>
      <a:lvl6pPr marL="457200"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6pPr>
      <a:lvl7pPr marL="914400"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7pPr>
      <a:lvl8pPr marL="1371600"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8pPr>
      <a:lvl9pPr marL="1828800"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9pPr>
    </p:titleStyle>
    <p:bodyStyle>
      <a:lvl1pPr marL="457200" indent="-393192" algn="l" rtl="0" eaLnBrk="1" fontAlgn="base" hangingPunct="1">
        <a:spcBef>
          <a:spcPts val="520"/>
        </a:spcBef>
        <a:spcAft>
          <a:spcPct val="0"/>
        </a:spcAft>
        <a:buClr>
          <a:srgbClr val="971D20"/>
        </a:buClr>
        <a:buSzPct val="100000"/>
        <a:buFont typeface="System Font Regular"/>
        <a:buChar char="●"/>
        <a:defRPr sz="2600" kern="1200">
          <a:solidFill>
            <a:schemeClr val="tx1"/>
          </a:solidFill>
          <a:latin typeface="Calibri" panose="020F0502020204030204" pitchFamily="34" charset="0"/>
          <a:ea typeface="+mn-ea"/>
          <a:cs typeface="Calibri" panose="020F0502020204030204" pitchFamily="34" charset="0"/>
        </a:defRPr>
      </a:lvl1pPr>
      <a:lvl2pPr marL="914400" indent="-356616" algn="l" rtl="0" eaLnBrk="1" fontAlgn="base" hangingPunct="1">
        <a:spcBef>
          <a:spcPts val="400"/>
        </a:spcBef>
        <a:spcAft>
          <a:spcPct val="0"/>
        </a:spcAft>
        <a:buClr>
          <a:schemeClr val="accent1"/>
        </a:buClr>
        <a:buFont typeface="Courier New" panose="02070309020205020404" pitchFamily="49" charset="0"/>
        <a:buChar char="o"/>
        <a:defRPr sz="2600" kern="1200">
          <a:solidFill>
            <a:schemeClr val="tx1"/>
          </a:solidFill>
          <a:latin typeface="Calibri" panose="020F0502020204030204" pitchFamily="34" charset="0"/>
          <a:ea typeface="+mn-ea"/>
          <a:cs typeface="Calibri" panose="020F0502020204030204" pitchFamily="34" charset="0"/>
        </a:defRPr>
      </a:lvl2pPr>
      <a:lvl3pPr marL="1371600" indent="-338328" algn="l" rtl="0" eaLnBrk="1" fontAlgn="base" hangingPunct="1">
        <a:spcBef>
          <a:spcPts val="340"/>
        </a:spcBef>
        <a:spcAft>
          <a:spcPct val="0"/>
        </a:spcAft>
        <a:buClr>
          <a:srgbClr val="E8BF3C"/>
        </a:buClr>
        <a:buFont typeface="Wingdings" pitchFamily="2" charset="2"/>
        <a:buChar char="§"/>
        <a:defRPr sz="2600" kern="1200">
          <a:solidFill>
            <a:schemeClr val="tx1"/>
          </a:solidFill>
          <a:latin typeface="Calibri" panose="020F0502020204030204" pitchFamily="34" charset="0"/>
          <a:ea typeface="+mn-ea"/>
          <a:cs typeface="Calibri" panose="020F0502020204030204" pitchFamily="34" charset="0"/>
        </a:defRPr>
      </a:lvl3pPr>
      <a:lvl4pPr marL="1828800" indent="-320040" algn="l" rtl="0" eaLnBrk="1" fontAlgn="base" hangingPunct="1">
        <a:lnSpc>
          <a:spcPct val="90000"/>
        </a:lnSpc>
        <a:spcBef>
          <a:spcPts val="300"/>
        </a:spcBef>
        <a:spcAft>
          <a:spcPct val="0"/>
        </a:spcAft>
        <a:buClr>
          <a:srgbClr val="971D20"/>
        </a:buClr>
        <a:buFont typeface="Arial" panose="020B0604020202020204" pitchFamily="34" charset="0"/>
        <a:buChar char="•"/>
        <a:defRPr sz="2600" kern="1200">
          <a:solidFill>
            <a:schemeClr val="tx1"/>
          </a:solidFill>
          <a:latin typeface="Calibri" panose="020F0502020204030204" pitchFamily="34" charset="0"/>
          <a:ea typeface="+mn-ea"/>
          <a:cs typeface="Calibri" panose="020F0502020204030204" pitchFamily="34" charset="0"/>
        </a:defRPr>
      </a:lvl4pPr>
      <a:lvl5pPr marL="2286000" indent="-310896" algn="l" rtl="0" eaLnBrk="1" fontAlgn="base" hangingPunct="1">
        <a:lnSpc>
          <a:spcPct val="90000"/>
        </a:lnSpc>
        <a:spcBef>
          <a:spcPts val="270"/>
        </a:spcBef>
        <a:spcAft>
          <a:spcPct val="0"/>
        </a:spcAft>
        <a:buClr>
          <a:schemeClr val="accent1"/>
        </a:buClr>
        <a:buSzPct val="80000"/>
        <a:buFont typeface="Courier New" panose="02070309020205020404" pitchFamily="49" charset="0"/>
        <a:buChar char="o"/>
        <a:defRPr sz="26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Title Placeholder 1">
            <a:extLst>
              <a:ext uri="{FF2B5EF4-FFF2-40B4-BE49-F238E27FC236}">
                <a16:creationId xmlns:a16="http://schemas.microsoft.com/office/drawing/2014/main" id="{DBC93EE6-7CCD-518F-84C9-A4397115C5F0}"/>
              </a:ext>
            </a:extLst>
          </p:cNvPr>
          <p:cNvSpPr>
            <a:spLocks noGrp="1" noChangeArrowheads="1"/>
          </p:cNvSpPr>
          <p:nvPr>
            <p:ph type="title"/>
          </p:nvPr>
        </p:nvSpPr>
        <p:spPr bwMode="auto">
          <a:xfrm>
            <a:off x="628650" y="274638"/>
            <a:ext cx="7886700" cy="99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2051" name="Text Placeholder 2">
            <a:extLst>
              <a:ext uri="{FF2B5EF4-FFF2-40B4-BE49-F238E27FC236}">
                <a16:creationId xmlns:a16="http://schemas.microsoft.com/office/drawing/2014/main" id="{4DDC3D1B-4E0E-1D9F-CB2D-3C12C36432EE}"/>
              </a:ext>
            </a:extLst>
          </p:cNvPr>
          <p:cNvSpPr>
            <a:spLocks noGrp="1" noChangeArrowheads="1"/>
          </p:cNvSpPr>
          <p:nvPr>
            <p:ph type="body" idx="1"/>
          </p:nvPr>
        </p:nvSpPr>
        <p:spPr bwMode="auto">
          <a:xfrm>
            <a:off x="628650" y="1370013"/>
            <a:ext cx="7886700"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pic>
        <p:nvPicPr>
          <p:cNvPr id="7" name="Google Shape;29;p7" title="k20center-logo-variations_K20 - Bug Color.png">
            <a:extLst>
              <a:ext uri="{FF2B5EF4-FFF2-40B4-BE49-F238E27FC236}">
                <a16:creationId xmlns:a16="http://schemas.microsoft.com/office/drawing/2014/main" id="{A6C23A54-FCC8-0F9D-1665-130E35DC754A}"/>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Tree>
  </p:cSld>
  <p:clrMap bg1="lt1" tx1="dk1" bg2="lt2" tx2="dk2" accent1="accent1" accent2="accent2" accent3="accent3" accent4="accent4" accent5="accent5" accent6="accent6" hlink="hlink" folHlink="folHlink"/>
  <p:txStyles>
    <p:titleStyle>
      <a:lvl1pPr algn="l" rtl="0" fontAlgn="base">
        <a:lnSpc>
          <a:spcPct val="90000"/>
        </a:lnSpc>
        <a:spcBef>
          <a:spcPct val="0"/>
        </a:spcBef>
        <a:spcAft>
          <a:spcPct val="0"/>
        </a:spcAft>
        <a:defRPr sz="3600" kern="1200">
          <a:solidFill>
            <a:schemeClr val="tx1"/>
          </a:solidFill>
          <a:latin typeface="Calibri" panose="020F0502020204030204" pitchFamily="34" charset="0"/>
          <a:ea typeface="+mj-ea"/>
          <a:cs typeface="Calibri" panose="020F0502020204030204" pitchFamily="34" charset="0"/>
        </a:defRPr>
      </a:lvl1pPr>
      <a:lvl2pPr algn="l" rtl="0" fontAlgn="base">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2pPr>
      <a:lvl3pPr algn="l" rtl="0" fontAlgn="base">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3pPr>
      <a:lvl4pPr algn="l" rtl="0" fontAlgn="base">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4pPr>
      <a:lvl5pPr algn="l" rtl="0" fontAlgn="base">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5pPr>
      <a:lvl6pPr marL="457200" algn="l" rtl="0" fontAlgn="base">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6pPr>
      <a:lvl7pPr marL="914400" algn="l" rtl="0" fontAlgn="base">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7pPr>
      <a:lvl8pPr marL="1371600" algn="l" rtl="0" fontAlgn="base">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8pPr>
      <a:lvl9pPr marL="1828800" algn="l" rtl="0" fontAlgn="base">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9pPr>
    </p:titleStyle>
    <p:bodyStyle>
      <a:lvl1pPr marL="228600" indent="-393192" algn="l" rtl="0" fontAlgn="base">
        <a:spcBef>
          <a:spcPts val="520"/>
        </a:spcBef>
        <a:spcAft>
          <a:spcPct val="0"/>
        </a:spcAft>
        <a:buClr>
          <a:srgbClr val="971D20"/>
        </a:buClr>
        <a:buFont typeface="Aptos Display" panose="020B0004020202020204" pitchFamily="34" charset="0"/>
        <a:buAutoNum type="arabicPeriod"/>
        <a:defRPr sz="2600" kern="1200">
          <a:solidFill>
            <a:schemeClr val="tx1"/>
          </a:solidFill>
          <a:latin typeface="Calibri" panose="020F0502020204030204" pitchFamily="34" charset="0"/>
          <a:ea typeface="+mn-ea"/>
          <a:cs typeface="Calibri" panose="020F0502020204030204" pitchFamily="34" charset="0"/>
        </a:defRPr>
      </a:lvl1pPr>
      <a:lvl2pPr marL="914400" indent="-356616" algn="l" rtl="0" fontAlgn="base">
        <a:spcBef>
          <a:spcPts val="400"/>
        </a:spcBef>
        <a:spcAft>
          <a:spcPct val="0"/>
        </a:spcAft>
        <a:buClr>
          <a:schemeClr val="accent1"/>
        </a:buClr>
        <a:buFont typeface="Aptos Display" panose="020B0004020202020204" pitchFamily="34" charset="0"/>
        <a:buAutoNum type="alphaLcPeriod"/>
        <a:defRPr sz="2600" kern="1200">
          <a:solidFill>
            <a:schemeClr val="tx1"/>
          </a:solidFill>
          <a:latin typeface="Calibri" panose="020F0502020204030204" pitchFamily="34" charset="0"/>
          <a:ea typeface="+mn-ea"/>
          <a:cs typeface="Calibri" panose="020F0502020204030204" pitchFamily="34" charset="0"/>
        </a:defRPr>
      </a:lvl2pPr>
      <a:lvl3pPr marL="1371600" indent="-338328" algn="l" rtl="0" fontAlgn="base">
        <a:spcBef>
          <a:spcPts val="340"/>
        </a:spcBef>
        <a:spcAft>
          <a:spcPct val="0"/>
        </a:spcAft>
        <a:buClr>
          <a:srgbClr val="E8BF3C"/>
        </a:buClr>
        <a:buFont typeface="Aptos Display" panose="020B0004020202020204" pitchFamily="34" charset="0"/>
        <a:buAutoNum type="romanLcPeriod"/>
        <a:defRPr sz="2600" kern="1200">
          <a:solidFill>
            <a:schemeClr val="tx1"/>
          </a:solidFill>
          <a:latin typeface="Calibri" panose="020F0502020204030204" pitchFamily="34" charset="0"/>
          <a:ea typeface="+mn-ea"/>
          <a:cs typeface="Calibri" panose="020F0502020204030204" pitchFamily="34" charset="0"/>
        </a:defRPr>
      </a:lvl3pPr>
      <a:lvl4pPr marL="1828800" indent="-319088" algn="l" rtl="0" fontAlgn="base">
        <a:spcBef>
          <a:spcPts val="300"/>
        </a:spcBef>
        <a:spcAft>
          <a:spcPct val="0"/>
        </a:spcAft>
        <a:buClr>
          <a:srgbClr val="971D20"/>
        </a:buClr>
        <a:buFont typeface="Arial" panose="020B0604020202020204" pitchFamily="34" charset="0"/>
        <a:buChar char="•"/>
        <a:defRPr sz="2600" kern="1200">
          <a:solidFill>
            <a:schemeClr val="tx1"/>
          </a:solidFill>
          <a:latin typeface="Calibri" panose="020F0502020204030204" pitchFamily="34" charset="0"/>
          <a:ea typeface="+mn-ea"/>
          <a:cs typeface="Calibri" panose="020F0502020204030204" pitchFamily="34" charset="0"/>
        </a:defRPr>
      </a:lvl4pPr>
      <a:lvl5pPr marL="2286000" indent="-310896" algn="l" rtl="0" fontAlgn="base">
        <a:spcBef>
          <a:spcPts val="270"/>
        </a:spcBef>
        <a:spcAft>
          <a:spcPct val="0"/>
        </a:spcAft>
        <a:buClr>
          <a:schemeClr val="accent1"/>
        </a:buClr>
        <a:buSzPct val="75000"/>
        <a:buFont typeface="Courier New" panose="02070309020205020404" pitchFamily="49" charset="0"/>
        <a:buChar char="o"/>
        <a:defRPr sz="26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2.xml"/><Relationship Id="rId5" Type="http://schemas.openxmlformats.org/officeDocument/2006/relationships/image" Target="../media/image12.png"/><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6.xml"/><Relationship Id="rId1" Type="http://schemas.openxmlformats.org/officeDocument/2006/relationships/video" Target="https://www.youtube.com/embed/m3zT2IxZQaw?feature=oembed" TargetMode="External"/><Relationship Id="rId5" Type="http://schemas.openxmlformats.org/officeDocument/2006/relationships/hyperlink" Target="https://www.youtube.com/watch?v=m3zT2IxZQaw" TargetMode="External"/><Relationship Id="rId4" Type="http://schemas.openxmlformats.org/officeDocument/2006/relationships/image" Target="../media/image13.jpe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6.xml"/><Relationship Id="rId1" Type="http://schemas.openxmlformats.org/officeDocument/2006/relationships/video" Target="https://www.youtube.com/embed/m3zT2IxZQaw?feature=oembed" TargetMode="External"/><Relationship Id="rId5" Type="http://schemas.openxmlformats.org/officeDocument/2006/relationships/hyperlink" Target="https://www.youtube.com/watch?v=m3zT2IxZQaw" TargetMode="External"/><Relationship Id="rId4" Type="http://schemas.openxmlformats.org/officeDocument/2006/relationships/image" Target="../media/image13.jpeg"/></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6.xml"/><Relationship Id="rId4" Type="http://schemas.openxmlformats.org/officeDocument/2006/relationships/hyperlink" Target="https://oklahoma.gov/careertech.html"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s://www.jobcorps.gov/" TargetMode="External"/><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15.png"/></Relationships>
</file>

<file path=ppt/slides/_rels/slide21.xml.rels><?xml version="1.0" encoding="UTF-8" standalone="yes"?>
<Relationships xmlns="http://schemas.openxmlformats.org/package/2006/relationships"><Relationship Id="rId3" Type="http://schemas.openxmlformats.org/officeDocument/2006/relationships/hyperlink" Target="https://www.apprenticeship.gov/" TargetMode="External"/><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16.png"/></Relationships>
</file>

<file path=ppt/slides/_rels/slide22.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6.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 Id="rId9" Type="http://schemas.openxmlformats.org/officeDocument/2006/relationships/image" Target="../media/image23.png"/></Relationships>
</file>

<file path=ppt/slides/_rels/slide23.xml.rels><?xml version="1.0" encoding="UTF-8" standalone="yes"?>
<Relationships xmlns="http://schemas.openxmlformats.org/package/2006/relationships"><Relationship Id="rId3" Type="http://schemas.openxmlformats.org/officeDocument/2006/relationships/hyperlink" Target="https://www.okhighered.org/okpromise/" TargetMode="External"/><Relationship Id="rId2" Type="http://schemas.openxmlformats.org/officeDocument/2006/relationships/notesSlide" Target="../notesSlides/notesSlide16.xml"/><Relationship Id="rId1" Type="http://schemas.openxmlformats.org/officeDocument/2006/relationships/slideLayout" Target="../slideLayouts/slideLayout6.xml"/><Relationship Id="rId4" Type="http://schemas.openxmlformats.org/officeDocument/2006/relationships/image" Target="../media/image24.png"/></Relationships>
</file>

<file path=ppt/slides/_rels/slide24.xml.rels><?xml version="1.0" encoding="UTF-8" standalone="yes"?>
<Relationships xmlns="http://schemas.openxmlformats.org/package/2006/relationships"><Relationship Id="rId3" Type="http://schemas.openxmlformats.org/officeDocument/2006/relationships/hyperlink" Target="https://www.smartscholarship.org/smart" TargetMode="External"/><Relationship Id="rId2" Type="http://schemas.openxmlformats.org/officeDocument/2006/relationships/notesSlide" Target="../notesSlides/notesSlide17.xml"/><Relationship Id="rId1" Type="http://schemas.openxmlformats.org/officeDocument/2006/relationships/slideLayout" Target="../slideLayouts/slideLayout6.xml"/><Relationship Id="rId4" Type="http://schemas.openxmlformats.org/officeDocument/2006/relationships/image" Target="../media/image25.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8" Type="http://schemas.openxmlformats.org/officeDocument/2006/relationships/hyperlink" Target="https://www.scholarships.com/" TargetMode="External"/><Relationship Id="rId3" Type="http://schemas.openxmlformats.org/officeDocument/2006/relationships/hyperlink" Target="http://occf.org/scholarships" TargetMode="External"/><Relationship Id="rId7" Type="http://schemas.openxmlformats.org/officeDocument/2006/relationships/hyperlink" Target="http://k20.ou.edu/scholarships" TargetMode="External"/><Relationship Id="rId2" Type="http://schemas.openxmlformats.org/officeDocument/2006/relationships/notesSlide" Target="../notesSlides/notesSlide25.xml"/><Relationship Id="rId1" Type="http://schemas.openxmlformats.org/officeDocument/2006/relationships/slideLayout" Target="../slideLayouts/slideLayout6.xml"/><Relationship Id="rId6" Type="http://schemas.openxmlformats.org/officeDocument/2006/relationships/hyperlink" Target="http://fastweb.com/" TargetMode="External"/><Relationship Id="rId5" Type="http://schemas.openxmlformats.org/officeDocument/2006/relationships/hyperlink" Target="http://okcollegestart.org/" TargetMode="External"/><Relationship Id="rId4" Type="http://schemas.openxmlformats.org/officeDocument/2006/relationships/hyperlink" Target="http://ucango2.org/scholarships.html" TargetMode="Externa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0.xml"/><Relationship Id="rId7" Type="http://schemas.openxmlformats.org/officeDocument/2006/relationships/image" Target="../media/image26.png"/><Relationship Id="rId2" Type="http://schemas.openxmlformats.org/officeDocument/2006/relationships/slideLayout" Target="../slideLayouts/slideLayout8.xml"/><Relationship Id="rId1" Type="http://schemas.openxmlformats.org/officeDocument/2006/relationships/video" Target="https://www.youtube.com/embed/m3zT2IxZQaw?feature=oembed" TargetMode="External"/><Relationship Id="rId6" Type="http://schemas.openxmlformats.org/officeDocument/2006/relationships/hyperlink" Target="https://www.youtube.com/watch?v=EVS_yYQoLJg" TargetMode="External"/><Relationship Id="rId5" Type="http://schemas.openxmlformats.org/officeDocument/2006/relationships/image" Target="../media/image13.jpeg"/><Relationship Id="rId4" Type="http://schemas.openxmlformats.org/officeDocument/2006/relationships/hyperlink" Target="https://k20.ou.edu/vz" TargetMode="Externa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12.xml"/><Relationship Id="rId1" Type="http://schemas.openxmlformats.org/officeDocument/2006/relationships/video" Target="https://www.youtube.com/embed/iTb7hMVtzco?start=2&amp;feature=oembed" TargetMode="External"/><Relationship Id="rId5" Type="http://schemas.openxmlformats.org/officeDocument/2006/relationships/hyperlink" Target="https://www.youtube.com/watch?v=iTb7hMVtzco&amp;t=2s" TargetMode="External"/><Relationship Id="rId4" Type="http://schemas.openxmlformats.org/officeDocument/2006/relationships/image" Target="../media/image27.jpeg"/></Relationships>
</file>

<file path=ppt/slides/_rels/slide4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3">
            <a:extLst>
              <a:ext uri="{FF2B5EF4-FFF2-40B4-BE49-F238E27FC236}">
                <a16:creationId xmlns:a16="http://schemas.microsoft.com/office/drawing/2014/main" id="{D39454A6-31F6-9DC3-BE75-39D080090E23}"/>
              </a:ext>
            </a:extLst>
          </p:cNvPr>
          <p:cNvSpPr>
            <a:spLocks noGrp="1" noChangeArrowheads="1"/>
          </p:cNvSpPr>
          <p:nvPr>
            <p:ph type="title"/>
          </p:nvPr>
        </p:nvSpPr>
        <p:spPr>
          <a:xfrm>
            <a:off x="623888" y="560388"/>
            <a:ext cx="7886700" cy="2139950"/>
          </a:xfrm>
        </p:spPr>
        <p:txBody>
          <a:bodyPr/>
          <a:lstStyle/>
          <a:p>
            <a:r>
              <a:rPr lang="en-US" altLang="en-US" dirty="0"/>
              <a:t>Paying for College 101</a:t>
            </a:r>
          </a:p>
        </p:txBody>
      </p:sp>
      <p:sp>
        <p:nvSpPr>
          <p:cNvPr id="22530" name="Text Placeholder 4">
            <a:extLst>
              <a:ext uri="{FF2B5EF4-FFF2-40B4-BE49-F238E27FC236}">
                <a16:creationId xmlns:a16="http://schemas.microsoft.com/office/drawing/2014/main" id="{019E2450-727C-5F8C-E55D-223CCB11F23B}"/>
              </a:ext>
            </a:extLst>
          </p:cNvPr>
          <p:cNvSpPr>
            <a:spLocks noGrp="1" noChangeArrowheads="1"/>
          </p:cNvSpPr>
          <p:nvPr>
            <p:ph type="body" sz="quarter" idx="10"/>
          </p:nvPr>
        </p:nvSpPr>
        <p:spPr>
          <a:xfrm>
            <a:off x="623888" y="2808288"/>
            <a:ext cx="7885112" cy="1397000"/>
          </a:xfrm>
        </p:spPr>
        <p:txBody>
          <a:bodyPr/>
          <a:lstStyle/>
          <a:p>
            <a:r>
              <a:rPr lang="en-US" altLang="en-US" dirty="0"/>
              <a:t>A Parent’s Guide to Scholarships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3">
            <a:extLst>
              <a:ext uri="{FF2B5EF4-FFF2-40B4-BE49-F238E27FC236}">
                <a16:creationId xmlns:a16="http://schemas.microsoft.com/office/drawing/2014/main" id="{1C1DB67A-4418-8D73-6089-D989CE677E90}"/>
              </a:ext>
            </a:extLst>
          </p:cNvPr>
          <p:cNvSpPr>
            <a:spLocks noGrp="1" noChangeArrowheads="1"/>
          </p:cNvSpPr>
          <p:nvPr>
            <p:ph type="title"/>
          </p:nvPr>
        </p:nvSpPr>
        <p:spPr>
          <a:xfrm>
            <a:off x="623888" y="560388"/>
            <a:ext cx="7886700" cy="2139950"/>
          </a:xfrm>
        </p:spPr>
        <p:txBody>
          <a:bodyPr/>
          <a:lstStyle/>
          <a:p>
            <a:r>
              <a:rPr lang="en-US" altLang="en-US" dirty="0"/>
              <a:t>Essential Questions</a:t>
            </a:r>
          </a:p>
        </p:txBody>
      </p:sp>
      <p:sp>
        <p:nvSpPr>
          <p:cNvPr id="23554" name="Text Placeholder 4">
            <a:extLst>
              <a:ext uri="{FF2B5EF4-FFF2-40B4-BE49-F238E27FC236}">
                <a16:creationId xmlns:a16="http://schemas.microsoft.com/office/drawing/2014/main" id="{F01DC99E-0FC2-0634-50E3-612982742493}"/>
              </a:ext>
            </a:extLst>
          </p:cNvPr>
          <p:cNvSpPr>
            <a:spLocks noGrp="1" noChangeArrowheads="1"/>
          </p:cNvSpPr>
          <p:nvPr>
            <p:ph type="body" sz="quarter" idx="10"/>
          </p:nvPr>
        </p:nvSpPr>
        <p:spPr>
          <a:xfrm>
            <a:off x="623888" y="2808288"/>
            <a:ext cx="5856297" cy="1397000"/>
          </a:xfrm>
        </p:spPr>
        <p:txBody>
          <a:bodyPr/>
          <a:lstStyle/>
          <a:p>
            <a:r>
              <a:rPr lang="en-US" altLang="en-US" dirty="0"/>
              <a:t>What are the ways to help pay for Postsecondary Education?</a:t>
            </a:r>
          </a:p>
          <a:p>
            <a:r>
              <a:rPr lang="en-US" altLang="en-US" dirty="0"/>
              <a:t>How do I access/find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3">
            <a:extLst>
              <a:ext uri="{FF2B5EF4-FFF2-40B4-BE49-F238E27FC236}">
                <a16:creationId xmlns:a16="http://schemas.microsoft.com/office/drawing/2014/main" id="{7A133F9F-8BD4-BFCE-947E-74745460EF13}"/>
              </a:ext>
            </a:extLst>
          </p:cNvPr>
          <p:cNvSpPr>
            <a:spLocks noGrp="1" noChangeArrowheads="1"/>
          </p:cNvSpPr>
          <p:nvPr>
            <p:ph type="title"/>
          </p:nvPr>
        </p:nvSpPr>
        <p:spPr>
          <a:xfrm>
            <a:off x="623888" y="-233464"/>
            <a:ext cx="7886700" cy="2139950"/>
          </a:xfrm>
        </p:spPr>
        <p:txBody>
          <a:bodyPr/>
          <a:lstStyle/>
          <a:p>
            <a:r>
              <a:rPr lang="en-US" altLang="en-US" dirty="0"/>
              <a:t>Learning Objectives</a:t>
            </a:r>
          </a:p>
        </p:txBody>
      </p:sp>
      <p:sp>
        <p:nvSpPr>
          <p:cNvPr id="5" name="Text Placeholder 4">
            <a:extLst>
              <a:ext uri="{FF2B5EF4-FFF2-40B4-BE49-F238E27FC236}">
                <a16:creationId xmlns:a16="http://schemas.microsoft.com/office/drawing/2014/main" id="{4928C0DD-EBA7-945F-414B-0577DA3BB329}"/>
              </a:ext>
            </a:extLst>
          </p:cNvPr>
          <p:cNvSpPr>
            <a:spLocks noGrp="1"/>
          </p:cNvSpPr>
          <p:nvPr>
            <p:ph type="body" sz="quarter" idx="10"/>
          </p:nvPr>
        </p:nvSpPr>
        <p:spPr>
          <a:xfrm>
            <a:off x="623886" y="1856503"/>
            <a:ext cx="8305543" cy="1843098"/>
          </a:xfrm>
        </p:spPr>
        <p:txBody>
          <a:bodyPr rtlCol="0">
            <a:noAutofit/>
          </a:bodyPr>
          <a:lstStyle/>
          <a:p>
            <a:pPr fontAlgn="auto">
              <a:spcAft>
                <a:spcPts val="0"/>
              </a:spcAft>
              <a:defRPr/>
            </a:pPr>
            <a:r>
              <a:rPr lang="en-US" sz="2400" dirty="0"/>
              <a:t>Participants will understand the benefits of scholarships.</a:t>
            </a:r>
          </a:p>
          <a:p>
            <a:pPr fontAlgn="auto">
              <a:spcAft>
                <a:spcPts val="0"/>
              </a:spcAft>
              <a:defRPr/>
            </a:pPr>
            <a:r>
              <a:rPr lang="en-US" sz="2400" dirty="0"/>
              <a:t>Participants will identify potential scholarships for their student.</a:t>
            </a:r>
          </a:p>
          <a:p>
            <a:pPr fontAlgn="auto">
              <a:spcAft>
                <a:spcPts val="0"/>
              </a:spcAft>
              <a:defRPr/>
            </a:pPr>
            <a:r>
              <a:rPr lang="en-US" sz="2400" dirty="0"/>
              <a:t>Participants will list scholarships that could be beneficial to their student.</a:t>
            </a:r>
          </a:p>
          <a:p>
            <a:pPr fontAlgn="auto">
              <a:spcAft>
                <a:spcPts val="0"/>
              </a:spcAft>
              <a:defRPr/>
            </a:pPr>
            <a:r>
              <a:rPr lang="en-US" sz="2400" dirty="0"/>
              <a:t>Participants will review the requirements for the FAFSA.</a:t>
            </a:r>
          </a:p>
          <a:p>
            <a:pPr marL="457200" indent="-457200" fontAlgn="auto">
              <a:spcAft>
                <a:spcPts val="0"/>
              </a:spcAft>
              <a:defRPr/>
            </a:pPr>
            <a:endParaRPr lang="en-US" sz="2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2F6AA-E67A-D478-B049-4E554F6EF86C}"/>
              </a:ext>
            </a:extLst>
          </p:cNvPr>
          <p:cNvSpPr>
            <a:spLocks noGrp="1"/>
          </p:cNvSpPr>
          <p:nvPr>
            <p:ph type="title"/>
          </p:nvPr>
        </p:nvSpPr>
        <p:spPr/>
        <p:txBody>
          <a:bodyPr/>
          <a:lstStyle/>
          <a:p>
            <a:r>
              <a:rPr lang="en-US" dirty="0"/>
              <a:t>Real or Fake?</a:t>
            </a:r>
          </a:p>
        </p:txBody>
      </p:sp>
      <p:sp>
        <p:nvSpPr>
          <p:cNvPr id="3" name="Content Placeholder 2">
            <a:extLst>
              <a:ext uri="{FF2B5EF4-FFF2-40B4-BE49-F238E27FC236}">
                <a16:creationId xmlns:a16="http://schemas.microsoft.com/office/drawing/2014/main" id="{59B05107-D22C-9E3E-C02D-35E345189277}"/>
              </a:ext>
            </a:extLst>
          </p:cNvPr>
          <p:cNvSpPr>
            <a:spLocks noGrp="1"/>
          </p:cNvSpPr>
          <p:nvPr>
            <p:ph sz="half" idx="2"/>
          </p:nvPr>
        </p:nvSpPr>
        <p:spPr>
          <a:xfrm>
            <a:off x="628649" y="1370013"/>
            <a:ext cx="7886699" cy="1764233"/>
          </a:xfrm>
        </p:spPr>
        <p:txBody>
          <a:bodyPr/>
          <a:lstStyle/>
          <a:p>
            <a:pPr marL="0" indent="0">
              <a:buNone/>
            </a:pPr>
            <a:r>
              <a:rPr lang="en-US" b="1" dirty="0"/>
              <a:t>Twins Days Festival Twins Scholarship:</a:t>
            </a:r>
          </a:p>
          <a:p>
            <a:pPr marL="0" indent="0">
              <a:buNone/>
            </a:pPr>
            <a:r>
              <a:rPr lang="en-US" dirty="0"/>
              <a:t>This scholarship is given to twins who will be attending an  accredited university. The twins must have attended three out of the last five Twin Days Festival.</a:t>
            </a:r>
          </a:p>
        </p:txBody>
      </p:sp>
      <p:sp>
        <p:nvSpPr>
          <p:cNvPr id="4" name="Google Shape;114;p26">
            <a:extLst>
              <a:ext uri="{FF2B5EF4-FFF2-40B4-BE49-F238E27FC236}">
                <a16:creationId xmlns:a16="http://schemas.microsoft.com/office/drawing/2014/main" id="{4C4B7A94-5317-D2A2-19FF-0970DBE3B937}"/>
              </a:ext>
            </a:extLst>
          </p:cNvPr>
          <p:cNvSpPr txBox="1"/>
          <p:nvPr/>
        </p:nvSpPr>
        <p:spPr>
          <a:xfrm>
            <a:off x="2828775" y="3246025"/>
            <a:ext cx="3762300" cy="1308300"/>
          </a:xfrm>
          <a:prstGeom prst="rect">
            <a:avLst/>
          </a:prstGeom>
          <a:noFill/>
          <a:ln>
            <a:noFill/>
          </a:ln>
        </p:spPr>
        <p:txBody>
          <a:bodyPr spcFirstLastPara="1" wrap="square" lIns="91425" tIns="91425" rIns="91425" bIns="91425" anchor="t" anchorCtr="0">
            <a:spAutoFit/>
          </a:bodyPr>
          <a:lstStyle/>
          <a:p>
            <a:pPr marL="0" lvl="0" indent="0" algn="ctr" rtl="0">
              <a:spcBef>
                <a:spcPts val="520"/>
              </a:spcBef>
              <a:spcAft>
                <a:spcPts val="0"/>
              </a:spcAft>
              <a:buClr>
                <a:schemeClr val="dk1"/>
              </a:buClr>
              <a:buSzPts val="1100"/>
              <a:buFont typeface="Arial"/>
              <a:buNone/>
            </a:pPr>
            <a:r>
              <a:rPr lang="en-US" sz="7300" b="1" dirty="0">
                <a:solidFill>
                  <a:srgbClr val="910D28"/>
                </a:solidFill>
                <a:latin typeface="Calibri"/>
                <a:ea typeface="Calibri"/>
                <a:cs typeface="Calibri"/>
                <a:sym typeface="Calibri"/>
              </a:rPr>
              <a:t>REAL</a:t>
            </a:r>
            <a:endParaRPr sz="3500" dirty="0">
              <a:solidFill>
                <a:srgbClr val="910D28"/>
              </a:solidFill>
              <a:latin typeface="Calibri"/>
              <a:ea typeface="Calibri"/>
              <a:cs typeface="Calibri"/>
              <a:sym typeface="Calibri"/>
            </a:endParaRPr>
          </a:p>
        </p:txBody>
      </p:sp>
    </p:spTree>
    <p:extLst>
      <p:ext uri="{BB962C8B-B14F-4D97-AF65-F5344CB8AC3E}">
        <p14:creationId xmlns:p14="http://schemas.microsoft.com/office/powerpoint/2010/main" val="1805897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2F6AA-E67A-D478-B049-4E554F6EF86C}"/>
              </a:ext>
            </a:extLst>
          </p:cNvPr>
          <p:cNvSpPr>
            <a:spLocks noGrp="1"/>
          </p:cNvSpPr>
          <p:nvPr>
            <p:ph type="title"/>
          </p:nvPr>
        </p:nvSpPr>
        <p:spPr/>
        <p:txBody>
          <a:bodyPr/>
          <a:lstStyle/>
          <a:p>
            <a:r>
              <a:rPr lang="en-US" dirty="0"/>
              <a:t>Real or Fake?</a:t>
            </a:r>
          </a:p>
        </p:txBody>
      </p:sp>
      <p:sp>
        <p:nvSpPr>
          <p:cNvPr id="3" name="Content Placeholder 2">
            <a:extLst>
              <a:ext uri="{FF2B5EF4-FFF2-40B4-BE49-F238E27FC236}">
                <a16:creationId xmlns:a16="http://schemas.microsoft.com/office/drawing/2014/main" id="{59B05107-D22C-9E3E-C02D-35E345189277}"/>
              </a:ext>
            </a:extLst>
          </p:cNvPr>
          <p:cNvSpPr>
            <a:spLocks noGrp="1"/>
          </p:cNvSpPr>
          <p:nvPr>
            <p:ph sz="half" idx="2"/>
          </p:nvPr>
        </p:nvSpPr>
        <p:spPr>
          <a:xfrm>
            <a:off x="628649" y="1370013"/>
            <a:ext cx="7886699" cy="2117056"/>
          </a:xfrm>
        </p:spPr>
        <p:txBody>
          <a:bodyPr/>
          <a:lstStyle/>
          <a:p>
            <a:pPr marL="0" indent="0">
              <a:buNone/>
            </a:pPr>
            <a:r>
              <a:rPr lang="en-US" b="1" dirty="0"/>
              <a:t>Paranormal Investigation Grant:</a:t>
            </a:r>
          </a:p>
          <a:p>
            <a:pPr marL="0" indent="0">
              <a:buNone/>
            </a:pPr>
            <a:r>
              <a:rPr lang="en-US" dirty="0"/>
              <a:t>This grant is given to students interested in paranormal phenomena and conducting research or investigations into haunted location, supernatural occurrences, and unexplained mysteries. </a:t>
            </a:r>
          </a:p>
        </p:txBody>
      </p:sp>
      <p:sp>
        <p:nvSpPr>
          <p:cNvPr id="4" name="Google Shape;114;p26">
            <a:extLst>
              <a:ext uri="{FF2B5EF4-FFF2-40B4-BE49-F238E27FC236}">
                <a16:creationId xmlns:a16="http://schemas.microsoft.com/office/drawing/2014/main" id="{4C4B7A94-5317-D2A2-19FF-0970DBE3B937}"/>
              </a:ext>
            </a:extLst>
          </p:cNvPr>
          <p:cNvSpPr txBox="1"/>
          <p:nvPr/>
        </p:nvSpPr>
        <p:spPr>
          <a:xfrm>
            <a:off x="2828775" y="3246025"/>
            <a:ext cx="3762300" cy="1372140"/>
          </a:xfrm>
          <a:prstGeom prst="rect">
            <a:avLst/>
          </a:prstGeom>
          <a:noFill/>
          <a:ln>
            <a:noFill/>
          </a:ln>
        </p:spPr>
        <p:txBody>
          <a:bodyPr spcFirstLastPara="1" wrap="square" lIns="91425" tIns="91425" rIns="91425" bIns="91425" anchor="t" anchorCtr="0">
            <a:spAutoFit/>
          </a:bodyPr>
          <a:lstStyle/>
          <a:p>
            <a:pPr marL="0" lvl="0" indent="0" algn="ctr" rtl="0">
              <a:spcBef>
                <a:spcPts val="520"/>
              </a:spcBef>
              <a:spcAft>
                <a:spcPts val="0"/>
              </a:spcAft>
              <a:buClr>
                <a:schemeClr val="dk1"/>
              </a:buClr>
              <a:buSzPts val="1100"/>
              <a:buFont typeface="Arial"/>
              <a:buNone/>
            </a:pPr>
            <a:r>
              <a:rPr lang="en-US" sz="7300" b="1" dirty="0">
                <a:solidFill>
                  <a:srgbClr val="910D28"/>
                </a:solidFill>
                <a:latin typeface="Calibri"/>
                <a:ea typeface="Calibri"/>
                <a:cs typeface="Calibri"/>
                <a:sym typeface="Calibri"/>
              </a:rPr>
              <a:t>FAKE</a:t>
            </a:r>
            <a:endParaRPr sz="3500" dirty="0">
              <a:solidFill>
                <a:srgbClr val="910D28"/>
              </a:solidFill>
              <a:latin typeface="Calibri"/>
              <a:ea typeface="Calibri"/>
              <a:cs typeface="Calibri"/>
              <a:sym typeface="Calibri"/>
            </a:endParaRPr>
          </a:p>
        </p:txBody>
      </p:sp>
    </p:spTree>
    <p:extLst>
      <p:ext uri="{BB962C8B-B14F-4D97-AF65-F5344CB8AC3E}">
        <p14:creationId xmlns:p14="http://schemas.microsoft.com/office/powerpoint/2010/main" val="837464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2F6AA-E67A-D478-B049-4E554F6EF86C}"/>
              </a:ext>
            </a:extLst>
          </p:cNvPr>
          <p:cNvSpPr>
            <a:spLocks noGrp="1"/>
          </p:cNvSpPr>
          <p:nvPr>
            <p:ph type="title"/>
          </p:nvPr>
        </p:nvSpPr>
        <p:spPr/>
        <p:txBody>
          <a:bodyPr/>
          <a:lstStyle/>
          <a:p>
            <a:r>
              <a:rPr lang="en-US" dirty="0"/>
              <a:t>Real or Fake?</a:t>
            </a:r>
          </a:p>
        </p:txBody>
      </p:sp>
      <p:sp>
        <p:nvSpPr>
          <p:cNvPr id="3" name="Content Placeholder 2">
            <a:extLst>
              <a:ext uri="{FF2B5EF4-FFF2-40B4-BE49-F238E27FC236}">
                <a16:creationId xmlns:a16="http://schemas.microsoft.com/office/drawing/2014/main" id="{59B05107-D22C-9E3E-C02D-35E345189277}"/>
              </a:ext>
            </a:extLst>
          </p:cNvPr>
          <p:cNvSpPr>
            <a:spLocks noGrp="1"/>
          </p:cNvSpPr>
          <p:nvPr>
            <p:ph sz="half" idx="2"/>
          </p:nvPr>
        </p:nvSpPr>
        <p:spPr>
          <a:xfrm>
            <a:off x="628649" y="1370013"/>
            <a:ext cx="7886699" cy="2117056"/>
          </a:xfrm>
        </p:spPr>
        <p:txBody>
          <a:bodyPr/>
          <a:lstStyle/>
          <a:p>
            <a:pPr marL="0" indent="0">
              <a:buNone/>
            </a:pPr>
            <a:r>
              <a:rPr lang="en-US" b="1" dirty="0"/>
              <a:t>Emoji Interpretation Scholarship:</a:t>
            </a:r>
          </a:p>
          <a:p>
            <a:pPr marL="0" indent="0">
              <a:buNone/>
            </a:pPr>
            <a:r>
              <a:rPr lang="en-US" dirty="0"/>
              <a:t>This scholarship is awarded to students who have demonstrated exceptional skills in deciphering the meaning and cultural significance of emojis in contemporary communication.</a:t>
            </a:r>
          </a:p>
        </p:txBody>
      </p:sp>
      <p:sp>
        <p:nvSpPr>
          <p:cNvPr id="4" name="Google Shape;114;p26">
            <a:extLst>
              <a:ext uri="{FF2B5EF4-FFF2-40B4-BE49-F238E27FC236}">
                <a16:creationId xmlns:a16="http://schemas.microsoft.com/office/drawing/2014/main" id="{4C4B7A94-5317-D2A2-19FF-0970DBE3B937}"/>
              </a:ext>
            </a:extLst>
          </p:cNvPr>
          <p:cNvSpPr txBox="1"/>
          <p:nvPr/>
        </p:nvSpPr>
        <p:spPr>
          <a:xfrm>
            <a:off x="2828775" y="3246025"/>
            <a:ext cx="3762300" cy="1372140"/>
          </a:xfrm>
          <a:prstGeom prst="rect">
            <a:avLst/>
          </a:prstGeom>
          <a:noFill/>
          <a:ln>
            <a:noFill/>
          </a:ln>
        </p:spPr>
        <p:txBody>
          <a:bodyPr spcFirstLastPara="1" wrap="square" lIns="91425" tIns="91425" rIns="91425" bIns="91425" anchor="t" anchorCtr="0">
            <a:spAutoFit/>
          </a:bodyPr>
          <a:lstStyle/>
          <a:p>
            <a:pPr marL="0" lvl="0" indent="0" algn="ctr" rtl="0">
              <a:spcBef>
                <a:spcPts val="520"/>
              </a:spcBef>
              <a:spcAft>
                <a:spcPts val="0"/>
              </a:spcAft>
              <a:buClr>
                <a:schemeClr val="dk1"/>
              </a:buClr>
              <a:buSzPts val="1100"/>
              <a:buFont typeface="Arial"/>
              <a:buNone/>
            </a:pPr>
            <a:r>
              <a:rPr lang="en-US" sz="7300" b="1" dirty="0">
                <a:solidFill>
                  <a:srgbClr val="910D28"/>
                </a:solidFill>
                <a:latin typeface="Calibri"/>
                <a:ea typeface="Calibri"/>
                <a:cs typeface="Calibri"/>
                <a:sym typeface="Calibri"/>
              </a:rPr>
              <a:t>FAKE</a:t>
            </a:r>
            <a:endParaRPr sz="3500" dirty="0">
              <a:solidFill>
                <a:srgbClr val="910D28"/>
              </a:solidFill>
              <a:latin typeface="Calibri"/>
              <a:ea typeface="Calibri"/>
              <a:cs typeface="Calibri"/>
              <a:sym typeface="Calibri"/>
            </a:endParaRPr>
          </a:p>
        </p:txBody>
      </p:sp>
    </p:spTree>
    <p:extLst>
      <p:ext uri="{BB962C8B-B14F-4D97-AF65-F5344CB8AC3E}">
        <p14:creationId xmlns:p14="http://schemas.microsoft.com/office/powerpoint/2010/main" val="1692853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2F6AA-E67A-D478-B049-4E554F6EF86C}"/>
              </a:ext>
            </a:extLst>
          </p:cNvPr>
          <p:cNvSpPr>
            <a:spLocks noGrp="1"/>
          </p:cNvSpPr>
          <p:nvPr>
            <p:ph type="title"/>
          </p:nvPr>
        </p:nvSpPr>
        <p:spPr/>
        <p:txBody>
          <a:bodyPr/>
          <a:lstStyle/>
          <a:p>
            <a:r>
              <a:rPr lang="en-US" dirty="0"/>
              <a:t>Real or Fake?</a:t>
            </a:r>
          </a:p>
        </p:txBody>
      </p:sp>
      <p:sp>
        <p:nvSpPr>
          <p:cNvPr id="3" name="Content Placeholder 2">
            <a:extLst>
              <a:ext uri="{FF2B5EF4-FFF2-40B4-BE49-F238E27FC236}">
                <a16:creationId xmlns:a16="http://schemas.microsoft.com/office/drawing/2014/main" id="{59B05107-D22C-9E3E-C02D-35E345189277}"/>
              </a:ext>
            </a:extLst>
          </p:cNvPr>
          <p:cNvSpPr>
            <a:spLocks noGrp="1"/>
          </p:cNvSpPr>
          <p:nvPr>
            <p:ph sz="half" idx="2"/>
          </p:nvPr>
        </p:nvSpPr>
        <p:spPr>
          <a:xfrm>
            <a:off x="628649" y="1370013"/>
            <a:ext cx="7886699" cy="2117056"/>
          </a:xfrm>
        </p:spPr>
        <p:txBody>
          <a:bodyPr/>
          <a:lstStyle/>
          <a:p>
            <a:pPr marL="0" indent="0">
              <a:buNone/>
            </a:pPr>
            <a:r>
              <a:rPr lang="en-US" b="1" dirty="0"/>
              <a:t>Chick and Sophie Major Memorial Duck Calling Contest: </a:t>
            </a:r>
          </a:p>
          <a:p>
            <a:pPr marL="0" indent="0">
              <a:buNone/>
            </a:pPr>
            <a:r>
              <a:rPr lang="en-US" dirty="0"/>
              <a:t>This contest awards the top four high school seniors who win the Duck Calling Competition. The award is meant to go toward a college or university.</a:t>
            </a:r>
          </a:p>
        </p:txBody>
      </p:sp>
      <p:sp>
        <p:nvSpPr>
          <p:cNvPr id="4" name="Google Shape;114;p26">
            <a:extLst>
              <a:ext uri="{FF2B5EF4-FFF2-40B4-BE49-F238E27FC236}">
                <a16:creationId xmlns:a16="http://schemas.microsoft.com/office/drawing/2014/main" id="{4C4B7A94-5317-D2A2-19FF-0970DBE3B937}"/>
              </a:ext>
            </a:extLst>
          </p:cNvPr>
          <p:cNvSpPr txBox="1"/>
          <p:nvPr/>
        </p:nvSpPr>
        <p:spPr>
          <a:xfrm>
            <a:off x="2828775" y="3246025"/>
            <a:ext cx="3762300" cy="1372140"/>
          </a:xfrm>
          <a:prstGeom prst="rect">
            <a:avLst/>
          </a:prstGeom>
          <a:noFill/>
          <a:ln>
            <a:noFill/>
          </a:ln>
        </p:spPr>
        <p:txBody>
          <a:bodyPr spcFirstLastPara="1" wrap="square" lIns="91425" tIns="91425" rIns="91425" bIns="91425" anchor="t" anchorCtr="0">
            <a:spAutoFit/>
          </a:bodyPr>
          <a:lstStyle/>
          <a:p>
            <a:pPr marL="0" lvl="0" indent="0" algn="ctr" rtl="0">
              <a:spcBef>
                <a:spcPts val="520"/>
              </a:spcBef>
              <a:spcAft>
                <a:spcPts val="0"/>
              </a:spcAft>
              <a:buClr>
                <a:schemeClr val="dk1"/>
              </a:buClr>
              <a:buSzPts val="1100"/>
              <a:buFont typeface="Arial"/>
              <a:buNone/>
            </a:pPr>
            <a:r>
              <a:rPr lang="en-US" sz="7300" b="1" dirty="0">
                <a:solidFill>
                  <a:srgbClr val="910D28"/>
                </a:solidFill>
                <a:latin typeface="Calibri"/>
                <a:ea typeface="Calibri"/>
                <a:cs typeface="Calibri"/>
                <a:sym typeface="Calibri"/>
              </a:rPr>
              <a:t>REAL</a:t>
            </a:r>
            <a:endParaRPr sz="3500" dirty="0">
              <a:solidFill>
                <a:srgbClr val="910D28"/>
              </a:solidFill>
              <a:latin typeface="Calibri"/>
              <a:ea typeface="Calibri"/>
              <a:cs typeface="Calibri"/>
              <a:sym typeface="Calibri"/>
            </a:endParaRPr>
          </a:p>
        </p:txBody>
      </p:sp>
    </p:spTree>
    <p:extLst>
      <p:ext uri="{BB962C8B-B14F-4D97-AF65-F5344CB8AC3E}">
        <p14:creationId xmlns:p14="http://schemas.microsoft.com/office/powerpoint/2010/main" val="3820137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2F6AA-E67A-D478-B049-4E554F6EF86C}"/>
              </a:ext>
            </a:extLst>
          </p:cNvPr>
          <p:cNvSpPr>
            <a:spLocks noGrp="1"/>
          </p:cNvSpPr>
          <p:nvPr>
            <p:ph type="title"/>
          </p:nvPr>
        </p:nvSpPr>
        <p:spPr/>
        <p:txBody>
          <a:bodyPr/>
          <a:lstStyle/>
          <a:p>
            <a:r>
              <a:rPr lang="en-US" dirty="0"/>
              <a:t>Real or Fake?</a:t>
            </a:r>
          </a:p>
        </p:txBody>
      </p:sp>
      <p:sp>
        <p:nvSpPr>
          <p:cNvPr id="3" name="Content Placeholder 2">
            <a:extLst>
              <a:ext uri="{FF2B5EF4-FFF2-40B4-BE49-F238E27FC236}">
                <a16:creationId xmlns:a16="http://schemas.microsoft.com/office/drawing/2014/main" id="{59B05107-D22C-9E3E-C02D-35E345189277}"/>
              </a:ext>
            </a:extLst>
          </p:cNvPr>
          <p:cNvSpPr>
            <a:spLocks noGrp="1"/>
          </p:cNvSpPr>
          <p:nvPr>
            <p:ph sz="half" idx="2"/>
          </p:nvPr>
        </p:nvSpPr>
        <p:spPr>
          <a:xfrm>
            <a:off x="628649" y="1370013"/>
            <a:ext cx="7886699" cy="2117056"/>
          </a:xfrm>
        </p:spPr>
        <p:txBody>
          <a:bodyPr/>
          <a:lstStyle/>
          <a:p>
            <a:pPr marL="0" indent="0">
              <a:buNone/>
            </a:pPr>
            <a:r>
              <a:rPr lang="en-US" b="1" dirty="0"/>
              <a:t>Retro Gaming Preservation Grant:</a:t>
            </a:r>
          </a:p>
          <a:p>
            <a:pPr marL="0" indent="0">
              <a:buNone/>
            </a:pPr>
            <a:r>
              <a:rPr lang="en-US" dirty="0"/>
              <a:t>This grant supports students passionate about preserving and documenting the history of retro video games, including their cultural impact and technological advancements. </a:t>
            </a:r>
          </a:p>
        </p:txBody>
      </p:sp>
      <p:sp>
        <p:nvSpPr>
          <p:cNvPr id="4" name="Google Shape;114;p26">
            <a:extLst>
              <a:ext uri="{FF2B5EF4-FFF2-40B4-BE49-F238E27FC236}">
                <a16:creationId xmlns:a16="http://schemas.microsoft.com/office/drawing/2014/main" id="{4C4B7A94-5317-D2A2-19FF-0970DBE3B937}"/>
              </a:ext>
            </a:extLst>
          </p:cNvPr>
          <p:cNvSpPr txBox="1"/>
          <p:nvPr/>
        </p:nvSpPr>
        <p:spPr>
          <a:xfrm>
            <a:off x="2828775" y="3246025"/>
            <a:ext cx="3762300" cy="1372140"/>
          </a:xfrm>
          <a:prstGeom prst="rect">
            <a:avLst/>
          </a:prstGeom>
          <a:noFill/>
          <a:ln>
            <a:noFill/>
          </a:ln>
        </p:spPr>
        <p:txBody>
          <a:bodyPr spcFirstLastPara="1" wrap="square" lIns="91425" tIns="91425" rIns="91425" bIns="91425" anchor="t" anchorCtr="0">
            <a:spAutoFit/>
          </a:bodyPr>
          <a:lstStyle/>
          <a:p>
            <a:pPr marL="0" lvl="0" indent="0" algn="ctr" rtl="0">
              <a:spcBef>
                <a:spcPts val="520"/>
              </a:spcBef>
              <a:spcAft>
                <a:spcPts val="0"/>
              </a:spcAft>
              <a:buClr>
                <a:schemeClr val="dk1"/>
              </a:buClr>
              <a:buSzPts val="1100"/>
              <a:buFont typeface="Arial"/>
              <a:buNone/>
            </a:pPr>
            <a:r>
              <a:rPr lang="en-US" sz="7300" b="1" dirty="0">
                <a:solidFill>
                  <a:srgbClr val="910D28"/>
                </a:solidFill>
                <a:latin typeface="Calibri"/>
                <a:ea typeface="Calibri"/>
                <a:cs typeface="Calibri"/>
                <a:sym typeface="Calibri"/>
              </a:rPr>
              <a:t>FAKE</a:t>
            </a:r>
            <a:endParaRPr sz="3500" dirty="0">
              <a:solidFill>
                <a:srgbClr val="910D28"/>
              </a:solidFill>
              <a:latin typeface="Calibri"/>
              <a:ea typeface="Calibri"/>
              <a:cs typeface="Calibri"/>
              <a:sym typeface="Calibri"/>
            </a:endParaRPr>
          </a:p>
        </p:txBody>
      </p:sp>
    </p:spTree>
    <p:extLst>
      <p:ext uri="{BB962C8B-B14F-4D97-AF65-F5344CB8AC3E}">
        <p14:creationId xmlns:p14="http://schemas.microsoft.com/office/powerpoint/2010/main" val="2590569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2F6AA-E67A-D478-B049-4E554F6EF86C}"/>
              </a:ext>
            </a:extLst>
          </p:cNvPr>
          <p:cNvSpPr>
            <a:spLocks noGrp="1"/>
          </p:cNvSpPr>
          <p:nvPr>
            <p:ph type="title"/>
          </p:nvPr>
        </p:nvSpPr>
        <p:spPr/>
        <p:txBody>
          <a:bodyPr/>
          <a:lstStyle/>
          <a:p>
            <a:r>
              <a:rPr lang="en-US" dirty="0"/>
              <a:t>Real or Fake?</a:t>
            </a:r>
          </a:p>
        </p:txBody>
      </p:sp>
      <p:sp>
        <p:nvSpPr>
          <p:cNvPr id="3" name="Content Placeholder 2">
            <a:extLst>
              <a:ext uri="{FF2B5EF4-FFF2-40B4-BE49-F238E27FC236}">
                <a16:creationId xmlns:a16="http://schemas.microsoft.com/office/drawing/2014/main" id="{59B05107-D22C-9E3E-C02D-35E345189277}"/>
              </a:ext>
            </a:extLst>
          </p:cNvPr>
          <p:cNvSpPr>
            <a:spLocks noGrp="1"/>
          </p:cNvSpPr>
          <p:nvPr>
            <p:ph sz="half" idx="2"/>
          </p:nvPr>
        </p:nvSpPr>
        <p:spPr>
          <a:xfrm>
            <a:off x="628649" y="1370013"/>
            <a:ext cx="8103724" cy="2117056"/>
          </a:xfrm>
        </p:spPr>
        <p:txBody>
          <a:bodyPr/>
          <a:lstStyle/>
          <a:p>
            <a:pPr marL="0" indent="0">
              <a:buNone/>
            </a:pPr>
            <a:r>
              <a:rPr lang="en-US" b="1" dirty="0"/>
              <a:t>Vegetarian Resource Group College Scholarship:</a:t>
            </a:r>
          </a:p>
          <a:p>
            <a:pPr marL="0" indent="0">
              <a:buNone/>
            </a:pPr>
            <a:r>
              <a:rPr lang="en-US" dirty="0"/>
              <a:t>This scholarship is awarded to high school students who promote vegetarianism in their high school and community. Applicants will be judged on having shown compassion, courage, and a strong commitment to promoting a peaceful world through a vegetarian lifestyle.</a:t>
            </a:r>
          </a:p>
        </p:txBody>
      </p:sp>
      <p:sp>
        <p:nvSpPr>
          <p:cNvPr id="4" name="Google Shape;114;p26">
            <a:extLst>
              <a:ext uri="{FF2B5EF4-FFF2-40B4-BE49-F238E27FC236}">
                <a16:creationId xmlns:a16="http://schemas.microsoft.com/office/drawing/2014/main" id="{4C4B7A94-5317-D2A2-19FF-0970DBE3B937}"/>
              </a:ext>
            </a:extLst>
          </p:cNvPr>
          <p:cNvSpPr txBox="1"/>
          <p:nvPr/>
        </p:nvSpPr>
        <p:spPr>
          <a:xfrm>
            <a:off x="2828775" y="3600332"/>
            <a:ext cx="3762300" cy="1372140"/>
          </a:xfrm>
          <a:prstGeom prst="rect">
            <a:avLst/>
          </a:prstGeom>
          <a:noFill/>
          <a:ln>
            <a:noFill/>
          </a:ln>
        </p:spPr>
        <p:txBody>
          <a:bodyPr spcFirstLastPara="1" wrap="square" lIns="91425" tIns="91425" rIns="91425" bIns="91425" anchor="t" anchorCtr="0">
            <a:spAutoFit/>
          </a:bodyPr>
          <a:lstStyle/>
          <a:p>
            <a:pPr marL="0" lvl="0" indent="0" algn="ctr" rtl="0">
              <a:spcBef>
                <a:spcPts val="520"/>
              </a:spcBef>
              <a:spcAft>
                <a:spcPts val="0"/>
              </a:spcAft>
              <a:buClr>
                <a:schemeClr val="dk1"/>
              </a:buClr>
              <a:buSzPts val="1100"/>
              <a:buFont typeface="Arial"/>
              <a:buNone/>
            </a:pPr>
            <a:r>
              <a:rPr lang="en-US" sz="7300" b="1" dirty="0">
                <a:solidFill>
                  <a:srgbClr val="910D28"/>
                </a:solidFill>
                <a:latin typeface="Calibri"/>
                <a:ea typeface="Calibri"/>
                <a:cs typeface="Calibri"/>
                <a:sym typeface="Calibri"/>
              </a:rPr>
              <a:t>REAL</a:t>
            </a:r>
            <a:endParaRPr sz="3500" dirty="0">
              <a:solidFill>
                <a:srgbClr val="910D28"/>
              </a:solidFill>
              <a:latin typeface="Calibri"/>
              <a:ea typeface="Calibri"/>
              <a:cs typeface="Calibri"/>
              <a:sym typeface="Calibri"/>
            </a:endParaRPr>
          </a:p>
        </p:txBody>
      </p:sp>
    </p:spTree>
    <p:extLst>
      <p:ext uri="{BB962C8B-B14F-4D97-AF65-F5344CB8AC3E}">
        <p14:creationId xmlns:p14="http://schemas.microsoft.com/office/powerpoint/2010/main" val="459499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B2A59-49EF-CB70-2C79-51F37F93F3EF}"/>
              </a:ext>
            </a:extLst>
          </p:cNvPr>
          <p:cNvSpPr>
            <a:spLocks noGrp="1"/>
          </p:cNvSpPr>
          <p:nvPr>
            <p:ph type="title"/>
          </p:nvPr>
        </p:nvSpPr>
        <p:spPr/>
        <p:txBody>
          <a:bodyPr/>
          <a:lstStyle/>
          <a:p>
            <a:r>
              <a:rPr lang="en-US" dirty="0"/>
              <a:t>Parking Lot</a:t>
            </a:r>
          </a:p>
        </p:txBody>
      </p:sp>
      <p:sp>
        <p:nvSpPr>
          <p:cNvPr id="3" name="Content Placeholder 2">
            <a:extLst>
              <a:ext uri="{FF2B5EF4-FFF2-40B4-BE49-F238E27FC236}">
                <a16:creationId xmlns:a16="http://schemas.microsoft.com/office/drawing/2014/main" id="{F8EAD194-7120-6E33-6B7A-23B667E21ED9}"/>
              </a:ext>
            </a:extLst>
          </p:cNvPr>
          <p:cNvSpPr>
            <a:spLocks noGrp="1"/>
          </p:cNvSpPr>
          <p:nvPr>
            <p:ph sz="half" idx="2"/>
          </p:nvPr>
        </p:nvSpPr>
        <p:spPr/>
        <p:txBody>
          <a:bodyPr/>
          <a:lstStyle/>
          <a:p>
            <a:pPr marL="0" indent="0">
              <a:buNone/>
            </a:pPr>
            <a:r>
              <a:rPr lang="en-US" dirty="0"/>
              <a:t>Throughout the presentation if you have any questions,</a:t>
            </a:r>
          </a:p>
          <a:p>
            <a:pPr marL="0" indent="0">
              <a:buNone/>
            </a:pPr>
            <a:r>
              <a:rPr lang="en-US" dirty="0"/>
              <a:t>Please feel free to add them to our Parking Lot. </a:t>
            </a:r>
          </a:p>
        </p:txBody>
      </p:sp>
      <p:pic>
        <p:nvPicPr>
          <p:cNvPr id="4" name="Picture 3" descr="A group of cars with question marks&#10;&#10;Description automatically generated with medium confidence">
            <a:extLst>
              <a:ext uri="{FF2B5EF4-FFF2-40B4-BE49-F238E27FC236}">
                <a16:creationId xmlns:a16="http://schemas.microsoft.com/office/drawing/2014/main" id="{BA8F3810-30AA-05C5-17D2-A3A1579BCAA5}"/>
              </a:ext>
            </a:extLst>
          </p:cNvPr>
          <p:cNvPicPr>
            <a:picLocks noChangeAspect="1"/>
          </p:cNvPicPr>
          <p:nvPr/>
        </p:nvPicPr>
        <p:blipFill>
          <a:blip r:embed="rId3"/>
          <a:stretch>
            <a:fillRect/>
          </a:stretch>
        </p:blipFill>
        <p:spPr>
          <a:xfrm>
            <a:off x="2388925" y="2260579"/>
            <a:ext cx="4064000" cy="2565400"/>
          </a:xfrm>
          <a:prstGeom prst="rect">
            <a:avLst/>
          </a:prstGeom>
        </p:spPr>
      </p:pic>
    </p:spTree>
    <p:extLst>
      <p:ext uri="{BB962C8B-B14F-4D97-AF65-F5344CB8AC3E}">
        <p14:creationId xmlns:p14="http://schemas.microsoft.com/office/powerpoint/2010/main" val="24811308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0CE98-BB3C-96FA-38D9-412994AA7712}"/>
              </a:ext>
            </a:extLst>
          </p:cNvPr>
          <p:cNvSpPr>
            <a:spLocks noGrp="1"/>
          </p:cNvSpPr>
          <p:nvPr>
            <p:ph type="title"/>
          </p:nvPr>
        </p:nvSpPr>
        <p:spPr/>
        <p:txBody>
          <a:bodyPr/>
          <a:lstStyle/>
          <a:p>
            <a:r>
              <a:rPr lang="en-US" dirty="0"/>
              <a:t>PSE Pathways</a:t>
            </a:r>
          </a:p>
        </p:txBody>
      </p:sp>
      <p:sp>
        <p:nvSpPr>
          <p:cNvPr id="3" name="Content Placeholder 2">
            <a:extLst>
              <a:ext uri="{FF2B5EF4-FFF2-40B4-BE49-F238E27FC236}">
                <a16:creationId xmlns:a16="http://schemas.microsoft.com/office/drawing/2014/main" id="{09CE77AE-82AF-827C-123F-2D5FD6160016}"/>
              </a:ext>
            </a:extLst>
          </p:cNvPr>
          <p:cNvSpPr>
            <a:spLocks noGrp="1"/>
          </p:cNvSpPr>
          <p:nvPr>
            <p:ph sz="half" idx="2"/>
          </p:nvPr>
        </p:nvSpPr>
        <p:spPr>
          <a:xfrm>
            <a:off x="628649" y="1370012"/>
            <a:ext cx="7886699" cy="3613615"/>
          </a:xfrm>
        </p:spPr>
        <p:txBody>
          <a:bodyPr/>
          <a:lstStyle/>
          <a:p>
            <a:pPr marL="0" indent="0">
              <a:buNone/>
            </a:pPr>
            <a:r>
              <a:rPr lang="en-US" dirty="0"/>
              <a:t>PSE stands for </a:t>
            </a:r>
            <a:r>
              <a:rPr lang="en-US" i="1" dirty="0"/>
              <a:t>postsecondary education. </a:t>
            </a:r>
            <a:r>
              <a:rPr lang="en-US" dirty="0"/>
              <a:t>This just means education after high school.</a:t>
            </a:r>
          </a:p>
          <a:p>
            <a:pPr marL="457200" indent="-393192">
              <a:buFont typeface="System Font Regular"/>
              <a:buChar char="●"/>
            </a:pPr>
            <a:r>
              <a:rPr lang="en-US" sz="2000" dirty="0"/>
              <a:t>College</a:t>
            </a:r>
          </a:p>
          <a:p>
            <a:pPr marL="914400" lvl="1" indent="-356616">
              <a:buFont typeface="Courier New" panose="02070309020205020404" pitchFamily="49" charset="0"/>
              <a:buChar char="o"/>
            </a:pPr>
            <a:r>
              <a:rPr lang="en-US" sz="2000" dirty="0"/>
              <a:t>Two-year community college or junior college</a:t>
            </a:r>
          </a:p>
          <a:p>
            <a:pPr marL="914400" lvl="1" indent="-356616">
              <a:buFont typeface="Courier New" panose="02070309020205020404" pitchFamily="49" charset="0"/>
              <a:buChar char="o"/>
            </a:pPr>
            <a:r>
              <a:rPr lang="en-US" sz="2000" dirty="0"/>
              <a:t>Four-year college or university </a:t>
            </a:r>
          </a:p>
          <a:p>
            <a:pPr marL="457200" indent="-393192">
              <a:buFont typeface="System Font Regular"/>
              <a:buChar char="●"/>
            </a:pPr>
            <a:r>
              <a:rPr lang="en-US" sz="2000" dirty="0"/>
              <a:t>Career Technology Centers</a:t>
            </a:r>
          </a:p>
          <a:p>
            <a:pPr marL="457200" indent="-393192">
              <a:buFont typeface="System Font Regular"/>
              <a:buChar char="●"/>
            </a:pPr>
            <a:r>
              <a:rPr lang="en-US" sz="2000" dirty="0"/>
              <a:t>Job Corps</a:t>
            </a:r>
          </a:p>
          <a:p>
            <a:pPr marL="457200" indent="-393192">
              <a:buFont typeface="System Font Regular"/>
              <a:buChar char="●"/>
            </a:pPr>
            <a:r>
              <a:rPr lang="en-US" sz="2000" dirty="0"/>
              <a:t>Apprenticeship Programs</a:t>
            </a:r>
          </a:p>
          <a:p>
            <a:pPr marL="457200" indent="-393192">
              <a:buFont typeface="System Font Regular"/>
              <a:buChar char="●"/>
            </a:pPr>
            <a:r>
              <a:rPr lang="en-US" sz="2000" dirty="0"/>
              <a:t>Military </a:t>
            </a:r>
          </a:p>
        </p:txBody>
      </p:sp>
    </p:spTree>
    <p:extLst>
      <p:ext uri="{BB962C8B-B14F-4D97-AF65-F5344CB8AC3E}">
        <p14:creationId xmlns:p14="http://schemas.microsoft.com/office/powerpoint/2010/main" val="13014759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8C9442-AB72-8576-1450-733C257429BB}"/>
              </a:ext>
            </a:extLst>
          </p:cNvPr>
          <p:cNvSpPr>
            <a:spLocks noGrp="1"/>
          </p:cNvSpPr>
          <p:nvPr>
            <p:ph type="title"/>
          </p:nvPr>
        </p:nvSpPr>
        <p:spPr/>
        <p:txBody>
          <a:bodyPr/>
          <a:lstStyle/>
          <a:p>
            <a:r>
              <a:rPr lang="en-US" dirty="0"/>
              <a:t>Paying for PSE Pathways</a:t>
            </a:r>
          </a:p>
        </p:txBody>
      </p:sp>
      <p:sp>
        <p:nvSpPr>
          <p:cNvPr id="3" name="Content Placeholder 2">
            <a:extLst>
              <a:ext uri="{FF2B5EF4-FFF2-40B4-BE49-F238E27FC236}">
                <a16:creationId xmlns:a16="http://schemas.microsoft.com/office/drawing/2014/main" id="{ABDE47DF-3985-F0C8-E148-D0238D579974}"/>
              </a:ext>
            </a:extLst>
          </p:cNvPr>
          <p:cNvSpPr>
            <a:spLocks noGrp="1"/>
          </p:cNvSpPr>
          <p:nvPr>
            <p:ph sz="half" idx="2"/>
          </p:nvPr>
        </p:nvSpPr>
        <p:spPr/>
        <p:txBody>
          <a:bodyPr/>
          <a:lstStyle/>
          <a:p>
            <a:pPr marL="0" indent="0">
              <a:buNone/>
            </a:pPr>
            <a:r>
              <a:rPr lang="en-US" dirty="0"/>
              <a:t>Most PSE pathways cost money. There are many financial aid options to help manage these costs.</a:t>
            </a:r>
          </a:p>
          <a:p>
            <a:pPr marL="457200" indent="-393192">
              <a:buFont typeface="System Font Regular"/>
              <a:buChar char="●"/>
            </a:pPr>
            <a:r>
              <a:rPr lang="en-US" dirty="0"/>
              <a:t>Scholarships</a:t>
            </a:r>
          </a:p>
          <a:p>
            <a:pPr marL="457200" indent="-393192">
              <a:buFont typeface="System Font Regular"/>
              <a:buChar char="●"/>
            </a:pPr>
            <a:r>
              <a:rPr lang="en-US" dirty="0"/>
              <a:t>Work-studies</a:t>
            </a:r>
          </a:p>
          <a:p>
            <a:pPr marL="457200" indent="-393192">
              <a:buFont typeface="System Font Regular"/>
              <a:buChar char="●"/>
            </a:pPr>
            <a:r>
              <a:rPr lang="en-US" dirty="0"/>
              <a:t>Loans</a:t>
            </a:r>
          </a:p>
        </p:txBody>
      </p:sp>
    </p:spTree>
    <p:extLst>
      <p:ext uri="{BB962C8B-B14F-4D97-AF65-F5344CB8AC3E}">
        <p14:creationId xmlns:p14="http://schemas.microsoft.com/office/powerpoint/2010/main" val="4273598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7EB941-7B9F-4C50-AB6D-65E7521B938D}"/>
              </a:ext>
            </a:extLst>
          </p:cNvPr>
          <p:cNvSpPr>
            <a:spLocks noGrp="1"/>
          </p:cNvSpPr>
          <p:nvPr>
            <p:ph type="title"/>
          </p:nvPr>
        </p:nvSpPr>
        <p:spPr/>
        <p:txBody>
          <a:bodyPr/>
          <a:lstStyle/>
          <a:p>
            <a:r>
              <a:rPr lang="en-US" dirty="0"/>
              <a:t>Grants = Free Money! </a:t>
            </a:r>
          </a:p>
        </p:txBody>
      </p:sp>
      <p:sp>
        <p:nvSpPr>
          <p:cNvPr id="3" name="Content Placeholder 2">
            <a:extLst>
              <a:ext uri="{FF2B5EF4-FFF2-40B4-BE49-F238E27FC236}">
                <a16:creationId xmlns:a16="http://schemas.microsoft.com/office/drawing/2014/main" id="{B7493C11-C896-FAFB-7FD0-B9ADD2F6D307}"/>
              </a:ext>
            </a:extLst>
          </p:cNvPr>
          <p:cNvSpPr>
            <a:spLocks noGrp="1"/>
          </p:cNvSpPr>
          <p:nvPr>
            <p:ph sz="half" idx="2"/>
          </p:nvPr>
        </p:nvSpPr>
        <p:spPr/>
        <p:txBody>
          <a:bodyPr/>
          <a:lstStyle/>
          <a:p>
            <a:pPr marL="457200" indent="-393192">
              <a:buFont typeface="System Font Regular"/>
              <a:buChar char="●"/>
            </a:pPr>
            <a:r>
              <a:rPr lang="en-US" dirty="0"/>
              <a:t>Pell Grant</a:t>
            </a:r>
          </a:p>
          <a:p>
            <a:pPr marL="914400" lvl="1" indent="-356616">
              <a:buFont typeface="Courier New" panose="02070309020205020404" pitchFamily="49" charset="0"/>
              <a:buChar char="o"/>
            </a:pPr>
            <a:r>
              <a:rPr lang="en-US" sz="2000" dirty="0"/>
              <a:t>Apply by filling out the Free Application for Federal Student Aid (FAFSA)</a:t>
            </a:r>
          </a:p>
          <a:p>
            <a:pPr marL="914400" lvl="1" indent="-356616">
              <a:buFont typeface="Courier New" panose="02070309020205020404" pitchFamily="49" charset="0"/>
              <a:buChar char="o"/>
            </a:pPr>
            <a:r>
              <a:rPr lang="en-US" sz="2000" dirty="0"/>
              <a:t>The current maximum award is $</a:t>
            </a:r>
            <a:r>
              <a:rPr lang="en-US" sz="2000" u="sng" dirty="0"/>
              <a:t>7,395.00</a:t>
            </a:r>
            <a:r>
              <a:rPr lang="en-US" sz="2000" dirty="0"/>
              <a:t> per school year.</a:t>
            </a:r>
            <a:endParaRPr lang="en-US" dirty="0"/>
          </a:p>
          <a:p>
            <a:pPr marL="457200" indent="-393192">
              <a:buFont typeface="System Font Regular"/>
              <a:buChar char="●"/>
            </a:pPr>
            <a:r>
              <a:rPr lang="en-US" dirty="0"/>
              <a:t>Oklahoma Tuition Aid Grant (OTAG)</a:t>
            </a:r>
          </a:p>
          <a:p>
            <a:pPr marL="914400" lvl="1" indent="-356616">
              <a:buFont typeface="Courier New" panose="02070309020205020404" pitchFamily="49" charset="0"/>
              <a:buChar char="o"/>
            </a:pPr>
            <a:r>
              <a:rPr lang="en-US" sz="2000" dirty="0"/>
              <a:t>Apply by filling out the FAFSA or an alternative application for undocumented students. </a:t>
            </a:r>
          </a:p>
          <a:p>
            <a:pPr marL="914400" lvl="1" indent="-356616">
              <a:buFont typeface="Courier New" panose="02070309020205020404" pitchFamily="49" charset="0"/>
              <a:buChar char="o"/>
            </a:pPr>
            <a:r>
              <a:rPr lang="en-US" sz="2000" dirty="0"/>
              <a:t>Funds are limited so apply as soon as the FAFSA application opens. Awards vary from </a:t>
            </a:r>
            <a:r>
              <a:rPr lang="en-US" sz="2000" u="sng" dirty="0"/>
              <a:t>$1,500-3,000</a:t>
            </a:r>
            <a:r>
              <a:rPr lang="en-US" sz="2000" dirty="0"/>
              <a:t> per school year.</a:t>
            </a:r>
          </a:p>
          <a:p>
            <a:pPr marL="457200" indent="-356616">
              <a:buFont typeface="Courier New" panose="02070309020205020404" pitchFamily="49" charset="0"/>
              <a:buChar char="o"/>
            </a:pPr>
            <a:endParaRPr lang="en-US" dirty="0"/>
          </a:p>
        </p:txBody>
      </p:sp>
    </p:spTree>
    <p:extLst>
      <p:ext uri="{BB962C8B-B14F-4D97-AF65-F5344CB8AC3E}">
        <p14:creationId xmlns:p14="http://schemas.microsoft.com/office/powerpoint/2010/main" val="24524216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7EB941-7B9F-4C50-AB6D-65E7521B938D}"/>
              </a:ext>
            </a:extLst>
          </p:cNvPr>
          <p:cNvSpPr>
            <a:spLocks noGrp="1"/>
          </p:cNvSpPr>
          <p:nvPr>
            <p:ph type="title"/>
          </p:nvPr>
        </p:nvSpPr>
        <p:spPr/>
        <p:txBody>
          <a:bodyPr/>
          <a:lstStyle/>
          <a:p>
            <a:r>
              <a:rPr lang="en-US" dirty="0"/>
              <a:t>Scholarships = Free Money!</a:t>
            </a:r>
          </a:p>
        </p:txBody>
      </p:sp>
      <p:sp>
        <p:nvSpPr>
          <p:cNvPr id="3" name="Content Placeholder 2">
            <a:extLst>
              <a:ext uri="{FF2B5EF4-FFF2-40B4-BE49-F238E27FC236}">
                <a16:creationId xmlns:a16="http://schemas.microsoft.com/office/drawing/2014/main" id="{B7493C11-C896-FAFB-7FD0-B9ADD2F6D307}"/>
              </a:ext>
            </a:extLst>
          </p:cNvPr>
          <p:cNvSpPr>
            <a:spLocks noGrp="1"/>
          </p:cNvSpPr>
          <p:nvPr>
            <p:ph sz="half" idx="2"/>
          </p:nvPr>
        </p:nvSpPr>
        <p:spPr/>
        <p:txBody>
          <a:bodyPr/>
          <a:lstStyle/>
          <a:p>
            <a:pPr marL="457200" indent="-393192">
              <a:buFont typeface="System Font Regular"/>
              <a:buChar char="●"/>
            </a:pPr>
            <a:r>
              <a:rPr lang="en-US" dirty="0"/>
              <a:t>Academic: based on grades and test scores</a:t>
            </a:r>
          </a:p>
          <a:p>
            <a:pPr marL="457200" indent="-393192">
              <a:buFont typeface="System Font Regular"/>
              <a:buChar char="●"/>
            </a:pPr>
            <a:r>
              <a:rPr lang="en-US" dirty="0"/>
              <a:t>Financial need: based on family income</a:t>
            </a:r>
          </a:p>
          <a:p>
            <a:pPr marL="457200" indent="-393192">
              <a:buFont typeface="System Font Regular"/>
              <a:buChar char="●"/>
            </a:pPr>
            <a:r>
              <a:rPr lang="en-US" dirty="0"/>
              <a:t>Leadership: based on extracurricular activities and community involvement</a:t>
            </a:r>
          </a:p>
          <a:p>
            <a:pPr marL="457200" indent="-393192">
              <a:buFont typeface="System Font Regular"/>
              <a:buChar char="●"/>
            </a:pPr>
            <a:r>
              <a:rPr lang="en-US" dirty="0"/>
              <a:t>Athletic or activity related: based on participation in sports, performing arts, or other activities</a:t>
            </a:r>
          </a:p>
          <a:p>
            <a:pPr marL="914400" lvl="1" indent="-356616">
              <a:buFont typeface="Courier New" panose="02070309020205020404" pitchFamily="49" charset="0"/>
              <a:buChar char="o"/>
            </a:pPr>
            <a:r>
              <a:rPr lang="en-US" sz="2000" dirty="0"/>
              <a:t>Scholarships can also come from cultural or religious organizations, essay contests, businesses, banks, etc. </a:t>
            </a:r>
          </a:p>
        </p:txBody>
      </p:sp>
    </p:spTree>
    <p:extLst>
      <p:ext uri="{BB962C8B-B14F-4D97-AF65-F5344CB8AC3E}">
        <p14:creationId xmlns:p14="http://schemas.microsoft.com/office/powerpoint/2010/main" val="13274192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805593-3EA8-FF71-0D60-71D6C7B096DC}"/>
              </a:ext>
            </a:extLst>
          </p:cNvPr>
          <p:cNvSpPr>
            <a:spLocks noGrp="1"/>
          </p:cNvSpPr>
          <p:nvPr>
            <p:ph type="title"/>
          </p:nvPr>
        </p:nvSpPr>
        <p:spPr/>
        <p:txBody>
          <a:bodyPr/>
          <a:lstStyle/>
          <a:p>
            <a:r>
              <a:rPr lang="en-US" dirty="0"/>
              <a:t>Digital Resources </a:t>
            </a:r>
          </a:p>
        </p:txBody>
      </p:sp>
      <p:graphicFrame>
        <p:nvGraphicFramePr>
          <p:cNvPr id="3" name="Table 2">
            <a:extLst>
              <a:ext uri="{FF2B5EF4-FFF2-40B4-BE49-F238E27FC236}">
                <a16:creationId xmlns:a16="http://schemas.microsoft.com/office/drawing/2014/main" id="{1F82FFB6-FBD6-D70F-CA82-D0BF0AF2B3B6}"/>
              </a:ext>
            </a:extLst>
          </p:cNvPr>
          <p:cNvGraphicFramePr>
            <a:graphicFrameLocks noGrp="1"/>
          </p:cNvGraphicFramePr>
          <p:nvPr>
            <p:extLst>
              <p:ext uri="{D42A27DB-BD31-4B8C-83A1-F6EECF244321}">
                <p14:modId xmlns:p14="http://schemas.microsoft.com/office/powerpoint/2010/main" val="664595716"/>
              </p:ext>
            </p:extLst>
          </p:nvPr>
        </p:nvGraphicFramePr>
        <p:xfrm>
          <a:off x="775755" y="1303928"/>
          <a:ext cx="7457146" cy="3512352"/>
        </p:xfrm>
        <a:graphic>
          <a:graphicData uri="http://schemas.openxmlformats.org/drawingml/2006/table">
            <a:tbl>
              <a:tblPr firstRow="1" bandRow="1">
                <a:tableStyleId>{BEDF182F-1DE7-4F13-8AA3-002D9E3B458A}</a:tableStyleId>
              </a:tblPr>
              <a:tblGrid>
                <a:gridCol w="3733553">
                  <a:extLst>
                    <a:ext uri="{9D8B030D-6E8A-4147-A177-3AD203B41FA5}">
                      <a16:colId xmlns:a16="http://schemas.microsoft.com/office/drawing/2014/main" val="700638576"/>
                    </a:ext>
                  </a:extLst>
                </a:gridCol>
                <a:gridCol w="3723593">
                  <a:extLst>
                    <a:ext uri="{9D8B030D-6E8A-4147-A177-3AD203B41FA5}">
                      <a16:colId xmlns:a16="http://schemas.microsoft.com/office/drawing/2014/main" val="3371661523"/>
                    </a:ext>
                  </a:extLst>
                </a:gridCol>
              </a:tblGrid>
              <a:tr h="1774112">
                <a:tc>
                  <a:txBody>
                    <a:bodyPr/>
                    <a:lstStyle/>
                    <a:p>
                      <a:pPr algn="ctr"/>
                      <a:r>
                        <a:rPr lang="en-US" sz="2000" dirty="0">
                          <a:latin typeface="Calibri" panose="020F0502020204030204" pitchFamily="34" charset="0"/>
                          <a:ea typeface="Calibri" panose="020F0502020204030204" pitchFamily="34" charset="0"/>
                          <a:cs typeface="Calibri" panose="020F0502020204030204" pitchFamily="34" charset="0"/>
                        </a:rPr>
                        <a:t>Brag Sheet - </a:t>
                      </a:r>
                    </a:p>
                    <a:p>
                      <a:pPr algn="ctr"/>
                      <a:r>
                        <a:rPr lang="en-US" sz="2000" dirty="0">
                          <a:latin typeface="Calibri" panose="020F0502020204030204" pitchFamily="34" charset="0"/>
                          <a:ea typeface="Calibri" panose="020F0502020204030204" pitchFamily="34" charset="0"/>
                          <a:cs typeface="Calibri" panose="020F0502020204030204" pitchFamily="34" charset="0"/>
                        </a:rPr>
                        <a:t>English </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marL="0" algn="ctr" defTabSz="914400" rtl="0" eaLnBrk="1" latinLnBrk="0" hangingPunct="1"/>
                      <a:r>
                        <a:rPr lang="en-US" sz="2000" kern="1200" dirty="0">
                          <a:solidFill>
                            <a:srgbClr val="000000"/>
                          </a:solidFill>
                          <a:latin typeface="Calibri" panose="020F0502020204030204" pitchFamily="34" charset="0"/>
                          <a:ea typeface="Calibri" panose="020F0502020204030204" pitchFamily="34" charset="0"/>
                          <a:cs typeface="Calibri" panose="020F0502020204030204" pitchFamily="34" charset="0"/>
                        </a:rPr>
                        <a:t>Scholarship Tracking Sheet - English</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623603647"/>
                  </a:ext>
                </a:extLst>
              </a:tr>
              <a:tr h="1738240">
                <a:tc>
                  <a:txBody>
                    <a:bodyPr/>
                    <a:lstStyle/>
                    <a:p>
                      <a:pPr marL="0" algn="ctr" defTabSz="914400" rtl="0" eaLnBrk="1" latinLnBrk="0" hangingPunct="1"/>
                      <a:r>
                        <a:rPr lang="en-US" sz="2000" kern="1200" dirty="0">
                          <a:solidFill>
                            <a:srgbClr val="000000"/>
                          </a:solidFill>
                          <a:latin typeface="Calibri" panose="020F0502020204030204" pitchFamily="34" charset="0"/>
                          <a:ea typeface="Calibri" panose="020F0502020204030204" pitchFamily="34" charset="0"/>
                          <a:cs typeface="Calibri" panose="020F0502020204030204" pitchFamily="34" charset="0"/>
                        </a:rPr>
                        <a:t>Brag Sheet – </a:t>
                      </a:r>
                    </a:p>
                    <a:p>
                      <a:pPr marL="0" algn="ctr" defTabSz="914400" rtl="0" eaLnBrk="1" latinLnBrk="0" hangingPunct="1"/>
                      <a:r>
                        <a:rPr lang="en-US" sz="2000" kern="1200" dirty="0">
                          <a:solidFill>
                            <a:srgbClr val="000000"/>
                          </a:solidFill>
                          <a:latin typeface="Calibri" panose="020F0502020204030204" pitchFamily="34" charset="0"/>
                          <a:ea typeface="Calibri" panose="020F0502020204030204" pitchFamily="34" charset="0"/>
                          <a:cs typeface="Calibri" panose="020F0502020204030204" pitchFamily="34" charset="0"/>
                        </a:rPr>
                        <a:t>Spanish</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marL="0" algn="ctr" defTabSz="914400" rtl="0" eaLnBrk="1" latinLnBrk="0" hangingPunct="1"/>
                      <a:r>
                        <a:rPr lang="en-US" sz="2000" kern="1200" dirty="0">
                          <a:solidFill>
                            <a:srgbClr val="000000"/>
                          </a:solidFill>
                          <a:latin typeface="Calibri" panose="020F0502020204030204" pitchFamily="34" charset="0"/>
                          <a:ea typeface="Calibri" panose="020F0502020204030204" pitchFamily="34" charset="0"/>
                          <a:cs typeface="Calibri" panose="020F0502020204030204" pitchFamily="34" charset="0"/>
                        </a:rPr>
                        <a:t>Scholarship Tracking Sheet - Spanish</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229318636"/>
                  </a:ext>
                </a:extLst>
              </a:tr>
            </a:tbl>
          </a:graphicData>
        </a:graphic>
      </p:graphicFrame>
      <p:pic>
        <p:nvPicPr>
          <p:cNvPr id="4" name="Picture 3" descr="A picture containing pattern, square, pixel&#10;&#10;Description automatically generated">
            <a:extLst>
              <a:ext uri="{FF2B5EF4-FFF2-40B4-BE49-F238E27FC236}">
                <a16:creationId xmlns:a16="http://schemas.microsoft.com/office/drawing/2014/main" id="{08F6D36B-25FC-5AFA-91C9-766370B68ECD}"/>
              </a:ext>
            </a:extLst>
          </p:cNvPr>
          <p:cNvPicPr>
            <a:picLocks noChangeAspect="1"/>
          </p:cNvPicPr>
          <p:nvPr/>
        </p:nvPicPr>
        <p:blipFill>
          <a:blip r:embed="rId2"/>
          <a:stretch>
            <a:fillRect/>
          </a:stretch>
        </p:blipFill>
        <p:spPr>
          <a:xfrm>
            <a:off x="2114839" y="1962231"/>
            <a:ext cx="1087015" cy="1087015"/>
          </a:xfrm>
          <a:prstGeom prst="rect">
            <a:avLst/>
          </a:prstGeom>
        </p:spPr>
      </p:pic>
      <p:pic>
        <p:nvPicPr>
          <p:cNvPr id="5" name="Google Shape;187;p37">
            <a:extLst>
              <a:ext uri="{FF2B5EF4-FFF2-40B4-BE49-F238E27FC236}">
                <a16:creationId xmlns:a16="http://schemas.microsoft.com/office/drawing/2014/main" id="{F493CE87-1B90-94BB-2404-5D9156F5B3CE}"/>
              </a:ext>
            </a:extLst>
          </p:cNvPr>
          <p:cNvPicPr preferRelativeResize="0"/>
          <p:nvPr/>
        </p:nvPicPr>
        <p:blipFill>
          <a:blip r:embed="rId3">
            <a:alphaModFix/>
          </a:blip>
          <a:stretch>
            <a:fillRect/>
          </a:stretch>
        </p:blipFill>
        <p:spPr>
          <a:xfrm>
            <a:off x="5828521" y="1962354"/>
            <a:ext cx="1090160" cy="1090160"/>
          </a:xfrm>
          <a:prstGeom prst="rect">
            <a:avLst/>
          </a:prstGeom>
          <a:noFill/>
          <a:ln>
            <a:noFill/>
          </a:ln>
        </p:spPr>
      </p:pic>
      <p:pic>
        <p:nvPicPr>
          <p:cNvPr id="6" name="Picture 5" descr="A picture containing pattern, square, pixel, design&#10;&#10;Description automatically generated">
            <a:extLst>
              <a:ext uri="{FF2B5EF4-FFF2-40B4-BE49-F238E27FC236}">
                <a16:creationId xmlns:a16="http://schemas.microsoft.com/office/drawing/2014/main" id="{1A6E1FFE-DE8E-FB3B-9865-6B6F56F80A51}"/>
              </a:ext>
            </a:extLst>
          </p:cNvPr>
          <p:cNvPicPr>
            <a:picLocks noChangeAspect="1"/>
          </p:cNvPicPr>
          <p:nvPr/>
        </p:nvPicPr>
        <p:blipFill>
          <a:blip r:embed="rId4"/>
          <a:stretch>
            <a:fillRect/>
          </a:stretch>
        </p:blipFill>
        <p:spPr>
          <a:xfrm>
            <a:off x="2114840" y="3711063"/>
            <a:ext cx="1087015" cy="1087015"/>
          </a:xfrm>
          <a:prstGeom prst="rect">
            <a:avLst/>
          </a:prstGeom>
        </p:spPr>
      </p:pic>
      <p:pic>
        <p:nvPicPr>
          <p:cNvPr id="7" name="Google Shape;188;p37">
            <a:extLst>
              <a:ext uri="{FF2B5EF4-FFF2-40B4-BE49-F238E27FC236}">
                <a16:creationId xmlns:a16="http://schemas.microsoft.com/office/drawing/2014/main" id="{CD7BEBBB-010F-17C7-F912-A93B52B5FC34}"/>
              </a:ext>
            </a:extLst>
          </p:cNvPr>
          <p:cNvPicPr preferRelativeResize="0"/>
          <p:nvPr/>
        </p:nvPicPr>
        <p:blipFill>
          <a:blip r:embed="rId5">
            <a:alphaModFix/>
          </a:blip>
          <a:stretch>
            <a:fillRect/>
          </a:stretch>
        </p:blipFill>
        <p:spPr>
          <a:xfrm>
            <a:off x="5831667" y="3711064"/>
            <a:ext cx="1087014" cy="1087014"/>
          </a:xfrm>
          <a:prstGeom prst="rect">
            <a:avLst/>
          </a:prstGeom>
          <a:noFill/>
          <a:ln>
            <a:noFill/>
          </a:ln>
        </p:spPr>
      </p:pic>
    </p:spTree>
    <p:extLst>
      <p:ext uri="{BB962C8B-B14F-4D97-AF65-F5344CB8AC3E}">
        <p14:creationId xmlns:p14="http://schemas.microsoft.com/office/powerpoint/2010/main" val="26468932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75A06F-7578-2581-9278-282B4ED06ED5}"/>
              </a:ext>
            </a:extLst>
          </p:cNvPr>
          <p:cNvSpPr>
            <a:spLocks noGrp="1"/>
          </p:cNvSpPr>
          <p:nvPr>
            <p:ph type="title"/>
          </p:nvPr>
        </p:nvSpPr>
        <p:spPr>
          <a:xfrm>
            <a:off x="628650" y="274638"/>
            <a:ext cx="3761790" cy="993775"/>
          </a:xfrm>
        </p:spPr>
        <p:txBody>
          <a:bodyPr/>
          <a:lstStyle/>
          <a:p>
            <a:r>
              <a:rPr lang="en-US" dirty="0"/>
              <a:t>I Notice, I Wonder</a:t>
            </a:r>
          </a:p>
        </p:txBody>
      </p:sp>
      <p:sp>
        <p:nvSpPr>
          <p:cNvPr id="3" name="Content Placeholder 2">
            <a:extLst>
              <a:ext uri="{FF2B5EF4-FFF2-40B4-BE49-F238E27FC236}">
                <a16:creationId xmlns:a16="http://schemas.microsoft.com/office/drawing/2014/main" id="{33A7132F-B6A1-0CC5-37A9-93E28A089E45}"/>
              </a:ext>
            </a:extLst>
          </p:cNvPr>
          <p:cNvSpPr>
            <a:spLocks noGrp="1"/>
          </p:cNvSpPr>
          <p:nvPr>
            <p:ph sz="half" idx="2"/>
          </p:nvPr>
        </p:nvSpPr>
        <p:spPr>
          <a:xfrm>
            <a:off x="628649" y="1370012"/>
            <a:ext cx="7886699" cy="3498849"/>
          </a:xfrm>
        </p:spPr>
        <p:txBody>
          <a:bodyPr/>
          <a:lstStyle/>
          <a:p>
            <a:pPr marL="578358" indent="-514350"/>
            <a:r>
              <a:rPr lang="en-US" sz="2400" dirty="0"/>
              <a:t>As you walk around the room</a:t>
            </a:r>
            <a:br>
              <a:rPr lang="en-US" sz="2400" dirty="0"/>
            </a:br>
            <a:r>
              <a:rPr lang="en-US" sz="2400" dirty="0"/>
              <a:t>use your phone to scan the</a:t>
            </a:r>
            <a:br>
              <a:rPr lang="en-US" sz="2400" dirty="0"/>
            </a:br>
            <a:r>
              <a:rPr lang="en-US" sz="2400" dirty="0"/>
              <a:t>QR codes on each poster.</a:t>
            </a:r>
          </a:p>
          <a:p>
            <a:pPr marL="578358" indent="-514350"/>
            <a:r>
              <a:rPr lang="en-US" sz="2400" dirty="0"/>
              <a:t>Take a moment to look over the information about that specific scholarship website.</a:t>
            </a:r>
          </a:p>
          <a:p>
            <a:pPr marL="578358" indent="-514350"/>
            <a:r>
              <a:rPr lang="en-US" sz="2400" dirty="0"/>
              <a:t>On the poster, write something you noticed on the handout that you thought was interesting and a question you are wondering about that scholarship.</a:t>
            </a:r>
          </a:p>
          <a:p>
            <a:pPr marL="578358" indent="-514350"/>
            <a:r>
              <a:rPr lang="en-US" sz="2400" dirty="0"/>
              <a:t>Then move to a new poster. </a:t>
            </a:r>
          </a:p>
        </p:txBody>
      </p:sp>
      <p:pic>
        <p:nvPicPr>
          <p:cNvPr id="6" name="Online Media 5" title="K20 Center 15 minute timer">
            <a:hlinkClick r:id="" action="ppaction://media"/>
            <a:extLst>
              <a:ext uri="{FF2B5EF4-FFF2-40B4-BE49-F238E27FC236}">
                <a16:creationId xmlns:a16="http://schemas.microsoft.com/office/drawing/2014/main" id="{310709B6-65C2-5B57-BCC6-AEBC13D9B84A}"/>
              </a:ext>
            </a:extLst>
          </p:cNvPr>
          <p:cNvPicPr>
            <a:picLocks noRot="1" noChangeAspect="1"/>
          </p:cNvPicPr>
          <p:nvPr>
            <a:videoFile r:link="rId1"/>
          </p:nvPr>
        </p:nvPicPr>
        <p:blipFill>
          <a:blip r:embed="rId4"/>
          <a:stretch>
            <a:fillRect/>
          </a:stretch>
        </p:blipFill>
        <p:spPr>
          <a:xfrm>
            <a:off x="5385491" y="525643"/>
            <a:ext cx="2811294" cy="1587139"/>
          </a:xfrm>
          <a:prstGeom prst="rect">
            <a:avLst/>
          </a:prstGeom>
        </p:spPr>
      </p:pic>
      <p:sp>
        <p:nvSpPr>
          <p:cNvPr id="7" name="Content Placeholder 2">
            <a:extLst>
              <a:ext uri="{FF2B5EF4-FFF2-40B4-BE49-F238E27FC236}">
                <a16:creationId xmlns:a16="http://schemas.microsoft.com/office/drawing/2014/main" id="{8B7B7AC2-DB25-9838-10E6-9F4C1895480E}"/>
              </a:ext>
            </a:extLst>
          </p:cNvPr>
          <p:cNvSpPr txBox="1">
            <a:spLocks/>
          </p:cNvSpPr>
          <p:nvPr/>
        </p:nvSpPr>
        <p:spPr bwMode="auto">
          <a:xfrm>
            <a:off x="5385491" y="2112783"/>
            <a:ext cx="2811294" cy="4589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eaLnBrk="1" fontAlgn="base" hangingPunct="1">
              <a:spcBef>
                <a:spcPts val="520"/>
              </a:spcBef>
              <a:spcAft>
                <a:spcPct val="0"/>
              </a:spcAft>
              <a:buClr>
                <a:srgbClr val="971D20"/>
              </a:buClr>
              <a:buSzPct val="100000"/>
              <a:buFont typeface="+mj-lt"/>
              <a:buAutoNum type="arabicPeriod"/>
              <a:defRPr sz="2600" kern="1200">
                <a:solidFill>
                  <a:schemeClr val="tx1"/>
                </a:solidFill>
                <a:latin typeface="Calibri" panose="020F0502020204030204" pitchFamily="34" charset="0"/>
                <a:ea typeface="+mn-ea"/>
                <a:cs typeface="Calibri" panose="020F0502020204030204" pitchFamily="34" charset="0"/>
              </a:defRPr>
            </a:lvl1pPr>
            <a:lvl2pPr marL="685800" indent="-320040" algn="l" rtl="0" eaLnBrk="1" fontAlgn="base" hangingPunct="1">
              <a:spcBef>
                <a:spcPts val="400"/>
              </a:spcBef>
              <a:spcAft>
                <a:spcPct val="0"/>
              </a:spcAft>
              <a:buClr>
                <a:schemeClr val="accent1"/>
              </a:buClr>
              <a:buFont typeface="+mj-lt"/>
              <a:buAutoNum type="alphaLcPeriod"/>
              <a:defRPr sz="2600" kern="1200">
                <a:solidFill>
                  <a:schemeClr val="tx1"/>
                </a:solidFill>
                <a:latin typeface="Calibri" panose="020F0502020204030204" pitchFamily="34" charset="0"/>
                <a:ea typeface="+mn-ea"/>
                <a:cs typeface="Calibri" panose="020F0502020204030204" pitchFamily="34" charset="0"/>
              </a:defRPr>
            </a:lvl2pPr>
            <a:lvl3pPr marL="1143000" indent="-320040" algn="l" rtl="0" eaLnBrk="1" fontAlgn="base" hangingPunct="1">
              <a:spcBef>
                <a:spcPts val="340"/>
              </a:spcBef>
              <a:spcAft>
                <a:spcPct val="0"/>
              </a:spcAft>
              <a:buClr>
                <a:srgbClr val="E8BF3C"/>
              </a:buClr>
              <a:buFont typeface="+mj-lt"/>
              <a:buAutoNum type="romanLcPeriod"/>
              <a:defRPr sz="2600" kern="1200">
                <a:solidFill>
                  <a:schemeClr val="tx1"/>
                </a:solidFill>
                <a:latin typeface="Calibri" panose="020F0502020204030204" pitchFamily="34" charset="0"/>
                <a:ea typeface="+mn-ea"/>
                <a:cs typeface="Calibri" panose="020F0502020204030204" pitchFamily="34" charset="0"/>
              </a:defRPr>
            </a:lvl3pPr>
            <a:lvl4pPr marL="1600200" indent="-228600" algn="l" rtl="0" eaLnBrk="1" fontAlgn="base" hangingPunct="1">
              <a:lnSpc>
                <a:spcPct val="100000"/>
              </a:lnSpc>
              <a:spcBef>
                <a:spcPts val="300"/>
              </a:spcBef>
              <a:spcAft>
                <a:spcPct val="0"/>
              </a:spcAft>
              <a:buClr>
                <a:srgbClr val="971D20"/>
              </a:buClr>
              <a:buSzPct val="120000"/>
              <a:buFont typeface="Arial" panose="020B0604020202020204" pitchFamily="34" charset="0"/>
              <a:buChar char="•"/>
              <a:defRPr sz="2600" kern="1200">
                <a:solidFill>
                  <a:schemeClr val="tx1"/>
                </a:solidFill>
                <a:latin typeface="Calibri" panose="020F0502020204030204" pitchFamily="34" charset="0"/>
                <a:ea typeface="+mn-ea"/>
                <a:cs typeface="Calibri" panose="020F0502020204030204" pitchFamily="34" charset="0"/>
              </a:defRPr>
            </a:lvl4pPr>
            <a:lvl5pPr marL="2057400" indent="-228600" algn="l" rtl="0" eaLnBrk="1" fontAlgn="base" hangingPunct="1">
              <a:lnSpc>
                <a:spcPct val="100000"/>
              </a:lnSpc>
              <a:spcBef>
                <a:spcPts val="270"/>
              </a:spcBef>
              <a:spcAft>
                <a:spcPct val="0"/>
              </a:spcAft>
              <a:buClr>
                <a:schemeClr val="accent1"/>
              </a:buClr>
              <a:buSzPct val="80000"/>
              <a:buFont typeface="Courier New" panose="02070309020205020404" pitchFamily="49" charset="0"/>
              <a:buChar char="o"/>
              <a:defRPr sz="26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4008" indent="0" algn="ctr">
              <a:buNone/>
            </a:pPr>
            <a:r>
              <a:rPr lang="en-US" sz="1800" dirty="0">
                <a:hlinkClick r:id="rId5"/>
              </a:rPr>
              <a:t>15-Minute Timer</a:t>
            </a:r>
            <a:endParaRPr lang="en-US" sz="1800" dirty="0"/>
          </a:p>
        </p:txBody>
      </p:sp>
    </p:spTree>
    <p:extLst>
      <p:ext uri="{BB962C8B-B14F-4D97-AF65-F5344CB8AC3E}">
        <p14:creationId xmlns:p14="http://schemas.microsoft.com/office/powerpoint/2010/main" val="4044448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75A06F-7578-2581-9278-282B4ED06ED5}"/>
              </a:ext>
            </a:extLst>
          </p:cNvPr>
          <p:cNvSpPr>
            <a:spLocks noGrp="1"/>
          </p:cNvSpPr>
          <p:nvPr>
            <p:ph type="title"/>
          </p:nvPr>
        </p:nvSpPr>
        <p:spPr>
          <a:xfrm>
            <a:off x="628650" y="274638"/>
            <a:ext cx="3761790" cy="993775"/>
          </a:xfrm>
        </p:spPr>
        <p:txBody>
          <a:bodyPr/>
          <a:lstStyle/>
          <a:p>
            <a:r>
              <a:rPr lang="en-US" dirty="0"/>
              <a:t>I Notice, I Wonder</a:t>
            </a:r>
          </a:p>
        </p:txBody>
      </p:sp>
      <p:sp>
        <p:nvSpPr>
          <p:cNvPr id="3" name="Content Placeholder 2">
            <a:extLst>
              <a:ext uri="{FF2B5EF4-FFF2-40B4-BE49-F238E27FC236}">
                <a16:creationId xmlns:a16="http://schemas.microsoft.com/office/drawing/2014/main" id="{33A7132F-B6A1-0CC5-37A9-93E28A089E45}"/>
              </a:ext>
            </a:extLst>
          </p:cNvPr>
          <p:cNvSpPr>
            <a:spLocks noGrp="1"/>
          </p:cNvSpPr>
          <p:nvPr>
            <p:ph sz="half" idx="2"/>
          </p:nvPr>
        </p:nvSpPr>
        <p:spPr>
          <a:xfrm>
            <a:off x="628649" y="1370012"/>
            <a:ext cx="7886699" cy="3498849"/>
          </a:xfrm>
        </p:spPr>
        <p:txBody>
          <a:bodyPr/>
          <a:lstStyle/>
          <a:p>
            <a:pPr marL="578358" indent="-514350"/>
            <a:r>
              <a:rPr lang="en-US" sz="2400" dirty="0"/>
              <a:t>As you walk around the room</a:t>
            </a:r>
            <a:br>
              <a:rPr lang="en-US" sz="2400" dirty="0"/>
            </a:br>
            <a:r>
              <a:rPr lang="en-US" sz="2400" dirty="0"/>
              <a:t>look over the handout for</a:t>
            </a:r>
            <a:br>
              <a:rPr lang="en-US" sz="2400" dirty="0"/>
            </a:br>
            <a:r>
              <a:rPr lang="en-US" sz="2400" dirty="0"/>
              <a:t>each scholarship.</a:t>
            </a:r>
          </a:p>
          <a:p>
            <a:pPr marL="578358" indent="-514350"/>
            <a:r>
              <a:rPr lang="en-US" sz="2400" dirty="0"/>
              <a:t>Take a moment to look over the information about that specific scholarship.</a:t>
            </a:r>
          </a:p>
          <a:p>
            <a:pPr marL="578358" indent="-514350"/>
            <a:r>
              <a:rPr lang="en-US" sz="2400" dirty="0"/>
              <a:t>On the poster, write something you noticed on the handout that you thought was interesting and a question you are wondering about that scholarship.</a:t>
            </a:r>
          </a:p>
          <a:p>
            <a:pPr marL="578358" indent="-514350"/>
            <a:r>
              <a:rPr lang="en-US" sz="2400" dirty="0"/>
              <a:t>Then move to a new poster. </a:t>
            </a:r>
          </a:p>
        </p:txBody>
      </p:sp>
      <p:pic>
        <p:nvPicPr>
          <p:cNvPr id="6" name="Online Media 5" title="K20 Center 15 minute timer">
            <a:hlinkClick r:id="" action="ppaction://media"/>
            <a:extLst>
              <a:ext uri="{FF2B5EF4-FFF2-40B4-BE49-F238E27FC236}">
                <a16:creationId xmlns:a16="http://schemas.microsoft.com/office/drawing/2014/main" id="{0F4C4A66-3C1B-9BA0-0024-760612652403}"/>
              </a:ext>
            </a:extLst>
          </p:cNvPr>
          <p:cNvPicPr>
            <a:picLocks noRot="1" noChangeAspect="1"/>
          </p:cNvPicPr>
          <p:nvPr>
            <a:videoFile r:link="rId1"/>
          </p:nvPr>
        </p:nvPicPr>
        <p:blipFill>
          <a:blip r:embed="rId4"/>
          <a:stretch>
            <a:fillRect/>
          </a:stretch>
        </p:blipFill>
        <p:spPr>
          <a:xfrm>
            <a:off x="5385491" y="525643"/>
            <a:ext cx="2811294" cy="1587139"/>
          </a:xfrm>
          <a:prstGeom prst="rect">
            <a:avLst/>
          </a:prstGeom>
        </p:spPr>
      </p:pic>
      <p:sp>
        <p:nvSpPr>
          <p:cNvPr id="7" name="Content Placeholder 2">
            <a:extLst>
              <a:ext uri="{FF2B5EF4-FFF2-40B4-BE49-F238E27FC236}">
                <a16:creationId xmlns:a16="http://schemas.microsoft.com/office/drawing/2014/main" id="{54077090-8CA5-95F9-6D39-AED21F9228D7}"/>
              </a:ext>
            </a:extLst>
          </p:cNvPr>
          <p:cNvSpPr txBox="1">
            <a:spLocks/>
          </p:cNvSpPr>
          <p:nvPr/>
        </p:nvSpPr>
        <p:spPr bwMode="auto">
          <a:xfrm>
            <a:off x="5385491" y="2112783"/>
            <a:ext cx="2811294" cy="4589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eaLnBrk="1" fontAlgn="base" hangingPunct="1">
              <a:spcBef>
                <a:spcPts val="520"/>
              </a:spcBef>
              <a:spcAft>
                <a:spcPct val="0"/>
              </a:spcAft>
              <a:buClr>
                <a:srgbClr val="971D20"/>
              </a:buClr>
              <a:buSzPct val="100000"/>
              <a:buFont typeface="+mj-lt"/>
              <a:buAutoNum type="arabicPeriod"/>
              <a:defRPr sz="2600" kern="1200">
                <a:solidFill>
                  <a:schemeClr val="tx1"/>
                </a:solidFill>
                <a:latin typeface="Calibri" panose="020F0502020204030204" pitchFamily="34" charset="0"/>
                <a:ea typeface="+mn-ea"/>
                <a:cs typeface="Calibri" panose="020F0502020204030204" pitchFamily="34" charset="0"/>
              </a:defRPr>
            </a:lvl1pPr>
            <a:lvl2pPr marL="685800" indent="-320040" algn="l" rtl="0" eaLnBrk="1" fontAlgn="base" hangingPunct="1">
              <a:spcBef>
                <a:spcPts val="400"/>
              </a:spcBef>
              <a:spcAft>
                <a:spcPct val="0"/>
              </a:spcAft>
              <a:buClr>
                <a:schemeClr val="accent1"/>
              </a:buClr>
              <a:buFont typeface="+mj-lt"/>
              <a:buAutoNum type="alphaLcPeriod"/>
              <a:defRPr sz="2600" kern="1200">
                <a:solidFill>
                  <a:schemeClr val="tx1"/>
                </a:solidFill>
                <a:latin typeface="Calibri" panose="020F0502020204030204" pitchFamily="34" charset="0"/>
                <a:ea typeface="+mn-ea"/>
                <a:cs typeface="Calibri" panose="020F0502020204030204" pitchFamily="34" charset="0"/>
              </a:defRPr>
            </a:lvl2pPr>
            <a:lvl3pPr marL="1143000" indent="-320040" algn="l" rtl="0" eaLnBrk="1" fontAlgn="base" hangingPunct="1">
              <a:spcBef>
                <a:spcPts val="340"/>
              </a:spcBef>
              <a:spcAft>
                <a:spcPct val="0"/>
              </a:spcAft>
              <a:buClr>
                <a:srgbClr val="E8BF3C"/>
              </a:buClr>
              <a:buFont typeface="+mj-lt"/>
              <a:buAutoNum type="romanLcPeriod"/>
              <a:defRPr sz="2600" kern="1200">
                <a:solidFill>
                  <a:schemeClr val="tx1"/>
                </a:solidFill>
                <a:latin typeface="Calibri" panose="020F0502020204030204" pitchFamily="34" charset="0"/>
                <a:ea typeface="+mn-ea"/>
                <a:cs typeface="Calibri" panose="020F0502020204030204" pitchFamily="34" charset="0"/>
              </a:defRPr>
            </a:lvl3pPr>
            <a:lvl4pPr marL="1600200" indent="-228600" algn="l" rtl="0" eaLnBrk="1" fontAlgn="base" hangingPunct="1">
              <a:lnSpc>
                <a:spcPct val="100000"/>
              </a:lnSpc>
              <a:spcBef>
                <a:spcPts val="300"/>
              </a:spcBef>
              <a:spcAft>
                <a:spcPct val="0"/>
              </a:spcAft>
              <a:buClr>
                <a:srgbClr val="971D20"/>
              </a:buClr>
              <a:buSzPct val="120000"/>
              <a:buFont typeface="Arial" panose="020B0604020202020204" pitchFamily="34" charset="0"/>
              <a:buChar char="•"/>
              <a:defRPr sz="2600" kern="1200">
                <a:solidFill>
                  <a:schemeClr val="tx1"/>
                </a:solidFill>
                <a:latin typeface="Calibri" panose="020F0502020204030204" pitchFamily="34" charset="0"/>
                <a:ea typeface="+mn-ea"/>
                <a:cs typeface="Calibri" panose="020F0502020204030204" pitchFamily="34" charset="0"/>
              </a:defRPr>
            </a:lvl4pPr>
            <a:lvl5pPr marL="2057400" indent="-228600" algn="l" rtl="0" eaLnBrk="1" fontAlgn="base" hangingPunct="1">
              <a:lnSpc>
                <a:spcPct val="100000"/>
              </a:lnSpc>
              <a:spcBef>
                <a:spcPts val="270"/>
              </a:spcBef>
              <a:spcAft>
                <a:spcPct val="0"/>
              </a:spcAft>
              <a:buClr>
                <a:schemeClr val="accent1"/>
              </a:buClr>
              <a:buSzPct val="80000"/>
              <a:buFont typeface="Courier New" panose="02070309020205020404" pitchFamily="49" charset="0"/>
              <a:buChar char="o"/>
              <a:defRPr sz="26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4008" indent="0" algn="ctr">
              <a:buNone/>
            </a:pPr>
            <a:r>
              <a:rPr lang="en-US" sz="1800" dirty="0">
                <a:hlinkClick r:id="rId5"/>
              </a:rPr>
              <a:t>15-Minute Timer</a:t>
            </a:r>
            <a:endParaRPr lang="en-US" sz="1800" dirty="0"/>
          </a:p>
        </p:txBody>
      </p:sp>
    </p:spTree>
    <p:extLst>
      <p:ext uri="{BB962C8B-B14F-4D97-AF65-F5344CB8AC3E}">
        <p14:creationId xmlns:p14="http://schemas.microsoft.com/office/powerpoint/2010/main" val="3495380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6"/>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6"/>
                                        </p:tgtEl>
                                      </p:cBhvr>
                                    </p:cmd>
                                  </p:childTnLst>
                                </p:cTn>
                              </p:par>
                            </p:childTnLst>
                          </p:cTn>
                        </p:par>
                      </p:childTnLst>
                    </p:cTn>
                  </p:par>
                </p:childTnLst>
              </p:cTn>
              <p:nextCondLst>
                <p:cond evt="onClick" delay="0">
                  <p:tgtEl>
                    <p:spTgt spid="6"/>
                  </p:tgtEl>
                </p:cond>
              </p:nextCondLst>
            </p:seq>
            <p:video>
              <p:cMediaNode vol="80000">
                <p:cTn id="12" fill="hold" display="0">
                  <p:stCondLst>
                    <p:cond delay="indefinite"/>
                  </p:stCondLst>
                </p:cTn>
                <p:tgtEl>
                  <p:spTgt spid="6"/>
                </p:tgtEl>
              </p:cMediaNode>
            </p:vide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1EE759-5DCA-52D6-4AB9-0BC811D29DF0}"/>
              </a:ext>
            </a:extLst>
          </p:cNvPr>
          <p:cNvSpPr>
            <a:spLocks noGrp="1"/>
          </p:cNvSpPr>
          <p:nvPr>
            <p:ph type="title"/>
          </p:nvPr>
        </p:nvSpPr>
        <p:spPr/>
        <p:txBody>
          <a:bodyPr/>
          <a:lstStyle/>
          <a:p>
            <a:pPr algn="ctr"/>
            <a:r>
              <a:rPr lang="en-US" dirty="0"/>
              <a:t>PSE Pathway</a:t>
            </a:r>
          </a:p>
        </p:txBody>
      </p:sp>
      <p:pic>
        <p:nvPicPr>
          <p:cNvPr id="4" name="Google Shape;210;p40">
            <a:extLst>
              <a:ext uri="{FF2B5EF4-FFF2-40B4-BE49-F238E27FC236}">
                <a16:creationId xmlns:a16="http://schemas.microsoft.com/office/drawing/2014/main" id="{AFDFCE19-47B6-F1FD-AD65-CBEB29CF29F7}"/>
              </a:ext>
            </a:extLst>
          </p:cNvPr>
          <p:cNvPicPr preferRelativeResize="0"/>
          <p:nvPr/>
        </p:nvPicPr>
        <p:blipFill>
          <a:blip r:embed="rId3">
            <a:alphaModFix/>
          </a:blip>
          <a:stretch>
            <a:fillRect/>
          </a:stretch>
        </p:blipFill>
        <p:spPr>
          <a:xfrm>
            <a:off x="754028" y="1332931"/>
            <a:ext cx="7635943" cy="2885853"/>
          </a:xfrm>
          <a:prstGeom prst="rect">
            <a:avLst/>
          </a:prstGeom>
          <a:noFill/>
          <a:ln>
            <a:noFill/>
          </a:ln>
        </p:spPr>
      </p:pic>
      <p:sp>
        <p:nvSpPr>
          <p:cNvPr id="5" name="Title 1">
            <a:extLst>
              <a:ext uri="{FF2B5EF4-FFF2-40B4-BE49-F238E27FC236}">
                <a16:creationId xmlns:a16="http://schemas.microsoft.com/office/drawing/2014/main" id="{6CABD69E-D4DD-1050-99E8-658B1C4E5409}"/>
              </a:ext>
            </a:extLst>
          </p:cNvPr>
          <p:cNvSpPr txBox="1">
            <a:spLocks/>
          </p:cNvSpPr>
          <p:nvPr/>
        </p:nvSpPr>
        <p:spPr bwMode="auto">
          <a:xfrm>
            <a:off x="628650" y="4192375"/>
            <a:ext cx="7886700" cy="362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l" rtl="0" eaLnBrk="1" fontAlgn="base" hangingPunct="1">
              <a:lnSpc>
                <a:spcPct val="90000"/>
              </a:lnSpc>
              <a:spcBef>
                <a:spcPct val="0"/>
              </a:spcBef>
              <a:spcAft>
                <a:spcPct val="0"/>
              </a:spcAft>
              <a:defRPr sz="3600" kern="1200">
                <a:solidFill>
                  <a:schemeClr val="accent3"/>
                </a:solidFill>
                <a:latin typeface="Calibri" panose="020F0502020204030204" pitchFamily="34" charset="0"/>
                <a:ea typeface="+mj-ea"/>
                <a:cs typeface="Calibri" panose="020F0502020204030204" pitchFamily="34" charset="0"/>
              </a:defRPr>
            </a:lvl1pPr>
            <a:lvl2pPr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2pPr>
            <a:lvl3pPr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3pPr>
            <a:lvl4pPr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4pPr>
            <a:lvl5pPr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5pPr>
            <a:lvl6pPr marL="457200"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6pPr>
            <a:lvl7pPr marL="914400"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7pPr>
            <a:lvl8pPr marL="1371600"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8pPr>
            <a:lvl9pPr marL="1828800"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9pPr>
          </a:lstStyle>
          <a:p>
            <a:pPr marL="0" marR="0" algn="ctr">
              <a:lnSpc>
                <a:spcPct val="107000"/>
              </a:lnSpc>
              <a:spcBef>
                <a:spcPts val="0"/>
              </a:spcBef>
              <a:spcAft>
                <a:spcPts val="800"/>
              </a:spcAft>
            </a:pPr>
            <a:r>
              <a:rPr lang="en-US" sz="1800" b="1"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https://oklahoma.gov/careertech.html</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208535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1EE759-5DCA-52D6-4AB9-0BC811D29DF0}"/>
              </a:ext>
            </a:extLst>
          </p:cNvPr>
          <p:cNvSpPr>
            <a:spLocks noGrp="1"/>
          </p:cNvSpPr>
          <p:nvPr>
            <p:ph type="title"/>
          </p:nvPr>
        </p:nvSpPr>
        <p:spPr/>
        <p:txBody>
          <a:bodyPr/>
          <a:lstStyle/>
          <a:p>
            <a:pPr algn="ctr"/>
            <a:r>
              <a:rPr lang="en-US" dirty="0"/>
              <a:t>PSE Pathway</a:t>
            </a:r>
          </a:p>
        </p:txBody>
      </p:sp>
      <p:sp>
        <p:nvSpPr>
          <p:cNvPr id="5" name="Title 1">
            <a:extLst>
              <a:ext uri="{FF2B5EF4-FFF2-40B4-BE49-F238E27FC236}">
                <a16:creationId xmlns:a16="http://schemas.microsoft.com/office/drawing/2014/main" id="{6CABD69E-D4DD-1050-99E8-658B1C4E5409}"/>
              </a:ext>
            </a:extLst>
          </p:cNvPr>
          <p:cNvSpPr txBox="1">
            <a:spLocks/>
          </p:cNvSpPr>
          <p:nvPr/>
        </p:nvSpPr>
        <p:spPr bwMode="auto">
          <a:xfrm>
            <a:off x="628650" y="4400342"/>
            <a:ext cx="7886700" cy="277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l" rtl="0" eaLnBrk="1" fontAlgn="base" hangingPunct="1">
              <a:lnSpc>
                <a:spcPct val="90000"/>
              </a:lnSpc>
              <a:spcBef>
                <a:spcPct val="0"/>
              </a:spcBef>
              <a:spcAft>
                <a:spcPct val="0"/>
              </a:spcAft>
              <a:defRPr sz="3600" kern="1200">
                <a:solidFill>
                  <a:schemeClr val="accent3"/>
                </a:solidFill>
                <a:latin typeface="Calibri" panose="020F0502020204030204" pitchFamily="34" charset="0"/>
                <a:ea typeface="+mj-ea"/>
                <a:cs typeface="Calibri" panose="020F0502020204030204" pitchFamily="34" charset="0"/>
              </a:defRPr>
            </a:lvl1pPr>
            <a:lvl2pPr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2pPr>
            <a:lvl3pPr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3pPr>
            <a:lvl4pPr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4pPr>
            <a:lvl5pPr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5pPr>
            <a:lvl6pPr marL="457200"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6pPr>
            <a:lvl7pPr marL="914400"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7pPr>
            <a:lvl8pPr marL="1371600"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8pPr>
            <a:lvl9pPr marL="1828800"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9pPr>
          </a:lstStyle>
          <a:p>
            <a:pPr lvl="0" algn="ctr">
              <a:spcBef>
                <a:spcPts val="0"/>
              </a:spcBef>
              <a:spcAft>
                <a:spcPts val="0"/>
              </a:spcAft>
            </a:pPr>
            <a:r>
              <a:rPr lang="en-US" sz="1800" b="1" u="sng" dirty="0">
                <a:solidFill>
                  <a:schemeClr val="dk1"/>
                </a:solidFill>
                <a:latin typeface="Calibri"/>
                <a:ea typeface="Calibri"/>
                <a:cs typeface="Calibri"/>
                <a:sym typeface="Calibri"/>
                <a:hlinkClick r:id="rId3"/>
              </a:rPr>
              <a:t>https://www.jobcorps.gov/</a:t>
            </a:r>
            <a:endParaRPr lang="en-US" sz="1800" b="1" dirty="0">
              <a:solidFill>
                <a:schemeClr val="dk1"/>
              </a:solidFill>
              <a:latin typeface="Calibri"/>
              <a:ea typeface="Calibri"/>
              <a:cs typeface="Calibri"/>
              <a:sym typeface="Calibri"/>
            </a:endParaRPr>
          </a:p>
        </p:txBody>
      </p:sp>
      <p:pic>
        <p:nvPicPr>
          <p:cNvPr id="3" name="Google Shape;217;p41">
            <a:extLst>
              <a:ext uri="{FF2B5EF4-FFF2-40B4-BE49-F238E27FC236}">
                <a16:creationId xmlns:a16="http://schemas.microsoft.com/office/drawing/2014/main" id="{F85935E3-4835-DACF-E7B3-2015B499E61A}"/>
              </a:ext>
            </a:extLst>
          </p:cNvPr>
          <p:cNvPicPr preferRelativeResize="0"/>
          <p:nvPr/>
        </p:nvPicPr>
        <p:blipFill>
          <a:blip r:embed="rId4">
            <a:alphaModFix/>
          </a:blip>
          <a:stretch>
            <a:fillRect/>
          </a:stretch>
        </p:blipFill>
        <p:spPr>
          <a:xfrm>
            <a:off x="3333750" y="1402513"/>
            <a:ext cx="2476500" cy="2809875"/>
          </a:xfrm>
          <a:prstGeom prst="rect">
            <a:avLst/>
          </a:prstGeom>
          <a:noFill/>
          <a:ln>
            <a:noFill/>
          </a:ln>
        </p:spPr>
      </p:pic>
    </p:spTree>
    <p:extLst>
      <p:ext uri="{BB962C8B-B14F-4D97-AF65-F5344CB8AC3E}">
        <p14:creationId xmlns:p14="http://schemas.microsoft.com/office/powerpoint/2010/main" val="22029981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1EE759-5DCA-52D6-4AB9-0BC811D29DF0}"/>
              </a:ext>
            </a:extLst>
          </p:cNvPr>
          <p:cNvSpPr>
            <a:spLocks noGrp="1"/>
          </p:cNvSpPr>
          <p:nvPr>
            <p:ph type="title"/>
          </p:nvPr>
        </p:nvSpPr>
        <p:spPr/>
        <p:txBody>
          <a:bodyPr/>
          <a:lstStyle/>
          <a:p>
            <a:pPr algn="ctr"/>
            <a:r>
              <a:rPr lang="en-US" dirty="0"/>
              <a:t>PSE Pathway</a:t>
            </a:r>
          </a:p>
        </p:txBody>
      </p:sp>
      <p:sp>
        <p:nvSpPr>
          <p:cNvPr id="5" name="Title 1">
            <a:extLst>
              <a:ext uri="{FF2B5EF4-FFF2-40B4-BE49-F238E27FC236}">
                <a16:creationId xmlns:a16="http://schemas.microsoft.com/office/drawing/2014/main" id="{6CABD69E-D4DD-1050-99E8-658B1C4E5409}"/>
              </a:ext>
            </a:extLst>
          </p:cNvPr>
          <p:cNvSpPr txBox="1">
            <a:spLocks/>
          </p:cNvSpPr>
          <p:nvPr/>
        </p:nvSpPr>
        <p:spPr bwMode="auto">
          <a:xfrm>
            <a:off x="628650" y="3931588"/>
            <a:ext cx="7886700" cy="277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l" rtl="0" eaLnBrk="1" fontAlgn="base" hangingPunct="1">
              <a:lnSpc>
                <a:spcPct val="90000"/>
              </a:lnSpc>
              <a:spcBef>
                <a:spcPct val="0"/>
              </a:spcBef>
              <a:spcAft>
                <a:spcPct val="0"/>
              </a:spcAft>
              <a:defRPr sz="3600" kern="1200">
                <a:solidFill>
                  <a:schemeClr val="accent3"/>
                </a:solidFill>
                <a:latin typeface="Calibri" panose="020F0502020204030204" pitchFamily="34" charset="0"/>
                <a:ea typeface="+mj-ea"/>
                <a:cs typeface="Calibri" panose="020F0502020204030204" pitchFamily="34" charset="0"/>
              </a:defRPr>
            </a:lvl1pPr>
            <a:lvl2pPr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2pPr>
            <a:lvl3pPr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3pPr>
            <a:lvl4pPr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4pPr>
            <a:lvl5pPr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5pPr>
            <a:lvl6pPr marL="457200"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6pPr>
            <a:lvl7pPr marL="914400"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7pPr>
            <a:lvl8pPr marL="1371600"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8pPr>
            <a:lvl9pPr marL="1828800"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9pPr>
          </a:lstStyle>
          <a:p>
            <a:pPr marL="0" lvl="0" indent="0" algn="ctr" rtl="0">
              <a:spcBef>
                <a:spcPts val="0"/>
              </a:spcBef>
              <a:spcAft>
                <a:spcPts val="0"/>
              </a:spcAft>
              <a:buNone/>
            </a:pPr>
            <a:r>
              <a:rPr lang="en-US" sz="1800" b="1" u="sng" dirty="0">
                <a:solidFill>
                  <a:schemeClr val="dk1"/>
                </a:solidFill>
                <a:latin typeface="Calibri"/>
                <a:ea typeface="Calibri"/>
                <a:cs typeface="Calibri"/>
                <a:sym typeface="Calibri"/>
                <a:hlinkClick r:id="rId3"/>
              </a:rPr>
              <a:t>https://www.apprenticeship.gov/</a:t>
            </a:r>
            <a:endParaRPr lang="en-US" sz="1800" b="1" dirty="0">
              <a:solidFill>
                <a:schemeClr val="dk1"/>
              </a:solidFill>
              <a:latin typeface="Calibri"/>
              <a:ea typeface="Calibri"/>
              <a:cs typeface="Calibri"/>
              <a:sym typeface="Calibri"/>
            </a:endParaRPr>
          </a:p>
        </p:txBody>
      </p:sp>
      <p:pic>
        <p:nvPicPr>
          <p:cNvPr id="4" name="Google Shape;224;p42">
            <a:extLst>
              <a:ext uri="{FF2B5EF4-FFF2-40B4-BE49-F238E27FC236}">
                <a16:creationId xmlns:a16="http://schemas.microsoft.com/office/drawing/2014/main" id="{D827388F-6425-5603-D983-B8ECF1E2C87C}"/>
              </a:ext>
            </a:extLst>
          </p:cNvPr>
          <p:cNvPicPr preferRelativeResize="0"/>
          <p:nvPr/>
        </p:nvPicPr>
        <p:blipFill>
          <a:blip r:embed="rId4">
            <a:alphaModFix/>
          </a:blip>
          <a:stretch>
            <a:fillRect/>
          </a:stretch>
        </p:blipFill>
        <p:spPr>
          <a:xfrm>
            <a:off x="505800" y="2229624"/>
            <a:ext cx="8269850" cy="1138725"/>
          </a:xfrm>
          <a:prstGeom prst="rect">
            <a:avLst/>
          </a:prstGeom>
          <a:noFill/>
          <a:ln>
            <a:noFill/>
          </a:ln>
        </p:spPr>
      </p:pic>
    </p:spTree>
    <p:extLst>
      <p:ext uri="{BB962C8B-B14F-4D97-AF65-F5344CB8AC3E}">
        <p14:creationId xmlns:p14="http://schemas.microsoft.com/office/powerpoint/2010/main" val="30739145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1EE759-5DCA-52D6-4AB9-0BC811D29DF0}"/>
              </a:ext>
            </a:extLst>
          </p:cNvPr>
          <p:cNvSpPr>
            <a:spLocks noGrp="1"/>
          </p:cNvSpPr>
          <p:nvPr>
            <p:ph type="title"/>
          </p:nvPr>
        </p:nvSpPr>
        <p:spPr/>
        <p:txBody>
          <a:bodyPr/>
          <a:lstStyle/>
          <a:p>
            <a:pPr algn="ctr"/>
            <a:r>
              <a:rPr lang="en-US" dirty="0"/>
              <a:t>PSE Pathway</a:t>
            </a:r>
          </a:p>
        </p:txBody>
      </p:sp>
      <p:pic>
        <p:nvPicPr>
          <p:cNvPr id="3" name="Google Shape;231;p43">
            <a:extLst>
              <a:ext uri="{FF2B5EF4-FFF2-40B4-BE49-F238E27FC236}">
                <a16:creationId xmlns:a16="http://schemas.microsoft.com/office/drawing/2014/main" id="{DFAA6879-74D7-5C44-68A5-3C510E3D563D}"/>
              </a:ext>
            </a:extLst>
          </p:cNvPr>
          <p:cNvPicPr preferRelativeResize="0"/>
          <p:nvPr/>
        </p:nvPicPr>
        <p:blipFill>
          <a:blip r:embed="rId3">
            <a:alphaModFix/>
          </a:blip>
          <a:stretch>
            <a:fillRect/>
          </a:stretch>
        </p:blipFill>
        <p:spPr>
          <a:xfrm>
            <a:off x="628650" y="2966588"/>
            <a:ext cx="1770050" cy="1770050"/>
          </a:xfrm>
          <a:prstGeom prst="rect">
            <a:avLst/>
          </a:prstGeom>
          <a:noFill/>
          <a:ln>
            <a:noFill/>
          </a:ln>
        </p:spPr>
      </p:pic>
      <p:pic>
        <p:nvPicPr>
          <p:cNvPr id="6" name="Google Shape;232;p43">
            <a:extLst>
              <a:ext uri="{FF2B5EF4-FFF2-40B4-BE49-F238E27FC236}">
                <a16:creationId xmlns:a16="http://schemas.microsoft.com/office/drawing/2014/main" id="{7D4DC50B-85C9-C11D-81C5-1D1B5F12CD18}"/>
              </a:ext>
            </a:extLst>
          </p:cNvPr>
          <p:cNvPicPr preferRelativeResize="0"/>
          <p:nvPr/>
        </p:nvPicPr>
        <p:blipFill>
          <a:blip r:embed="rId4">
            <a:alphaModFix/>
          </a:blip>
          <a:stretch>
            <a:fillRect/>
          </a:stretch>
        </p:blipFill>
        <p:spPr>
          <a:xfrm>
            <a:off x="1609650" y="1268413"/>
            <a:ext cx="1770050" cy="1770050"/>
          </a:xfrm>
          <a:prstGeom prst="rect">
            <a:avLst/>
          </a:prstGeom>
          <a:noFill/>
          <a:ln>
            <a:noFill/>
          </a:ln>
        </p:spPr>
      </p:pic>
      <p:pic>
        <p:nvPicPr>
          <p:cNvPr id="7" name="Google Shape;233;p43">
            <a:extLst>
              <a:ext uri="{FF2B5EF4-FFF2-40B4-BE49-F238E27FC236}">
                <a16:creationId xmlns:a16="http://schemas.microsoft.com/office/drawing/2014/main" id="{E0FFF3E4-36FF-C241-70B6-573C5668EFAF}"/>
              </a:ext>
            </a:extLst>
          </p:cNvPr>
          <p:cNvPicPr preferRelativeResize="0"/>
          <p:nvPr/>
        </p:nvPicPr>
        <p:blipFill>
          <a:blip r:embed="rId5">
            <a:alphaModFix/>
          </a:blip>
          <a:stretch>
            <a:fillRect/>
          </a:stretch>
        </p:blipFill>
        <p:spPr>
          <a:xfrm>
            <a:off x="3622100" y="1308663"/>
            <a:ext cx="1770050" cy="1770050"/>
          </a:xfrm>
          <a:prstGeom prst="rect">
            <a:avLst/>
          </a:prstGeom>
          <a:noFill/>
          <a:ln>
            <a:noFill/>
          </a:ln>
        </p:spPr>
      </p:pic>
      <p:pic>
        <p:nvPicPr>
          <p:cNvPr id="8" name="Google Shape;234;p43">
            <a:extLst>
              <a:ext uri="{FF2B5EF4-FFF2-40B4-BE49-F238E27FC236}">
                <a16:creationId xmlns:a16="http://schemas.microsoft.com/office/drawing/2014/main" id="{46A61ECE-0449-E121-0DBB-2401A99B7853}"/>
              </a:ext>
            </a:extLst>
          </p:cNvPr>
          <p:cNvPicPr preferRelativeResize="0"/>
          <p:nvPr/>
        </p:nvPicPr>
        <p:blipFill>
          <a:blip r:embed="rId6">
            <a:alphaModFix/>
          </a:blip>
          <a:stretch>
            <a:fillRect/>
          </a:stretch>
        </p:blipFill>
        <p:spPr>
          <a:xfrm>
            <a:off x="5634550" y="1308663"/>
            <a:ext cx="1770050" cy="1770050"/>
          </a:xfrm>
          <a:prstGeom prst="rect">
            <a:avLst/>
          </a:prstGeom>
          <a:noFill/>
          <a:ln>
            <a:noFill/>
          </a:ln>
        </p:spPr>
      </p:pic>
      <p:pic>
        <p:nvPicPr>
          <p:cNvPr id="9" name="Google Shape;235;p43">
            <a:extLst>
              <a:ext uri="{FF2B5EF4-FFF2-40B4-BE49-F238E27FC236}">
                <a16:creationId xmlns:a16="http://schemas.microsoft.com/office/drawing/2014/main" id="{68D71553-B743-6F98-FB0C-267D0FB78507}"/>
              </a:ext>
            </a:extLst>
          </p:cNvPr>
          <p:cNvPicPr preferRelativeResize="0"/>
          <p:nvPr/>
        </p:nvPicPr>
        <p:blipFill>
          <a:blip r:embed="rId7">
            <a:alphaModFix/>
          </a:blip>
          <a:stretch>
            <a:fillRect/>
          </a:stretch>
        </p:blipFill>
        <p:spPr>
          <a:xfrm>
            <a:off x="2570300" y="2966588"/>
            <a:ext cx="1770050" cy="1770050"/>
          </a:xfrm>
          <a:prstGeom prst="rect">
            <a:avLst/>
          </a:prstGeom>
          <a:noFill/>
          <a:ln>
            <a:noFill/>
          </a:ln>
        </p:spPr>
      </p:pic>
      <p:pic>
        <p:nvPicPr>
          <p:cNvPr id="10" name="Google Shape;236;p43">
            <a:extLst>
              <a:ext uri="{FF2B5EF4-FFF2-40B4-BE49-F238E27FC236}">
                <a16:creationId xmlns:a16="http://schemas.microsoft.com/office/drawing/2014/main" id="{2E0D53BB-10CA-F071-110E-9F0F5A7E830B}"/>
              </a:ext>
            </a:extLst>
          </p:cNvPr>
          <p:cNvPicPr preferRelativeResize="0"/>
          <p:nvPr/>
        </p:nvPicPr>
        <p:blipFill>
          <a:blip r:embed="rId8">
            <a:alphaModFix/>
          </a:blip>
          <a:stretch>
            <a:fillRect/>
          </a:stretch>
        </p:blipFill>
        <p:spPr>
          <a:xfrm>
            <a:off x="4597163" y="2996588"/>
            <a:ext cx="1770050" cy="1770050"/>
          </a:xfrm>
          <a:prstGeom prst="rect">
            <a:avLst/>
          </a:prstGeom>
          <a:noFill/>
          <a:ln>
            <a:noFill/>
          </a:ln>
        </p:spPr>
      </p:pic>
      <p:pic>
        <p:nvPicPr>
          <p:cNvPr id="11" name="Google Shape;237;p43">
            <a:extLst>
              <a:ext uri="{FF2B5EF4-FFF2-40B4-BE49-F238E27FC236}">
                <a16:creationId xmlns:a16="http://schemas.microsoft.com/office/drawing/2014/main" id="{6A4D837C-AB3C-52CA-DE12-7E6C302B15A9}"/>
              </a:ext>
            </a:extLst>
          </p:cNvPr>
          <p:cNvPicPr preferRelativeResize="0"/>
          <p:nvPr/>
        </p:nvPicPr>
        <p:blipFill>
          <a:blip r:embed="rId9">
            <a:alphaModFix/>
          </a:blip>
          <a:stretch>
            <a:fillRect/>
          </a:stretch>
        </p:blipFill>
        <p:spPr>
          <a:xfrm>
            <a:off x="6521950" y="2966588"/>
            <a:ext cx="1770050" cy="1770050"/>
          </a:xfrm>
          <a:prstGeom prst="rect">
            <a:avLst/>
          </a:prstGeom>
          <a:noFill/>
          <a:ln>
            <a:noFill/>
          </a:ln>
        </p:spPr>
      </p:pic>
    </p:spTree>
    <p:extLst>
      <p:ext uri="{BB962C8B-B14F-4D97-AF65-F5344CB8AC3E}">
        <p14:creationId xmlns:p14="http://schemas.microsoft.com/office/powerpoint/2010/main" val="10697289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1EE759-5DCA-52D6-4AB9-0BC811D29DF0}"/>
              </a:ext>
            </a:extLst>
          </p:cNvPr>
          <p:cNvSpPr>
            <a:spLocks noGrp="1"/>
          </p:cNvSpPr>
          <p:nvPr>
            <p:ph type="title"/>
          </p:nvPr>
        </p:nvSpPr>
        <p:spPr/>
        <p:txBody>
          <a:bodyPr/>
          <a:lstStyle/>
          <a:p>
            <a:pPr algn="ctr"/>
            <a:r>
              <a:rPr lang="en-US" dirty="0"/>
              <a:t>PSE Scholarship</a:t>
            </a:r>
          </a:p>
        </p:txBody>
      </p:sp>
      <p:sp>
        <p:nvSpPr>
          <p:cNvPr id="5" name="Title 1">
            <a:extLst>
              <a:ext uri="{FF2B5EF4-FFF2-40B4-BE49-F238E27FC236}">
                <a16:creationId xmlns:a16="http://schemas.microsoft.com/office/drawing/2014/main" id="{6CABD69E-D4DD-1050-99E8-658B1C4E5409}"/>
              </a:ext>
            </a:extLst>
          </p:cNvPr>
          <p:cNvSpPr txBox="1">
            <a:spLocks/>
          </p:cNvSpPr>
          <p:nvPr/>
        </p:nvSpPr>
        <p:spPr bwMode="auto">
          <a:xfrm>
            <a:off x="628650" y="3931588"/>
            <a:ext cx="7886700" cy="277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l" rtl="0" eaLnBrk="1" fontAlgn="base" hangingPunct="1">
              <a:lnSpc>
                <a:spcPct val="90000"/>
              </a:lnSpc>
              <a:spcBef>
                <a:spcPct val="0"/>
              </a:spcBef>
              <a:spcAft>
                <a:spcPct val="0"/>
              </a:spcAft>
              <a:defRPr sz="3600" kern="1200">
                <a:solidFill>
                  <a:schemeClr val="accent3"/>
                </a:solidFill>
                <a:latin typeface="Calibri" panose="020F0502020204030204" pitchFamily="34" charset="0"/>
                <a:ea typeface="+mj-ea"/>
                <a:cs typeface="Calibri" panose="020F0502020204030204" pitchFamily="34" charset="0"/>
              </a:defRPr>
            </a:lvl1pPr>
            <a:lvl2pPr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2pPr>
            <a:lvl3pPr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3pPr>
            <a:lvl4pPr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4pPr>
            <a:lvl5pPr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5pPr>
            <a:lvl6pPr marL="457200"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6pPr>
            <a:lvl7pPr marL="914400"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7pPr>
            <a:lvl8pPr marL="1371600"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8pPr>
            <a:lvl9pPr marL="1828800"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9pPr>
          </a:lstStyle>
          <a:p>
            <a:pPr marL="0" lvl="0" indent="0" algn="ctr" rtl="0">
              <a:spcBef>
                <a:spcPts val="0"/>
              </a:spcBef>
              <a:spcAft>
                <a:spcPts val="0"/>
              </a:spcAft>
              <a:buNone/>
            </a:pPr>
            <a:r>
              <a:rPr lang="en-US" sz="1800" b="1" u="sng" dirty="0">
                <a:solidFill>
                  <a:schemeClr val="dk1"/>
                </a:solidFill>
                <a:latin typeface="Calibri"/>
                <a:ea typeface="Calibri"/>
                <a:cs typeface="Calibri"/>
                <a:sym typeface="Calibri"/>
                <a:hlinkClick r:id="rId3"/>
              </a:rPr>
              <a:t>https://www.okhighered.org/okpromise/</a:t>
            </a:r>
            <a:endParaRPr lang="en-US" sz="1800" b="1" dirty="0">
              <a:solidFill>
                <a:schemeClr val="dk1"/>
              </a:solidFill>
              <a:latin typeface="Calibri"/>
              <a:ea typeface="Calibri"/>
              <a:cs typeface="Calibri"/>
              <a:sym typeface="Calibri"/>
            </a:endParaRPr>
          </a:p>
        </p:txBody>
      </p:sp>
      <p:sp>
        <p:nvSpPr>
          <p:cNvPr id="3" name="Google Shape;243;p44">
            <a:extLst>
              <a:ext uri="{FF2B5EF4-FFF2-40B4-BE49-F238E27FC236}">
                <a16:creationId xmlns:a16="http://schemas.microsoft.com/office/drawing/2014/main" id="{77B0B967-71E7-D2B5-C965-FACA3A7FB74C}"/>
              </a:ext>
            </a:extLst>
          </p:cNvPr>
          <p:cNvSpPr/>
          <p:nvPr/>
        </p:nvSpPr>
        <p:spPr>
          <a:xfrm>
            <a:off x="885333" y="1555868"/>
            <a:ext cx="7081200" cy="1909500"/>
          </a:xfrm>
          <a:prstGeom prst="roundRect">
            <a:avLst>
              <a:gd name="adj" fmla="val 16667"/>
            </a:avLst>
          </a:prstGeom>
          <a:solidFill>
            <a:srgbClr val="6FA8D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6" name="Google Shape;244;p44">
            <a:extLst>
              <a:ext uri="{FF2B5EF4-FFF2-40B4-BE49-F238E27FC236}">
                <a16:creationId xmlns:a16="http://schemas.microsoft.com/office/drawing/2014/main" id="{3A19A474-A594-C923-DE94-E0F6892D5C0A}"/>
              </a:ext>
            </a:extLst>
          </p:cNvPr>
          <p:cNvPicPr preferRelativeResize="0"/>
          <p:nvPr/>
        </p:nvPicPr>
        <p:blipFill>
          <a:blip r:embed="rId4">
            <a:alphaModFix/>
          </a:blip>
          <a:stretch>
            <a:fillRect/>
          </a:stretch>
        </p:blipFill>
        <p:spPr>
          <a:xfrm>
            <a:off x="1076408" y="1877193"/>
            <a:ext cx="6513975" cy="1446100"/>
          </a:xfrm>
          <a:prstGeom prst="rect">
            <a:avLst/>
          </a:prstGeom>
          <a:noFill/>
          <a:ln>
            <a:noFill/>
          </a:ln>
        </p:spPr>
      </p:pic>
    </p:spTree>
    <p:extLst>
      <p:ext uri="{BB962C8B-B14F-4D97-AF65-F5344CB8AC3E}">
        <p14:creationId xmlns:p14="http://schemas.microsoft.com/office/powerpoint/2010/main" val="24410316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1EE759-5DCA-52D6-4AB9-0BC811D29DF0}"/>
              </a:ext>
            </a:extLst>
          </p:cNvPr>
          <p:cNvSpPr>
            <a:spLocks noGrp="1"/>
          </p:cNvSpPr>
          <p:nvPr>
            <p:ph type="title"/>
          </p:nvPr>
        </p:nvSpPr>
        <p:spPr/>
        <p:txBody>
          <a:bodyPr/>
          <a:lstStyle/>
          <a:p>
            <a:pPr algn="ctr"/>
            <a:r>
              <a:rPr lang="en-US" dirty="0"/>
              <a:t>PSE Scholarship</a:t>
            </a:r>
          </a:p>
        </p:txBody>
      </p:sp>
      <p:sp>
        <p:nvSpPr>
          <p:cNvPr id="5" name="Title 1">
            <a:extLst>
              <a:ext uri="{FF2B5EF4-FFF2-40B4-BE49-F238E27FC236}">
                <a16:creationId xmlns:a16="http://schemas.microsoft.com/office/drawing/2014/main" id="{6CABD69E-D4DD-1050-99E8-658B1C4E5409}"/>
              </a:ext>
            </a:extLst>
          </p:cNvPr>
          <p:cNvSpPr txBox="1">
            <a:spLocks/>
          </p:cNvSpPr>
          <p:nvPr/>
        </p:nvSpPr>
        <p:spPr bwMode="auto">
          <a:xfrm>
            <a:off x="628650" y="4256731"/>
            <a:ext cx="7886700" cy="277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l" rtl="0" eaLnBrk="1" fontAlgn="base" hangingPunct="1">
              <a:lnSpc>
                <a:spcPct val="90000"/>
              </a:lnSpc>
              <a:spcBef>
                <a:spcPct val="0"/>
              </a:spcBef>
              <a:spcAft>
                <a:spcPct val="0"/>
              </a:spcAft>
              <a:defRPr sz="3600" kern="1200">
                <a:solidFill>
                  <a:schemeClr val="accent3"/>
                </a:solidFill>
                <a:latin typeface="Calibri" panose="020F0502020204030204" pitchFamily="34" charset="0"/>
                <a:ea typeface="+mj-ea"/>
                <a:cs typeface="Calibri" panose="020F0502020204030204" pitchFamily="34" charset="0"/>
              </a:defRPr>
            </a:lvl1pPr>
            <a:lvl2pPr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2pPr>
            <a:lvl3pPr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3pPr>
            <a:lvl4pPr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4pPr>
            <a:lvl5pPr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5pPr>
            <a:lvl6pPr marL="457200"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6pPr>
            <a:lvl7pPr marL="914400"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7pPr>
            <a:lvl8pPr marL="1371600"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8pPr>
            <a:lvl9pPr marL="1828800"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9pPr>
          </a:lstStyle>
          <a:p>
            <a:pPr marL="0" lvl="0" indent="0" algn="ctr" rtl="0">
              <a:spcBef>
                <a:spcPts val="0"/>
              </a:spcBef>
              <a:spcAft>
                <a:spcPts val="0"/>
              </a:spcAft>
              <a:buNone/>
            </a:pPr>
            <a:r>
              <a:rPr lang="en-US" sz="1800" b="1" u="sng" dirty="0">
                <a:solidFill>
                  <a:schemeClr val="dk1"/>
                </a:solidFill>
                <a:latin typeface="Calibri"/>
                <a:ea typeface="Calibri"/>
                <a:cs typeface="Calibri"/>
                <a:sym typeface="Calibri"/>
                <a:hlinkClick r:id="rId3"/>
              </a:rPr>
              <a:t>https://www.smartscholarship.org/smart</a:t>
            </a:r>
            <a:endParaRPr lang="en-US" sz="1800" b="1" dirty="0">
              <a:solidFill>
                <a:schemeClr val="dk1"/>
              </a:solidFill>
              <a:latin typeface="Calibri"/>
              <a:ea typeface="Calibri"/>
              <a:cs typeface="Calibri"/>
              <a:sym typeface="Calibri"/>
            </a:endParaRPr>
          </a:p>
        </p:txBody>
      </p:sp>
      <p:pic>
        <p:nvPicPr>
          <p:cNvPr id="4" name="Google Shape;251;p45">
            <a:extLst>
              <a:ext uri="{FF2B5EF4-FFF2-40B4-BE49-F238E27FC236}">
                <a16:creationId xmlns:a16="http://schemas.microsoft.com/office/drawing/2014/main" id="{C0B7F0A3-2296-339E-FF67-55F8A08F0CB2}"/>
              </a:ext>
            </a:extLst>
          </p:cNvPr>
          <p:cNvPicPr preferRelativeResize="0"/>
          <p:nvPr/>
        </p:nvPicPr>
        <p:blipFill>
          <a:blip r:embed="rId4">
            <a:alphaModFix/>
          </a:blip>
          <a:stretch>
            <a:fillRect/>
          </a:stretch>
        </p:blipFill>
        <p:spPr>
          <a:xfrm>
            <a:off x="3184782" y="1413572"/>
            <a:ext cx="2725261" cy="2698000"/>
          </a:xfrm>
          <a:prstGeom prst="rect">
            <a:avLst/>
          </a:prstGeom>
          <a:noFill/>
          <a:ln>
            <a:noFill/>
          </a:ln>
        </p:spPr>
      </p:pic>
    </p:spTree>
    <p:extLst>
      <p:ext uri="{BB962C8B-B14F-4D97-AF65-F5344CB8AC3E}">
        <p14:creationId xmlns:p14="http://schemas.microsoft.com/office/powerpoint/2010/main" val="31633600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98E39-C538-E581-B040-003D074A1C77}"/>
              </a:ext>
            </a:extLst>
          </p:cNvPr>
          <p:cNvSpPr>
            <a:spLocks noGrp="1"/>
          </p:cNvSpPr>
          <p:nvPr>
            <p:ph type="title"/>
          </p:nvPr>
        </p:nvSpPr>
        <p:spPr/>
        <p:txBody>
          <a:bodyPr/>
          <a:lstStyle/>
          <a:p>
            <a:r>
              <a:rPr lang="en-US" dirty="0"/>
              <a:t>Local Scholarship</a:t>
            </a:r>
          </a:p>
        </p:txBody>
      </p:sp>
      <p:sp>
        <p:nvSpPr>
          <p:cNvPr id="3" name="Content Placeholder 2">
            <a:extLst>
              <a:ext uri="{FF2B5EF4-FFF2-40B4-BE49-F238E27FC236}">
                <a16:creationId xmlns:a16="http://schemas.microsoft.com/office/drawing/2014/main" id="{73998BC2-410D-36D1-E356-BDB7B71098DE}"/>
              </a:ext>
            </a:extLst>
          </p:cNvPr>
          <p:cNvSpPr>
            <a:spLocks noGrp="1"/>
          </p:cNvSpPr>
          <p:nvPr>
            <p:ph sz="half" idx="2"/>
          </p:nvPr>
        </p:nvSpPr>
        <p:spPr/>
        <p:txBody>
          <a:bodyPr/>
          <a:lstStyle/>
          <a:p>
            <a:pPr marL="0" indent="0">
              <a:buNone/>
            </a:pPr>
            <a:r>
              <a:rPr lang="en-US" dirty="0">
                <a:highlight>
                  <a:srgbClr val="FFFF00"/>
                </a:highlight>
              </a:rPr>
              <a:t>Add information</a:t>
            </a:r>
          </a:p>
        </p:txBody>
      </p:sp>
    </p:spTree>
    <p:extLst>
      <p:ext uri="{BB962C8B-B14F-4D97-AF65-F5344CB8AC3E}">
        <p14:creationId xmlns:p14="http://schemas.microsoft.com/office/powerpoint/2010/main" val="42070499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98E39-C538-E581-B040-003D074A1C77}"/>
              </a:ext>
            </a:extLst>
          </p:cNvPr>
          <p:cNvSpPr>
            <a:spLocks noGrp="1"/>
          </p:cNvSpPr>
          <p:nvPr>
            <p:ph type="title"/>
          </p:nvPr>
        </p:nvSpPr>
        <p:spPr/>
        <p:txBody>
          <a:bodyPr/>
          <a:lstStyle/>
          <a:p>
            <a:r>
              <a:rPr lang="en-US" dirty="0"/>
              <a:t>Local Scholarship</a:t>
            </a:r>
          </a:p>
        </p:txBody>
      </p:sp>
      <p:sp>
        <p:nvSpPr>
          <p:cNvPr id="3" name="Content Placeholder 2">
            <a:extLst>
              <a:ext uri="{FF2B5EF4-FFF2-40B4-BE49-F238E27FC236}">
                <a16:creationId xmlns:a16="http://schemas.microsoft.com/office/drawing/2014/main" id="{73998BC2-410D-36D1-E356-BDB7B71098DE}"/>
              </a:ext>
            </a:extLst>
          </p:cNvPr>
          <p:cNvSpPr>
            <a:spLocks noGrp="1"/>
          </p:cNvSpPr>
          <p:nvPr>
            <p:ph sz="half" idx="2"/>
          </p:nvPr>
        </p:nvSpPr>
        <p:spPr/>
        <p:txBody>
          <a:bodyPr/>
          <a:lstStyle/>
          <a:p>
            <a:pPr marL="0" indent="0">
              <a:buNone/>
            </a:pPr>
            <a:r>
              <a:rPr lang="en-US" dirty="0">
                <a:highlight>
                  <a:srgbClr val="FFFF00"/>
                </a:highlight>
              </a:rPr>
              <a:t>Add information</a:t>
            </a:r>
          </a:p>
        </p:txBody>
      </p:sp>
    </p:spTree>
    <p:extLst>
      <p:ext uri="{BB962C8B-B14F-4D97-AF65-F5344CB8AC3E}">
        <p14:creationId xmlns:p14="http://schemas.microsoft.com/office/powerpoint/2010/main" val="13408373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98E39-C538-E581-B040-003D074A1C77}"/>
              </a:ext>
            </a:extLst>
          </p:cNvPr>
          <p:cNvSpPr>
            <a:spLocks noGrp="1"/>
          </p:cNvSpPr>
          <p:nvPr>
            <p:ph type="title"/>
          </p:nvPr>
        </p:nvSpPr>
        <p:spPr/>
        <p:txBody>
          <a:bodyPr/>
          <a:lstStyle/>
          <a:p>
            <a:r>
              <a:rPr lang="en-US" dirty="0"/>
              <a:t>Local Scholarship</a:t>
            </a:r>
          </a:p>
        </p:txBody>
      </p:sp>
      <p:sp>
        <p:nvSpPr>
          <p:cNvPr id="3" name="Content Placeholder 2">
            <a:extLst>
              <a:ext uri="{FF2B5EF4-FFF2-40B4-BE49-F238E27FC236}">
                <a16:creationId xmlns:a16="http://schemas.microsoft.com/office/drawing/2014/main" id="{73998BC2-410D-36D1-E356-BDB7B71098DE}"/>
              </a:ext>
            </a:extLst>
          </p:cNvPr>
          <p:cNvSpPr>
            <a:spLocks noGrp="1"/>
          </p:cNvSpPr>
          <p:nvPr>
            <p:ph sz="half" idx="2"/>
          </p:nvPr>
        </p:nvSpPr>
        <p:spPr/>
        <p:txBody>
          <a:bodyPr/>
          <a:lstStyle/>
          <a:p>
            <a:pPr marL="0" indent="0">
              <a:buNone/>
            </a:pPr>
            <a:r>
              <a:rPr lang="en-US" dirty="0">
                <a:highlight>
                  <a:srgbClr val="FFFF00"/>
                </a:highlight>
              </a:rPr>
              <a:t>Add information</a:t>
            </a:r>
          </a:p>
        </p:txBody>
      </p:sp>
    </p:spTree>
    <p:extLst>
      <p:ext uri="{BB962C8B-B14F-4D97-AF65-F5344CB8AC3E}">
        <p14:creationId xmlns:p14="http://schemas.microsoft.com/office/powerpoint/2010/main" val="10042203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DC1963-7BD1-92E5-E4A3-0C2C3A917B8C}"/>
              </a:ext>
            </a:extLst>
          </p:cNvPr>
          <p:cNvSpPr>
            <a:spLocks noGrp="1"/>
          </p:cNvSpPr>
          <p:nvPr>
            <p:ph type="title"/>
          </p:nvPr>
        </p:nvSpPr>
        <p:spPr/>
        <p:txBody>
          <a:bodyPr/>
          <a:lstStyle/>
          <a:p>
            <a:r>
              <a:rPr lang="en-US" dirty="0"/>
              <a:t>Scholarship Tips</a:t>
            </a:r>
          </a:p>
        </p:txBody>
      </p:sp>
      <p:sp>
        <p:nvSpPr>
          <p:cNvPr id="3" name="Content Placeholder 2">
            <a:extLst>
              <a:ext uri="{FF2B5EF4-FFF2-40B4-BE49-F238E27FC236}">
                <a16:creationId xmlns:a16="http://schemas.microsoft.com/office/drawing/2014/main" id="{BC8E9B22-419D-CCC2-8BDB-C35B2D7DD304}"/>
              </a:ext>
            </a:extLst>
          </p:cNvPr>
          <p:cNvSpPr>
            <a:spLocks noGrp="1"/>
          </p:cNvSpPr>
          <p:nvPr>
            <p:ph sz="half" idx="2"/>
          </p:nvPr>
        </p:nvSpPr>
        <p:spPr>
          <a:xfrm>
            <a:off x="628649" y="1370013"/>
            <a:ext cx="8036694" cy="3262312"/>
          </a:xfrm>
        </p:spPr>
        <p:txBody>
          <a:bodyPr/>
          <a:lstStyle/>
          <a:p>
            <a:pPr marL="457200" indent="-393192">
              <a:buFont typeface="System Font Regular"/>
              <a:buChar char="●"/>
            </a:pPr>
            <a:r>
              <a:rPr lang="en-US" dirty="0"/>
              <a:t>Look for scholarship pages specific to colleges/degree programs.</a:t>
            </a:r>
          </a:p>
          <a:p>
            <a:pPr marL="457200" indent="-393192">
              <a:buFont typeface="System Font Regular"/>
              <a:buChar char="●"/>
            </a:pPr>
            <a:r>
              <a:rPr lang="en-US" dirty="0"/>
              <a:t>Start early, apply for scholarships throughout high school.</a:t>
            </a:r>
          </a:p>
          <a:p>
            <a:pPr marL="457200" indent="-393192">
              <a:buFont typeface="System Font Regular"/>
              <a:buChar char="●"/>
            </a:pPr>
            <a:r>
              <a:rPr lang="en-US" dirty="0"/>
              <a:t>Be mindful of requirements and deadlines; apply early.</a:t>
            </a:r>
          </a:p>
          <a:p>
            <a:pPr marL="457200" indent="-393192">
              <a:buFont typeface="System Font Regular"/>
              <a:buChar char="●"/>
            </a:pPr>
            <a:r>
              <a:rPr lang="en-US" dirty="0"/>
              <a:t>Store scholarship documents in cloud storage    (Google Drive, Dropbox, etc.).</a:t>
            </a:r>
          </a:p>
        </p:txBody>
      </p:sp>
    </p:spTree>
    <p:extLst>
      <p:ext uri="{BB962C8B-B14F-4D97-AF65-F5344CB8AC3E}">
        <p14:creationId xmlns:p14="http://schemas.microsoft.com/office/powerpoint/2010/main" val="7336353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DC1963-7BD1-92E5-E4A3-0C2C3A917B8C}"/>
              </a:ext>
            </a:extLst>
          </p:cNvPr>
          <p:cNvSpPr>
            <a:spLocks noGrp="1"/>
          </p:cNvSpPr>
          <p:nvPr>
            <p:ph type="title"/>
          </p:nvPr>
        </p:nvSpPr>
        <p:spPr/>
        <p:txBody>
          <a:bodyPr/>
          <a:lstStyle/>
          <a:p>
            <a:r>
              <a:rPr lang="en-US" dirty="0"/>
              <a:t>Scholarship Tips</a:t>
            </a:r>
          </a:p>
        </p:txBody>
      </p:sp>
      <p:sp>
        <p:nvSpPr>
          <p:cNvPr id="3" name="Content Placeholder 2">
            <a:extLst>
              <a:ext uri="{FF2B5EF4-FFF2-40B4-BE49-F238E27FC236}">
                <a16:creationId xmlns:a16="http://schemas.microsoft.com/office/drawing/2014/main" id="{BC8E9B22-419D-CCC2-8BDB-C35B2D7DD304}"/>
              </a:ext>
            </a:extLst>
          </p:cNvPr>
          <p:cNvSpPr>
            <a:spLocks noGrp="1"/>
          </p:cNvSpPr>
          <p:nvPr>
            <p:ph sz="half" idx="2"/>
          </p:nvPr>
        </p:nvSpPr>
        <p:spPr>
          <a:xfrm>
            <a:off x="628649" y="1370013"/>
            <a:ext cx="8036694" cy="3262312"/>
          </a:xfrm>
        </p:spPr>
        <p:txBody>
          <a:bodyPr/>
          <a:lstStyle/>
          <a:p>
            <a:pPr marL="457200" indent="-393192">
              <a:buFont typeface="System Font Regular"/>
              <a:buChar char="●"/>
            </a:pPr>
            <a:r>
              <a:rPr lang="en-US" dirty="0"/>
              <a:t>Get a professional-sounding email for college communication.</a:t>
            </a:r>
          </a:p>
          <a:p>
            <a:pPr marL="457200" indent="-393192">
              <a:buFont typeface="System Font Regular"/>
              <a:buChar char="●"/>
            </a:pPr>
            <a:r>
              <a:rPr lang="en-US" dirty="0"/>
              <a:t>Adapt one essay for multiple scholarships. </a:t>
            </a:r>
          </a:p>
          <a:p>
            <a:pPr marL="457200" indent="-393192">
              <a:buFont typeface="System Font Regular"/>
              <a:buChar char="●"/>
            </a:pPr>
            <a:r>
              <a:rPr lang="en-US" dirty="0"/>
              <a:t>Track awards and community service hours.</a:t>
            </a:r>
          </a:p>
          <a:p>
            <a:pPr marL="457200" indent="-393192">
              <a:buFont typeface="System Font Regular"/>
              <a:buChar char="●"/>
            </a:pPr>
            <a:r>
              <a:rPr lang="en-US" dirty="0"/>
              <a:t>Create a student resume.</a:t>
            </a:r>
          </a:p>
        </p:txBody>
      </p:sp>
    </p:spTree>
    <p:extLst>
      <p:ext uri="{BB962C8B-B14F-4D97-AF65-F5344CB8AC3E}">
        <p14:creationId xmlns:p14="http://schemas.microsoft.com/office/powerpoint/2010/main" val="30386117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DC1963-7BD1-92E5-E4A3-0C2C3A917B8C}"/>
              </a:ext>
            </a:extLst>
          </p:cNvPr>
          <p:cNvSpPr>
            <a:spLocks noGrp="1"/>
          </p:cNvSpPr>
          <p:nvPr>
            <p:ph type="title"/>
          </p:nvPr>
        </p:nvSpPr>
        <p:spPr/>
        <p:txBody>
          <a:bodyPr/>
          <a:lstStyle/>
          <a:p>
            <a:r>
              <a:rPr lang="en-US" dirty="0"/>
              <a:t>Scholarship Tips</a:t>
            </a:r>
          </a:p>
        </p:txBody>
      </p:sp>
      <p:sp>
        <p:nvSpPr>
          <p:cNvPr id="3" name="Content Placeholder 2">
            <a:extLst>
              <a:ext uri="{FF2B5EF4-FFF2-40B4-BE49-F238E27FC236}">
                <a16:creationId xmlns:a16="http://schemas.microsoft.com/office/drawing/2014/main" id="{BC8E9B22-419D-CCC2-8BDB-C35B2D7DD304}"/>
              </a:ext>
            </a:extLst>
          </p:cNvPr>
          <p:cNvSpPr>
            <a:spLocks noGrp="1"/>
          </p:cNvSpPr>
          <p:nvPr>
            <p:ph sz="half" idx="2"/>
          </p:nvPr>
        </p:nvSpPr>
        <p:spPr>
          <a:xfrm>
            <a:off x="628649" y="1370013"/>
            <a:ext cx="8036694" cy="3262312"/>
          </a:xfrm>
        </p:spPr>
        <p:txBody>
          <a:bodyPr/>
          <a:lstStyle/>
          <a:p>
            <a:pPr marL="457200" indent="-393192">
              <a:buFont typeface="System Font Regular"/>
              <a:buChar char="●"/>
            </a:pPr>
            <a:r>
              <a:rPr lang="en-US" dirty="0"/>
              <a:t>Seek recommendations from teachers, counselors, supervisors, or leaders.</a:t>
            </a:r>
          </a:p>
          <a:p>
            <a:pPr marL="457200" indent="-393192">
              <a:buFont typeface="System Font Regular"/>
              <a:buChar char="●"/>
            </a:pPr>
            <a:r>
              <a:rPr lang="en-US" dirty="0"/>
              <a:t>Share student resume with them. </a:t>
            </a:r>
          </a:p>
          <a:p>
            <a:pPr marL="457200" indent="-393192">
              <a:buFont typeface="System Font Regular"/>
              <a:buChar char="●"/>
            </a:pPr>
            <a:r>
              <a:rPr lang="en-US" dirty="0"/>
              <a:t>Instruct them on submission method.</a:t>
            </a:r>
          </a:p>
        </p:txBody>
      </p:sp>
    </p:spTree>
    <p:extLst>
      <p:ext uri="{BB962C8B-B14F-4D97-AF65-F5344CB8AC3E}">
        <p14:creationId xmlns:p14="http://schemas.microsoft.com/office/powerpoint/2010/main" val="25344955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DC1963-7BD1-92E5-E4A3-0C2C3A917B8C}"/>
              </a:ext>
            </a:extLst>
          </p:cNvPr>
          <p:cNvSpPr>
            <a:spLocks noGrp="1"/>
          </p:cNvSpPr>
          <p:nvPr>
            <p:ph type="title"/>
          </p:nvPr>
        </p:nvSpPr>
        <p:spPr/>
        <p:txBody>
          <a:bodyPr/>
          <a:lstStyle/>
          <a:p>
            <a:r>
              <a:rPr lang="en-US" dirty="0"/>
              <a:t>Scholarship Tips</a:t>
            </a:r>
          </a:p>
        </p:txBody>
      </p:sp>
      <p:sp>
        <p:nvSpPr>
          <p:cNvPr id="3" name="Content Placeholder 2">
            <a:extLst>
              <a:ext uri="{FF2B5EF4-FFF2-40B4-BE49-F238E27FC236}">
                <a16:creationId xmlns:a16="http://schemas.microsoft.com/office/drawing/2014/main" id="{BC8E9B22-419D-CCC2-8BDB-C35B2D7DD304}"/>
              </a:ext>
            </a:extLst>
          </p:cNvPr>
          <p:cNvSpPr>
            <a:spLocks noGrp="1"/>
          </p:cNvSpPr>
          <p:nvPr>
            <p:ph sz="half" idx="2"/>
          </p:nvPr>
        </p:nvSpPr>
        <p:spPr>
          <a:xfrm>
            <a:off x="628649" y="1370013"/>
            <a:ext cx="8036694" cy="3262312"/>
          </a:xfrm>
        </p:spPr>
        <p:txBody>
          <a:bodyPr/>
          <a:lstStyle/>
          <a:p>
            <a:pPr marL="457200" indent="-393192">
              <a:buFont typeface="System Font Regular"/>
              <a:buChar char="●"/>
            </a:pPr>
            <a:r>
              <a:rPr lang="en-US" dirty="0"/>
              <a:t>Most colleges offer President’s Leadership scholarships based on involvement. </a:t>
            </a:r>
          </a:p>
          <a:p>
            <a:pPr marL="457200" indent="-393192">
              <a:buFont typeface="System Font Regular"/>
              <a:buChar char="●"/>
            </a:pPr>
            <a:r>
              <a:rPr lang="en-US" dirty="0"/>
              <a:t>Dress professionally for scholarship interviews. </a:t>
            </a:r>
          </a:p>
          <a:p>
            <a:pPr marL="457200" indent="-393192">
              <a:buFont typeface="System Font Regular"/>
              <a:buChar char="●"/>
            </a:pPr>
            <a:r>
              <a:rPr lang="en-US" dirty="0"/>
              <a:t>Assist student with interview practice. </a:t>
            </a:r>
          </a:p>
        </p:txBody>
      </p:sp>
    </p:spTree>
    <p:extLst>
      <p:ext uri="{BB962C8B-B14F-4D97-AF65-F5344CB8AC3E}">
        <p14:creationId xmlns:p14="http://schemas.microsoft.com/office/powerpoint/2010/main" val="317870223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DC1963-7BD1-92E5-E4A3-0C2C3A917B8C}"/>
              </a:ext>
            </a:extLst>
          </p:cNvPr>
          <p:cNvSpPr>
            <a:spLocks noGrp="1"/>
          </p:cNvSpPr>
          <p:nvPr>
            <p:ph type="title"/>
          </p:nvPr>
        </p:nvSpPr>
        <p:spPr/>
        <p:txBody>
          <a:bodyPr/>
          <a:lstStyle/>
          <a:p>
            <a:r>
              <a:rPr lang="en-US" dirty="0"/>
              <a:t>Scholarship Databases</a:t>
            </a:r>
          </a:p>
        </p:txBody>
      </p:sp>
      <p:sp>
        <p:nvSpPr>
          <p:cNvPr id="3" name="Content Placeholder 2">
            <a:extLst>
              <a:ext uri="{FF2B5EF4-FFF2-40B4-BE49-F238E27FC236}">
                <a16:creationId xmlns:a16="http://schemas.microsoft.com/office/drawing/2014/main" id="{BC8E9B22-419D-CCC2-8BDB-C35B2D7DD304}"/>
              </a:ext>
            </a:extLst>
          </p:cNvPr>
          <p:cNvSpPr>
            <a:spLocks noGrp="1"/>
          </p:cNvSpPr>
          <p:nvPr>
            <p:ph sz="half" idx="2"/>
          </p:nvPr>
        </p:nvSpPr>
        <p:spPr>
          <a:xfrm>
            <a:off x="628649" y="1370012"/>
            <a:ext cx="8036694" cy="3611321"/>
          </a:xfrm>
        </p:spPr>
        <p:txBody>
          <a:bodyPr/>
          <a:lstStyle/>
          <a:p>
            <a:pPr marL="64008" indent="0">
              <a:buNone/>
            </a:pPr>
            <a:r>
              <a:rPr lang="en-US" dirty="0"/>
              <a:t>Watch out for scams! Check out the following trusted sites for scholarship opportunities:</a:t>
            </a:r>
          </a:p>
          <a:p>
            <a:pPr marL="457200" indent="-393192">
              <a:buFont typeface="System Font Regular"/>
              <a:buChar char="●"/>
            </a:pPr>
            <a:r>
              <a:rPr lang="en-US" sz="2000" dirty="0">
                <a:hlinkClick r:id="rId3"/>
              </a:rPr>
              <a:t>http://occf.org/scholarships</a:t>
            </a:r>
            <a:endParaRPr lang="en-US" sz="2000" dirty="0"/>
          </a:p>
          <a:p>
            <a:pPr marL="914400" lvl="1" indent="-356616">
              <a:buFont typeface="Courier New" panose="02070309020205020404" pitchFamily="49" charset="0"/>
              <a:buChar char="o"/>
            </a:pPr>
            <a:r>
              <a:rPr lang="en-US" sz="2000" dirty="0"/>
              <a:t>Scholarships for students in Oklahoma</a:t>
            </a:r>
          </a:p>
          <a:p>
            <a:pPr marL="457200" indent="-393192">
              <a:buFont typeface="System Font Regular"/>
              <a:buChar char="●"/>
            </a:pPr>
            <a:r>
              <a:rPr lang="en-US" sz="2000" dirty="0">
                <a:hlinkClick r:id="rId4"/>
              </a:rPr>
              <a:t>http://ucango2.org/scholarships.html</a:t>
            </a:r>
            <a:endParaRPr lang="en-US" sz="2000" dirty="0"/>
          </a:p>
          <a:p>
            <a:pPr marL="457200" indent="-393192">
              <a:buFont typeface="System Font Regular"/>
              <a:buChar char="●"/>
            </a:pPr>
            <a:r>
              <a:rPr lang="en-US" sz="2000" dirty="0">
                <a:hlinkClick r:id="rId5"/>
              </a:rPr>
              <a:t>http://okcollegestart.org/</a:t>
            </a:r>
            <a:endParaRPr lang="en-US" sz="2000" dirty="0"/>
          </a:p>
          <a:p>
            <a:pPr marL="457200" indent="-393192">
              <a:buFont typeface="System Font Regular"/>
              <a:buChar char="●"/>
            </a:pPr>
            <a:r>
              <a:rPr lang="en-US" sz="2000" dirty="0">
                <a:hlinkClick r:id="rId6"/>
              </a:rPr>
              <a:t>http://fastweb.com/</a:t>
            </a:r>
            <a:endParaRPr lang="en-US" sz="2000" dirty="0"/>
          </a:p>
          <a:p>
            <a:pPr marL="457200" indent="-393192">
              <a:buFont typeface="System Font Regular"/>
              <a:buChar char="●"/>
            </a:pPr>
            <a:r>
              <a:rPr lang="en-US" sz="2000" dirty="0">
                <a:hlinkClick r:id="rId7"/>
              </a:rPr>
              <a:t>http://k20.ou.edu/scholarships</a:t>
            </a:r>
            <a:endParaRPr lang="en-US" sz="2000" dirty="0"/>
          </a:p>
          <a:p>
            <a:pPr marL="457200" indent="-393192">
              <a:buFont typeface="System Font Regular"/>
              <a:buChar char="●"/>
            </a:pPr>
            <a:r>
              <a:rPr lang="en-US" sz="2000" dirty="0">
                <a:hlinkClick r:id="rId8"/>
              </a:rPr>
              <a:t>https://www.scholarships.com/</a:t>
            </a:r>
            <a:endParaRPr lang="en-US" sz="2000" dirty="0"/>
          </a:p>
        </p:txBody>
      </p:sp>
    </p:spTree>
    <p:extLst>
      <p:ext uri="{BB962C8B-B14F-4D97-AF65-F5344CB8AC3E}">
        <p14:creationId xmlns:p14="http://schemas.microsoft.com/office/powerpoint/2010/main" val="220192098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DC1963-7BD1-92E5-E4A3-0C2C3A917B8C}"/>
              </a:ext>
            </a:extLst>
          </p:cNvPr>
          <p:cNvSpPr>
            <a:spLocks noGrp="1"/>
          </p:cNvSpPr>
          <p:nvPr>
            <p:ph type="title"/>
          </p:nvPr>
        </p:nvSpPr>
        <p:spPr/>
        <p:txBody>
          <a:bodyPr/>
          <a:lstStyle/>
          <a:p>
            <a:r>
              <a:rPr lang="en-US" dirty="0"/>
              <a:t>Other Forms of Financial Aid</a:t>
            </a:r>
          </a:p>
        </p:txBody>
      </p:sp>
      <p:sp>
        <p:nvSpPr>
          <p:cNvPr id="3" name="Content Placeholder 2">
            <a:extLst>
              <a:ext uri="{FF2B5EF4-FFF2-40B4-BE49-F238E27FC236}">
                <a16:creationId xmlns:a16="http://schemas.microsoft.com/office/drawing/2014/main" id="{BC8E9B22-419D-CCC2-8BDB-C35B2D7DD304}"/>
              </a:ext>
            </a:extLst>
          </p:cNvPr>
          <p:cNvSpPr>
            <a:spLocks noGrp="1"/>
          </p:cNvSpPr>
          <p:nvPr>
            <p:ph sz="half" idx="2"/>
          </p:nvPr>
        </p:nvSpPr>
        <p:spPr>
          <a:xfrm>
            <a:off x="628649" y="1370012"/>
            <a:ext cx="8036694" cy="3611321"/>
          </a:xfrm>
        </p:spPr>
        <p:txBody>
          <a:bodyPr/>
          <a:lstStyle/>
          <a:p>
            <a:pPr marL="457200" indent="-393192">
              <a:buFont typeface="System Font Regular"/>
              <a:buChar char="●"/>
            </a:pPr>
            <a:r>
              <a:rPr lang="en-US" dirty="0"/>
              <a:t>Work-study: Money you earn.</a:t>
            </a:r>
          </a:p>
          <a:p>
            <a:pPr marL="914400" lvl="1" indent="-356616">
              <a:buFont typeface="Courier New" panose="02070309020205020404" pitchFamily="49" charset="0"/>
              <a:buChar char="o"/>
            </a:pPr>
            <a:r>
              <a:rPr lang="en-US" dirty="0"/>
              <a:t>Work part-time on campus.</a:t>
            </a:r>
          </a:p>
          <a:p>
            <a:pPr marL="914400" lvl="1" indent="-356616">
              <a:buFont typeface="Courier New" panose="02070309020205020404" pitchFamily="49" charset="0"/>
              <a:buChar char="o"/>
            </a:pPr>
            <a:r>
              <a:rPr lang="en-US" dirty="0"/>
              <a:t>Your student earnings go toward any outstanding tuition, fees, or room and board. </a:t>
            </a:r>
          </a:p>
        </p:txBody>
      </p:sp>
    </p:spTree>
    <p:extLst>
      <p:ext uri="{BB962C8B-B14F-4D97-AF65-F5344CB8AC3E}">
        <p14:creationId xmlns:p14="http://schemas.microsoft.com/office/powerpoint/2010/main" val="208778666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DC1963-7BD1-92E5-E4A3-0C2C3A917B8C}"/>
              </a:ext>
            </a:extLst>
          </p:cNvPr>
          <p:cNvSpPr>
            <a:spLocks noGrp="1"/>
          </p:cNvSpPr>
          <p:nvPr>
            <p:ph type="title"/>
          </p:nvPr>
        </p:nvSpPr>
        <p:spPr/>
        <p:txBody>
          <a:bodyPr/>
          <a:lstStyle/>
          <a:p>
            <a:r>
              <a:rPr lang="en-US" dirty="0"/>
              <a:t>Other Forms of Financial Aid</a:t>
            </a:r>
          </a:p>
        </p:txBody>
      </p:sp>
      <p:sp>
        <p:nvSpPr>
          <p:cNvPr id="3" name="Content Placeholder 2">
            <a:extLst>
              <a:ext uri="{FF2B5EF4-FFF2-40B4-BE49-F238E27FC236}">
                <a16:creationId xmlns:a16="http://schemas.microsoft.com/office/drawing/2014/main" id="{BC8E9B22-419D-CCC2-8BDB-C35B2D7DD304}"/>
              </a:ext>
            </a:extLst>
          </p:cNvPr>
          <p:cNvSpPr>
            <a:spLocks noGrp="1"/>
          </p:cNvSpPr>
          <p:nvPr>
            <p:ph sz="half" idx="2"/>
          </p:nvPr>
        </p:nvSpPr>
        <p:spPr>
          <a:xfrm>
            <a:off x="628649" y="1370012"/>
            <a:ext cx="8036694" cy="3611321"/>
          </a:xfrm>
        </p:spPr>
        <p:txBody>
          <a:bodyPr/>
          <a:lstStyle/>
          <a:p>
            <a:pPr marL="457200" indent="-393192">
              <a:buFont typeface="System Font Regular"/>
              <a:buChar char="●"/>
            </a:pPr>
            <a:r>
              <a:rPr lang="en-US" dirty="0"/>
              <a:t>Loans: Money you pay back with interest.</a:t>
            </a:r>
          </a:p>
          <a:p>
            <a:pPr marL="914400" lvl="1" indent="-356616">
              <a:buFont typeface="Courier New" panose="02070309020205020404" pitchFamily="49" charset="0"/>
              <a:buChar char="o"/>
            </a:pPr>
            <a:r>
              <a:rPr lang="en-US" dirty="0"/>
              <a:t>Federal student loans: Apply by filling out the FAFSA. No credit check is needed.</a:t>
            </a:r>
          </a:p>
          <a:p>
            <a:pPr marL="914400" lvl="1" indent="-356616">
              <a:buFont typeface="Courier New" panose="02070309020205020404" pitchFamily="49" charset="0"/>
              <a:buChar char="o"/>
            </a:pPr>
            <a:r>
              <a:rPr lang="en-US" dirty="0"/>
              <a:t>Private loans: Apply through banks. Credit checks are used to qualify. Fewer than 10% of students need private loans, so this is a last resort. </a:t>
            </a:r>
          </a:p>
        </p:txBody>
      </p:sp>
    </p:spTree>
    <p:extLst>
      <p:ext uri="{BB962C8B-B14F-4D97-AF65-F5344CB8AC3E}">
        <p14:creationId xmlns:p14="http://schemas.microsoft.com/office/powerpoint/2010/main" val="91792848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DC1963-7BD1-92E5-E4A3-0C2C3A917B8C}"/>
              </a:ext>
            </a:extLst>
          </p:cNvPr>
          <p:cNvSpPr>
            <a:spLocks noGrp="1"/>
          </p:cNvSpPr>
          <p:nvPr>
            <p:ph type="title"/>
          </p:nvPr>
        </p:nvSpPr>
        <p:spPr/>
        <p:txBody>
          <a:bodyPr/>
          <a:lstStyle/>
          <a:p>
            <a:r>
              <a:rPr lang="en-US" dirty="0"/>
              <a:t>Additional Tips for Managing PSE Costs</a:t>
            </a:r>
          </a:p>
        </p:txBody>
      </p:sp>
      <p:sp>
        <p:nvSpPr>
          <p:cNvPr id="3" name="Content Placeholder 2">
            <a:extLst>
              <a:ext uri="{FF2B5EF4-FFF2-40B4-BE49-F238E27FC236}">
                <a16:creationId xmlns:a16="http://schemas.microsoft.com/office/drawing/2014/main" id="{BC8E9B22-419D-CCC2-8BDB-C35B2D7DD304}"/>
              </a:ext>
            </a:extLst>
          </p:cNvPr>
          <p:cNvSpPr>
            <a:spLocks noGrp="1"/>
          </p:cNvSpPr>
          <p:nvPr>
            <p:ph sz="half" idx="2"/>
          </p:nvPr>
        </p:nvSpPr>
        <p:spPr>
          <a:xfrm>
            <a:off x="628649" y="1370012"/>
            <a:ext cx="8036694" cy="3611321"/>
          </a:xfrm>
        </p:spPr>
        <p:txBody>
          <a:bodyPr/>
          <a:lstStyle/>
          <a:p>
            <a:pPr marL="457200" indent="-393192">
              <a:buFont typeface="System Font Regular"/>
              <a:buChar char="●"/>
            </a:pPr>
            <a:r>
              <a:rPr lang="en-US" dirty="0"/>
              <a:t>Two-year colleges cost less than four-year colleges. Students can transfer to a four-year college to complete a bachelor’s degree.</a:t>
            </a:r>
          </a:p>
          <a:p>
            <a:pPr marL="457200" indent="-393192">
              <a:buFont typeface="System Font Regular"/>
              <a:buChar char="●"/>
            </a:pPr>
            <a:r>
              <a:rPr lang="en-US" dirty="0"/>
              <a:t>Most PSE programs offer monthly payment plans.</a:t>
            </a:r>
          </a:p>
          <a:p>
            <a:pPr marL="457200" indent="-393192">
              <a:buFont typeface="System Font Regular"/>
              <a:buChar char="●"/>
            </a:pPr>
            <a:r>
              <a:rPr lang="en-US" dirty="0"/>
              <a:t>Students who live on a college campus can apply to be Resident Advisors (Ras) after their first year. Many colleges pay for RA’s housing and meal plans.</a:t>
            </a:r>
          </a:p>
        </p:txBody>
      </p:sp>
    </p:spTree>
    <p:extLst>
      <p:ext uri="{BB962C8B-B14F-4D97-AF65-F5344CB8AC3E}">
        <p14:creationId xmlns:p14="http://schemas.microsoft.com/office/powerpoint/2010/main" val="170261448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DC1963-7BD1-92E5-E4A3-0C2C3A917B8C}"/>
              </a:ext>
            </a:extLst>
          </p:cNvPr>
          <p:cNvSpPr>
            <a:spLocks noGrp="1"/>
          </p:cNvSpPr>
          <p:nvPr>
            <p:ph type="title"/>
          </p:nvPr>
        </p:nvSpPr>
        <p:spPr/>
        <p:txBody>
          <a:bodyPr/>
          <a:lstStyle/>
          <a:p>
            <a:r>
              <a:rPr lang="en-US" dirty="0"/>
              <a:t>Additional Tips for Managing PSE Costs</a:t>
            </a:r>
          </a:p>
        </p:txBody>
      </p:sp>
      <p:sp>
        <p:nvSpPr>
          <p:cNvPr id="3" name="Content Placeholder 2">
            <a:extLst>
              <a:ext uri="{FF2B5EF4-FFF2-40B4-BE49-F238E27FC236}">
                <a16:creationId xmlns:a16="http://schemas.microsoft.com/office/drawing/2014/main" id="{BC8E9B22-419D-CCC2-8BDB-C35B2D7DD304}"/>
              </a:ext>
            </a:extLst>
          </p:cNvPr>
          <p:cNvSpPr>
            <a:spLocks noGrp="1"/>
          </p:cNvSpPr>
          <p:nvPr>
            <p:ph sz="half" idx="2"/>
          </p:nvPr>
        </p:nvSpPr>
        <p:spPr>
          <a:xfrm>
            <a:off x="628649" y="1370012"/>
            <a:ext cx="8036694" cy="3611321"/>
          </a:xfrm>
        </p:spPr>
        <p:txBody>
          <a:bodyPr/>
          <a:lstStyle/>
          <a:p>
            <a:pPr marL="457200" indent="-393192">
              <a:buFont typeface="System Font Regular"/>
              <a:buChar char="●"/>
            </a:pPr>
            <a:r>
              <a:rPr lang="en-US" dirty="0"/>
              <a:t>Renting or buying used textbooks is usually cheaper than buying new ones.</a:t>
            </a:r>
          </a:p>
          <a:p>
            <a:pPr marL="457200" indent="-393192">
              <a:buFont typeface="System Font Regular"/>
              <a:buChar char="●"/>
            </a:pPr>
            <a:r>
              <a:rPr lang="en-US" dirty="0"/>
              <a:t>College libraries often offer textbooks for borrowing.</a:t>
            </a:r>
          </a:p>
          <a:p>
            <a:pPr marL="457200" indent="-393192">
              <a:buFont typeface="System Font Regular"/>
              <a:buChar char="●"/>
            </a:pPr>
            <a:r>
              <a:rPr lang="en-US" dirty="0"/>
              <a:t>Many PSE programs provide food pantries, clothing closets, and other resources.</a:t>
            </a:r>
          </a:p>
          <a:p>
            <a:pPr marL="64008" indent="0">
              <a:buNone/>
            </a:pPr>
            <a:endParaRPr lang="en-US" dirty="0"/>
          </a:p>
        </p:txBody>
      </p:sp>
    </p:spTree>
    <p:extLst>
      <p:ext uri="{BB962C8B-B14F-4D97-AF65-F5344CB8AC3E}">
        <p14:creationId xmlns:p14="http://schemas.microsoft.com/office/powerpoint/2010/main" val="203804748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DC1963-7BD1-92E5-E4A3-0C2C3A917B8C}"/>
              </a:ext>
            </a:extLst>
          </p:cNvPr>
          <p:cNvSpPr>
            <a:spLocks noGrp="1"/>
          </p:cNvSpPr>
          <p:nvPr>
            <p:ph type="title"/>
          </p:nvPr>
        </p:nvSpPr>
        <p:spPr>
          <a:xfrm>
            <a:off x="628650" y="274638"/>
            <a:ext cx="7886700" cy="993775"/>
          </a:xfrm>
        </p:spPr>
        <p:txBody>
          <a:bodyPr wrap="square" anchor="b">
            <a:normAutofit/>
          </a:bodyPr>
          <a:lstStyle/>
          <a:p>
            <a:r>
              <a:rPr lang="en-US" dirty="0"/>
              <a:t>Find a Scholarship or Two</a:t>
            </a:r>
          </a:p>
        </p:txBody>
      </p:sp>
      <p:sp>
        <p:nvSpPr>
          <p:cNvPr id="3" name="Content Placeholder 2">
            <a:extLst>
              <a:ext uri="{FF2B5EF4-FFF2-40B4-BE49-F238E27FC236}">
                <a16:creationId xmlns:a16="http://schemas.microsoft.com/office/drawing/2014/main" id="{BC8E9B22-419D-CCC2-8BDB-C35B2D7DD304}"/>
              </a:ext>
            </a:extLst>
          </p:cNvPr>
          <p:cNvSpPr>
            <a:spLocks noGrp="1"/>
          </p:cNvSpPr>
          <p:nvPr>
            <p:ph sz="half" idx="1"/>
          </p:nvPr>
        </p:nvSpPr>
        <p:spPr>
          <a:xfrm>
            <a:off x="628649" y="1370013"/>
            <a:ext cx="7886700" cy="3262312"/>
          </a:xfrm>
        </p:spPr>
        <p:txBody>
          <a:bodyPr wrap="square" anchor="t">
            <a:noAutofit/>
          </a:bodyPr>
          <a:lstStyle/>
          <a:p>
            <a:r>
              <a:rPr lang="en-US" sz="2400" dirty="0"/>
              <a:t>Take some time to look over the</a:t>
            </a:r>
            <a:br>
              <a:rPr lang="en-US" sz="2400" dirty="0"/>
            </a:br>
            <a:r>
              <a:rPr lang="en-US" sz="2400" dirty="0"/>
              <a:t>Scholarship handout or visit the</a:t>
            </a:r>
            <a:br>
              <a:rPr lang="en-US" sz="2400" dirty="0"/>
            </a:br>
            <a:r>
              <a:rPr lang="en-US" sz="2400" dirty="0"/>
              <a:t>Hive at </a:t>
            </a:r>
            <a:r>
              <a:rPr lang="en-US" dirty="0">
                <a:solidFill>
                  <a:schemeClr val="accent3"/>
                </a:solidFill>
                <a:hlinkClick r:id="rId4">
                  <a:extLst>
                    <a:ext uri="{A12FA001-AC4F-418D-AE19-62706E023703}">
                      <ahyp:hlinkClr xmlns:ahyp="http://schemas.microsoft.com/office/drawing/2018/hyperlinkcolor" val="tx"/>
                    </a:ext>
                  </a:extLst>
                </a:hlinkClick>
              </a:rPr>
              <a:t>https://k20.ou.edu/vz</a:t>
            </a:r>
            <a:endParaRPr lang="en-US" sz="2400" dirty="0">
              <a:solidFill>
                <a:schemeClr val="accent3"/>
              </a:solidFill>
            </a:endParaRPr>
          </a:p>
          <a:p>
            <a:pPr marL="457200" indent="-393192">
              <a:lnSpc>
                <a:spcPct val="90000"/>
              </a:lnSpc>
              <a:buFont typeface="System Font Regular"/>
              <a:buChar char="●"/>
            </a:pPr>
            <a:r>
              <a:rPr lang="en-US" sz="2400" dirty="0"/>
              <a:t>Find 1–2 scholarships that could</a:t>
            </a:r>
            <a:br>
              <a:rPr lang="en-US" sz="2400" dirty="0"/>
            </a:br>
            <a:r>
              <a:rPr lang="en-US" sz="2400" dirty="0"/>
              <a:t>apply to your student.</a:t>
            </a:r>
          </a:p>
          <a:p>
            <a:pPr marL="457200" indent="-393192">
              <a:lnSpc>
                <a:spcPct val="90000"/>
              </a:lnSpc>
              <a:buFont typeface="System Font Regular"/>
              <a:buChar char="●"/>
            </a:pPr>
            <a:r>
              <a:rPr lang="en-US" sz="2400" dirty="0"/>
              <a:t>At the bottom of the Note Catcher,</a:t>
            </a:r>
            <a:br>
              <a:rPr lang="en-US" sz="2400" dirty="0"/>
            </a:br>
            <a:r>
              <a:rPr lang="en-US" sz="2400" dirty="0"/>
              <a:t>write down the scholarships</a:t>
            </a:r>
            <a:br>
              <a:rPr lang="en-US" sz="2400" dirty="0"/>
            </a:br>
            <a:r>
              <a:rPr lang="en-US" sz="2400" dirty="0"/>
              <a:t>that you found.</a:t>
            </a:r>
          </a:p>
        </p:txBody>
      </p:sp>
      <p:pic>
        <p:nvPicPr>
          <p:cNvPr id="6" name="Online Media 5" title="K20 Center 15 minute timer">
            <a:hlinkClick r:id="" action="ppaction://media"/>
            <a:extLst>
              <a:ext uri="{FF2B5EF4-FFF2-40B4-BE49-F238E27FC236}">
                <a16:creationId xmlns:a16="http://schemas.microsoft.com/office/drawing/2014/main" id="{25D9B9F9-DAC4-C036-7D84-BDF6F23BEA2E}"/>
              </a:ext>
            </a:extLst>
          </p:cNvPr>
          <p:cNvPicPr>
            <a:picLocks noRot="1" noChangeAspect="1"/>
          </p:cNvPicPr>
          <p:nvPr>
            <a:videoFile r:link="rId1"/>
          </p:nvPr>
        </p:nvPicPr>
        <p:blipFill>
          <a:blip r:embed="rId5"/>
          <a:stretch>
            <a:fillRect/>
          </a:stretch>
        </p:blipFill>
        <p:spPr>
          <a:xfrm>
            <a:off x="5704056" y="2673232"/>
            <a:ext cx="2811294" cy="1587139"/>
          </a:xfrm>
          <a:prstGeom prst="rect">
            <a:avLst/>
          </a:prstGeom>
        </p:spPr>
      </p:pic>
      <p:sp>
        <p:nvSpPr>
          <p:cNvPr id="7" name="Content Placeholder 2">
            <a:extLst>
              <a:ext uri="{FF2B5EF4-FFF2-40B4-BE49-F238E27FC236}">
                <a16:creationId xmlns:a16="http://schemas.microsoft.com/office/drawing/2014/main" id="{7E660347-C476-B869-F9BC-DE6A19EA76A1}"/>
              </a:ext>
            </a:extLst>
          </p:cNvPr>
          <p:cNvSpPr txBox="1">
            <a:spLocks/>
          </p:cNvSpPr>
          <p:nvPr/>
        </p:nvSpPr>
        <p:spPr bwMode="auto">
          <a:xfrm>
            <a:off x="5704056" y="4260372"/>
            <a:ext cx="2811294" cy="4589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eaLnBrk="1" fontAlgn="base" hangingPunct="1">
              <a:spcBef>
                <a:spcPts val="520"/>
              </a:spcBef>
              <a:spcAft>
                <a:spcPct val="0"/>
              </a:spcAft>
              <a:buClr>
                <a:srgbClr val="971D20"/>
              </a:buClr>
              <a:buSzPct val="100000"/>
              <a:buFont typeface="+mj-lt"/>
              <a:buAutoNum type="arabicPeriod"/>
              <a:defRPr sz="2600" kern="1200">
                <a:solidFill>
                  <a:schemeClr val="tx1"/>
                </a:solidFill>
                <a:latin typeface="Calibri" panose="020F0502020204030204" pitchFamily="34" charset="0"/>
                <a:ea typeface="+mn-ea"/>
                <a:cs typeface="Calibri" panose="020F0502020204030204" pitchFamily="34" charset="0"/>
              </a:defRPr>
            </a:lvl1pPr>
            <a:lvl2pPr marL="685800" indent="-320040" algn="l" rtl="0" eaLnBrk="1" fontAlgn="base" hangingPunct="1">
              <a:spcBef>
                <a:spcPts val="400"/>
              </a:spcBef>
              <a:spcAft>
                <a:spcPct val="0"/>
              </a:spcAft>
              <a:buClr>
                <a:schemeClr val="accent1"/>
              </a:buClr>
              <a:buFont typeface="+mj-lt"/>
              <a:buAutoNum type="alphaLcPeriod"/>
              <a:defRPr sz="2600" kern="1200">
                <a:solidFill>
                  <a:schemeClr val="tx1"/>
                </a:solidFill>
                <a:latin typeface="Calibri" panose="020F0502020204030204" pitchFamily="34" charset="0"/>
                <a:ea typeface="+mn-ea"/>
                <a:cs typeface="Calibri" panose="020F0502020204030204" pitchFamily="34" charset="0"/>
              </a:defRPr>
            </a:lvl2pPr>
            <a:lvl3pPr marL="1143000" indent="-320040" algn="l" rtl="0" eaLnBrk="1" fontAlgn="base" hangingPunct="1">
              <a:spcBef>
                <a:spcPts val="340"/>
              </a:spcBef>
              <a:spcAft>
                <a:spcPct val="0"/>
              </a:spcAft>
              <a:buClr>
                <a:srgbClr val="E8BF3C"/>
              </a:buClr>
              <a:buFont typeface="+mj-lt"/>
              <a:buAutoNum type="romanLcPeriod"/>
              <a:defRPr sz="2600" kern="1200">
                <a:solidFill>
                  <a:schemeClr val="tx1"/>
                </a:solidFill>
                <a:latin typeface="Calibri" panose="020F0502020204030204" pitchFamily="34" charset="0"/>
                <a:ea typeface="+mn-ea"/>
                <a:cs typeface="Calibri" panose="020F0502020204030204" pitchFamily="34" charset="0"/>
              </a:defRPr>
            </a:lvl3pPr>
            <a:lvl4pPr marL="1600200" indent="-228600" algn="l" rtl="0" eaLnBrk="1" fontAlgn="base" hangingPunct="1">
              <a:lnSpc>
                <a:spcPct val="100000"/>
              </a:lnSpc>
              <a:spcBef>
                <a:spcPts val="300"/>
              </a:spcBef>
              <a:spcAft>
                <a:spcPct val="0"/>
              </a:spcAft>
              <a:buClr>
                <a:srgbClr val="971D20"/>
              </a:buClr>
              <a:buSzPct val="120000"/>
              <a:buFont typeface="Arial" panose="020B0604020202020204" pitchFamily="34" charset="0"/>
              <a:buChar char="•"/>
              <a:defRPr sz="2600" kern="1200">
                <a:solidFill>
                  <a:schemeClr val="tx1"/>
                </a:solidFill>
                <a:latin typeface="Calibri" panose="020F0502020204030204" pitchFamily="34" charset="0"/>
                <a:ea typeface="+mn-ea"/>
                <a:cs typeface="Calibri" panose="020F0502020204030204" pitchFamily="34" charset="0"/>
              </a:defRPr>
            </a:lvl4pPr>
            <a:lvl5pPr marL="2057400" indent="-228600" algn="l" rtl="0" eaLnBrk="1" fontAlgn="base" hangingPunct="1">
              <a:lnSpc>
                <a:spcPct val="100000"/>
              </a:lnSpc>
              <a:spcBef>
                <a:spcPts val="270"/>
              </a:spcBef>
              <a:spcAft>
                <a:spcPct val="0"/>
              </a:spcAft>
              <a:buClr>
                <a:schemeClr val="accent1"/>
              </a:buClr>
              <a:buSzPct val="80000"/>
              <a:buFont typeface="Courier New" panose="02070309020205020404" pitchFamily="49" charset="0"/>
              <a:buChar char="o"/>
              <a:defRPr sz="26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4008" indent="0" algn="ctr">
              <a:buNone/>
            </a:pPr>
            <a:r>
              <a:rPr lang="en-US" sz="1800" dirty="0">
                <a:hlinkClick r:id="rId6"/>
              </a:rPr>
              <a:t>15-Minute Timer</a:t>
            </a:r>
            <a:endParaRPr lang="en-US" sz="1800" dirty="0"/>
          </a:p>
        </p:txBody>
      </p:sp>
      <p:pic>
        <p:nvPicPr>
          <p:cNvPr id="8" name="Picture 7">
            <a:extLst>
              <a:ext uri="{FF2B5EF4-FFF2-40B4-BE49-F238E27FC236}">
                <a16:creationId xmlns:a16="http://schemas.microsoft.com/office/drawing/2014/main" id="{226D027D-B239-30A1-3F3F-273B76669B2C}"/>
              </a:ext>
            </a:extLst>
          </p:cNvPr>
          <p:cNvPicPr>
            <a:picLocks noChangeAspect="1"/>
          </p:cNvPicPr>
          <p:nvPr/>
        </p:nvPicPr>
        <p:blipFill>
          <a:blip r:embed="rId7"/>
          <a:stretch>
            <a:fillRect/>
          </a:stretch>
        </p:blipFill>
        <p:spPr>
          <a:xfrm>
            <a:off x="6351815" y="424161"/>
            <a:ext cx="1775373" cy="2065230"/>
          </a:xfrm>
          <a:prstGeom prst="rect">
            <a:avLst/>
          </a:prstGeom>
        </p:spPr>
      </p:pic>
    </p:spTree>
    <p:extLst>
      <p:ext uri="{BB962C8B-B14F-4D97-AF65-F5344CB8AC3E}">
        <p14:creationId xmlns:p14="http://schemas.microsoft.com/office/powerpoint/2010/main" val="1720419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6"/>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6"/>
                                        </p:tgtEl>
                                      </p:cBhvr>
                                    </p:cmd>
                                  </p:childTnLst>
                                </p:cTn>
                              </p:par>
                            </p:childTnLst>
                          </p:cTn>
                        </p:par>
                      </p:childTnLst>
                    </p:cTn>
                  </p:par>
                </p:childTnLst>
              </p:cTn>
              <p:nextCondLst>
                <p:cond evt="onClick" delay="0">
                  <p:tgtEl>
                    <p:spTgt spid="6"/>
                  </p:tgtEl>
                </p:cond>
              </p:nextCondLst>
            </p:seq>
            <p:video>
              <p:cMediaNode vol="80000">
                <p:cTn id="12" fill="hold" display="0">
                  <p:stCondLst>
                    <p:cond delay="indefinite"/>
                  </p:stCondLst>
                </p:cTn>
                <p:tgtEl>
                  <p:spTgt spid="6"/>
                </p:tgtEl>
              </p:cMediaNode>
            </p:video>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DC1963-7BD1-92E5-E4A3-0C2C3A917B8C}"/>
              </a:ext>
            </a:extLst>
          </p:cNvPr>
          <p:cNvSpPr>
            <a:spLocks noGrp="1"/>
          </p:cNvSpPr>
          <p:nvPr>
            <p:ph type="title"/>
          </p:nvPr>
        </p:nvSpPr>
        <p:spPr/>
        <p:txBody>
          <a:bodyPr/>
          <a:lstStyle/>
          <a:p>
            <a:r>
              <a:rPr lang="en-US" dirty="0"/>
              <a:t>What is the FAFSA?</a:t>
            </a:r>
          </a:p>
        </p:txBody>
      </p:sp>
      <p:sp>
        <p:nvSpPr>
          <p:cNvPr id="3" name="Content Placeholder 2">
            <a:extLst>
              <a:ext uri="{FF2B5EF4-FFF2-40B4-BE49-F238E27FC236}">
                <a16:creationId xmlns:a16="http://schemas.microsoft.com/office/drawing/2014/main" id="{BC8E9B22-419D-CCC2-8BDB-C35B2D7DD304}"/>
              </a:ext>
            </a:extLst>
          </p:cNvPr>
          <p:cNvSpPr>
            <a:spLocks noGrp="1"/>
          </p:cNvSpPr>
          <p:nvPr>
            <p:ph sz="half" idx="2"/>
          </p:nvPr>
        </p:nvSpPr>
        <p:spPr>
          <a:xfrm>
            <a:off x="628649" y="1370012"/>
            <a:ext cx="8036694" cy="3611321"/>
          </a:xfrm>
        </p:spPr>
        <p:txBody>
          <a:bodyPr/>
          <a:lstStyle/>
          <a:p>
            <a:pPr marL="457200" indent="-393192">
              <a:buFont typeface="System Font Regular"/>
              <a:buChar char="●"/>
            </a:pPr>
            <a:r>
              <a:rPr lang="en-US" sz="2200" dirty="0"/>
              <a:t>FAFSA stands for </a:t>
            </a:r>
            <a:r>
              <a:rPr lang="en-US" sz="2200" i="1" dirty="0"/>
              <a:t>Free Application for Federal Student Aid</a:t>
            </a:r>
            <a:r>
              <a:rPr lang="en-US" sz="2200" dirty="0"/>
              <a:t>. This is </a:t>
            </a:r>
            <a:r>
              <a:rPr lang="en-US" sz="2200" u="sng" dirty="0"/>
              <a:t>NOT</a:t>
            </a:r>
            <a:r>
              <a:rPr lang="en-US" sz="2200" dirty="0"/>
              <a:t> financial aid itself. </a:t>
            </a:r>
          </a:p>
          <a:p>
            <a:pPr marL="457200" indent="-393192">
              <a:buFont typeface="System Font Regular"/>
              <a:buChar char="●"/>
            </a:pPr>
            <a:r>
              <a:rPr lang="en-US" sz="2200" dirty="0"/>
              <a:t>FAFSA needs to be completed in order to apply for federal student aid (federal grants, work-study funds, and loans). </a:t>
            </a:r>
          </a:p>
          <a:p>
            <a:pPr marL="457200" indent="-393192">
              <a:buFont typeface="System Font Regular"/>
              <a:buChar char="●"/>
            </a:pPr>
            <a:r>
              <a:rPr lang="en-US" sz="2200" dirty="0"/>
              <a:t>FAFSA is </a:t>
            </a:r>
            <a:r>
              <a:rPr lang="en-US" sz="2200" b="1" i="1" dirty="0"/>
              <a:t>free</a:t>
            </a:r>
            <a:r>
              <a:rPr lang="en-US" sz="2200" dirty="0"/>
              <a:t> and gives you access to the largest source of aid to help pay for college or career school.</a:t>
            </a:r>
          </a:p>
          <a:p>
            <a:pPr marL="457200" indent="-393192">
              <a:buFont typeface="System Font Regular"/>
              <a:buChar char="●"/>
            </a:pPr>
            <a:r>
              <a:rPr lang="en-US" sz="2200" dirty="0"/>
              <a:t>FAFSA also helps determine your eligibility for state and school aid. Even some private aid providers will use your FAFSA information.</a:t>
            </a:r>
          </a:p>
        </p:txBody>
      </p:sp>
    </p:spTree>
    <p:extLst>
      <p:ext uri="{BB962C8B-B14F-4D97-AF65-F5344CB8AC3E}">
        <p14:creationId xmlns:p14="http://schemas.microsoft.com/office/powerpoint/2010/main" val="198958118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805593-3EA8-FF71-0D60-71D6C7B096DC}"/>
              </a:ext>
            </a:extLst>
          </p:cNvPr>
          <p:cNvSpPr>
            <a:spLocks noGrp="1"/>
          </p:cNvSpPr>
          <p:nvPr>
            <p:ph type="title"/>
          </p:nvPr>
        </p:nvSpPr>
        <p:spPr>
          <a:xfrm>
            <a:off x="523014" y="274638"/>
            <a:ext cx="8158833" cy="993775"/>
          </a:xfrm>
        </p:spPr>
        <p:txBody>
          <a:bodyPr/>
          <a:lstStyle/>
          <a:p>
            <a:r>
              <a:rPr lang="en-US" dirty="0"/>
              <a:t>What information is needed for the FAFSA?</a:t>
            </a:r>
          </a:p>
        </p:txBody>
      </p:sp>
      <p:graphicFrame>
        <p:nvGraphicFramePr>
          <p:cNvPr id="3" name="Table 2">
            <a:extLst>
              <a:ext uri="{FF2B5EF4-FFF2-40B4-BE49-F238E27FC236}">
                <a16:creationId xmlns:a16="http://schemas.microsoft.com/office/drawing/2014/main" id="{1F82FFB6-FBD6-D70F-CA82-D0BF0AF2B3B6}"/>
              </a:ext>
            </a:extLst>
          </p:cNvPr>
          <p:cNvGraphicFramePr>
            <a:graphicFrameLocks noGrp="1"/>
          </p:cNvGraphicFramePr>
          <p:nvPr>
            <p:extLst>
              <p:ext uri="{D42A27DB-BD31-4B8C-83A1-F6EECF244321}">
                <p14:modId xmlns:p14="http://schemas.microsoft.com/office/powerpoint/2010/main" val="3181130901"/>
              </p:ext>
            </p:extLst>
          </p:nvPr>
        </p:nvGraphicFramePr>
        <p:xfrm>
          <a:off x="737585" y="1268413"/>
          <a:ext cx="7620756" cy="3324844"/>
        </p:xfrm>
        <a:graphic>
          <a:graphicData uri="http://schemas.openxmlformats.org/drawingml/2006/table">
            <a:tbl>
              <a:tblPr firstRow="1" bandRow="1">
                <a:tableStyleId>{BEDF182F-1DE7-4F13-8AA3-002D9E3B458A}</a:tableStyleId>
              </a:tblPr>
              <a:tblGrid>
                <a:gridCol w="2540252">
                  <a:extLst>
                    <a:ext uri="{9D8B030D-6E8A-4147-A177-3AD203B41FA5}">
                      <a16:colId xmlns:a16="http://schemas.microsoft.com/office/drawing/2014/main" val="2297075292"/>
                    </a:ext>
                  </a:extLst>
                </a:gridCol>
                <a:gridCol w="2540252">
                  <a:extLst>
                    <a:ext uri="{9D8B030D-6E8A-4147-A177-3AD203B41FA5}">
                      <a16:colId xmlns:a16="http://schemas.microsoft.com/office/drawing/2014/main" val="700638576"/>
                    </a:ext>
                  </a:extLst>
                </a:gridCol>
                <a:gridCol w="2540252">
                  <a:extLst>
                    <a:ext uri="{9D8B030D-6E8A-4147-A177-3AD203B41FA5}">
                      <a16:colId xmlns:a16="http://schemas.microsoft.com/office/drawing/2014/main" val="3371661523"/>
                    </a:ext>
                  </a:extLst>
                </a:gridCol>
              </a:tblGrid>
              <a:tr h="930902">
                <a:tc>
                  <a:txBody>
                    <a:bodyPr/>
                    <a:lstStyle/>
                    <a:p>
                      <a:pPr algn="ctr"/>
                      <a:r>
                        <a:rPr lang="en-US" dirty="0">
                          <a:latin typeface="+mj-lt"/>
                          <a:ea typeface="Calibri" panose="020F0502020204030204" pitchFamily="34" charset="0"/>
                          <a:cs typeface="Calibri" panose="020F0502020204030204" pitchFamily="34" charset="0"/>
                        </a:rPr>
                        <a:t>Social Security number</a:t>
                      </a:r>
                    </a:p>
                    <a:p>
                      <a:pPr algn="ctr"/>
                      <a:r>
                        <a:rPr lang="en-US" dirty="0">
                          <a:latin typeface="+mj-lt"/>
                          <a:ea typeface="Calibri" panose="020F0502020204030204" pitchFamily="34" charset="0"/>
                          <a:cs typeface="Calibri" panose="020F0502020204030204" pitchFamily="34" charset="0"/>
                        </a:rPr>
                        <a:t>(student and parent(s))</a:t>
                      </a: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a:r>
                        <a:rPr lang="en-US" dirty="0">
                          <a:latin typeface="+mj-lt"/>
                        </a:rPr>
                        <a:t>Tax Returns</a:t>
                      </a: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a:r>
                        <a:rPr lang="en-US" dirty="0">
                          <a:latin typeface="+mj-lt"/>
                        </a:rPr>
                        <a:t>Driver’s License Number</a:t>
                      </a: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623603647"/>
                  </a:ext>
                </a:extLst>
              </a:tr>
              <a:tr h="930902">
                <a:tc>
                  <a:txBody>
                    <a:bodyPr/>
                    <a:lstStyle/>
                    <a:p>
                      <a:pPr algn="ctr"/>
                      <a:r>
                        <a:rPr lang="en-US" dirty="0">
                          <a:latin typeface="+mj-lt"/>
                        </a:rPr>
                        <a:t>Alien Registration number (if not a U.S. citizen)</a:t>
                      </a: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a:r>
                        <a:rPr lang="en-US" dirty="0">
                          <a:latin typeface="+mj-lt"/>
                        </a:rPr>
                        <a:t>W-2s</a:t>
                      </a: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a:r>
                        <a:rPr lang="en-US" dirty="0">
                          <a:latin typeface="+mj-lt"/>
                        </a:rPr>
                        <a:t>A list of all schools your student is interested in attending.</a:t>
                      </a: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4253630"/>
                  </a:ext>
                </a:extLst>
              </a:tr>
              <a:tr h="930902">
                <a:tc>
                  <a:txBody>
                    <a:bodyPr/>
                    <a:lstStyle/>
                    <a:p>
                      <a:pPr algn="ctr"/>
                      <a:r>
                        <a:rPr lang="en-US" dirty="0">
                          <a:latin typeface="+mj-lt"/>
                        </a:rPr>
                        <a:t>Assets: How much money is in your checking and savings accounts, stocks, and bonds?</a:t>
                      </a: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rtl="0" eaLnBrk="1" fontAlgn="base" hangingPunct="1">
                        <a:lnSpc>
                          <a:spcPct val="90000"/>
                        </a:lnSpc>
                        <a:spcBef>
                          <a:spcPct val="0"/>
                        </a:spcBef>
                        <a:spcAft>
                          <a:spcPct val="0"/>
                        </a:spcAft>
                      </a:pPr>
                      <a:r>
                        <a:rPr lang="en-US" sz="1800" b="1" kern="1200" dirty="0">
                          <a:solidFill>
                            <a:schemeClr val="accent3"/>
                          </a:solidFill>
                          <a:latin typeface="Calibri" panose="020F0502020204030204" pitchFamily="34" charset="0"/>
                          <a:ea typeface="+mj-ea"/>
                          <a:cs typeface="Calibri" panose="020F0502020204030204" pitchFamily="34" charset="0"/>
                        </a:rPr>
                        <a:t>FSA ID</a:t>
                      </a:r>
                      <a:br>
                        <a:rPr lang="en-US" sz="1800" b="1" kern="1200" dirty="0">
                          <a:solidFill>
                            <a:schemeClr val="accent3"/>
                          </a:solidFill>
                          <a:latin typeface="Calibri" panose="020F0502020204030204" pitchFamily="34" charset="0"/>
                          <a:ea typeface="+mj-ea"/>
                          <a:cs typeface="Calibri" panose="020F0502020204030204" pitchFamily="34" charset="0"/>
                        </a:rPr>
                      </a:br>
                      <a:r>
                        <a:rPr lang="en-US" sz="1800" b="1" kern="1200" dirty="0">
                          <a:solidFill>
                            <a:schemeClr val="accent3"/>
                          </a:solidFill>
                          <a:latin typeface="Calibri" panose="020F0502020204030204" pitchFamily="34" charset="0"/>
                          <a:ea typeface="+mj-ea"/>
                          <a:cs typeface="Calibri" panose="020F0502020204030204" pitchFamily="34" charset="0"/>
                        </a:rPr>
                        <a:t>(for parent(s)</a:t>
                      </a:r>
                      <a:br>
                        <a:rPr lang="en-US" sz="1800" b="1" kern="1200" dirty="0">
                          <a:solidFill>
                            <a:schemeClr val="accent3"/>
                          </a:solidFill>
                          <a:latin typeface="Calibri" panose="020F0502020204030204" pitchFamily="34" charset="0"/>
                          <a:ea typeface="+mj-ea"/>
                          <a:cs typeface="Calibri" panose="020F0502020204030204" pitchFamily="34" charset="0"/>
                        </a:rPr>
                      </a:br>
                      <a:r>
                        <a:rPr lang="en-US" sz="1800" b="1" kern="1200" dirty="0">
                          <a:solidFill>
                            <a:schemeClr val="accent3"/>
                          </a:solidFill>
                          <a:latin typeface="Calibri" panose="020F0502020204030204" pitchFamily="34" charset="0"/>
                          <a:ea typeface="+mj-ea"/>
                          <a:cs typeface="Calibri" panose="020F0502020204030204" pitchFamily="34" charset="0"/>
                        </a:rPr>
                        <a:t>and student)</a:t>
                      </a: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a:endParaRPr lang="en-US" dirty="0">
                        <a:latin typeface="+mj-lt"/>
                      </a:endParaRP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4293499464"/>
                  </a:ext>
                </a:extLst>
              </a:tr>
            </a:tbl>
          </a:graphicData>
        </a:graphic>
      </p:graphicFrame>
    </p:spTree>
    <p:extLst>
      <p:ext uri="{BB962C8B-B14F-4D97-AF65-F5344CB8AC3E}">
        <p14:creationId xmlns:p14="http://schemas.microsoft.com/office/powerpoint/2010/main" val="292088091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nline Media 2" title="How To Create a StudentAid.gov Account">
            <a:hlinkClick r:id="" action="ppaction://media"/>
            <a:extLst>
              <a:ext uri="{FF2B5EF4-FFF2-40B4-BE49-F238E27FC236}">
                <a16:creationId xmlns:a16="http://schemas.microsoft.com/office/drawing/2014/main" id="{54B62D19-F8FA-1F12-BC61-750D13152B16}"/>
              </a:ext>
            </a:extLst>
          </p:cNvPr>
          <p:cNvPicPr>
            <a:picLocks noRot="1" noChangeAspect="1"/>
          </p:cNvPicPr>
          <p:nvPr>
            <a:videoFile r:link="rId1"/>
          </p:nvPr>
        </p:nvPicPr>
        <p:blipFill>
          <a:blip r:embed="rId4"/>
          <a:stretch>
            <a:fillRect/>
          </a:stretch>
        </p:blipFill>
        <p:spPr>
          <a:xfrm>
            <a:off x="962724" y="474347"/>
            <a:ext cx="7079907" cy="4000147"/>
          </a:xfrm>
          <a:prstGeom prst="rect">
            <a:avLst/>
          </a:prstGeom>
        </p:spPr>
      </p:pic>
      <p:sp>
        <p:nvSpPr>
          <p:cNvPr id="4" name="Content Placeholder 2">
            <a:extLst>
              <a:ext uri="{FF2B5EF4-FFF2-40B4-BE49-F238E27FC236}">
                <a16:creationId xmlns:a16="http://schemas.microsoft.com/office/drawing/2014/main" id="{17AE7FBE-E605-D7FF-D3CE-C472D66C369F}"/>
              </a:ext>
            </a:extLst>
          </p:cNvPr>
          <p:cNvSpPr txBox="1">
            <a:spLocks/>
          </p:cNvSpPr>
          <p:nvPr/>
        </p:nvSpPr>
        <p:spPr>
          <a:xfrm>
            <a:off x="2472510" y="4474494"/>
            <a:ext cx="4060333" cy="516744"/>
          </a:xfrm>
          <a:prstGeom prst="rect">
            <a:avLst/>
          </a:prstGeom>
        </p:spPr>
        <p:txBody>
          <a:bodyPr/>
          <a:lstStyle>
            <a:lvl1pPr marL="457200" indent="-393192" algn="l" rtl="0" eaLnBrk="1" fontAlgn="base" hangingPunct="1">
              <a:spcBef>
                <a:spcPts val="520"/>
              </a:spcBef>
              <a:spcAft>
                <a:spcPct val="0"/>
              </a:spcAft>
              <a:buClr>
                <a:srgbClr val="971D20"/>
              </a:buClr>
              <a:buSzPct val="100000"/>
              <a:buFont typeface="System Font Regular"/>
              <a:buChar char="●"/>
              <a:defRPr sz="2600" kern="1200">
                <a:solidFill>
                  <a:schemeClr val="tx1"/>
                </a:solidFill>
                <a:latin typeface="Calibri" panose="020F0502020204030204" pitchFamily="34" charset="0"/>
                <a:ea typeface="+mn-ea"/>
                <a:cs typeface="Calibri" panose="020F0502020204030204" pitchFamily="34" charset="0"/>
              </a:defRPr>
            </a:lvl1pPr>
            <a:lvl2pPr marL="914400" indent="-356616" algn="l" rtl="0" eaLnBrk="1" fontAlgn="base" hangingPunct="1">
              <a:spcBef>
                <a:spcPts val="400"/>
              </a:spcBef>
              <a:spcAft>
                <a:spcPct val="0"/>
              </a:spcAft>
              <a:buClr>
                <a:schemeClr val="accent1"/>
              </a:buClr>
              <a:buFont typeface="Courier New" panose="02070309020205020404" pitchFamily="49" charset="0"/>
              <a:buChar char="o"/>
              <a:defRPr sz="2600" kern="1200">
                <a:solidFill>
                  <a:schemeClr val="tx1"/>
                </a:solidFill>
                <a:latin typeface="Calibri" panose="020F0502020204030204" pitchFamily="34" charset="0"/>
                <a:ea typeface="+mn-ea"/>
                <a:cs typeface="Calibri" panose="020F0502020204030204" pitchFamily="34" charset="0"/>
              </a:defRPr>
            </a:lvl2pPr>
            <a:lvl3pPr marL="1371600" indent="-338328" algn="l" rtl="0" eaLnBrk="1" fontAlgn="base" hangingPunct="1">
              <a:spcBef>
                <a:spcPts val="340"/>
              </a:spcBef>
              <a:spcAft>
                <a:spcPct val="0"/>
              </a:spcAft>
              <a:buClr>
                <a:srgbClr val="E8BF3C"/>
              </a:buClr>
              <a:buFont typeface="Wingdings" pitchFamily="2" charset="2"/>
              <a:buChar char="§"/>
              <a:defRPr sz="2600" kern="1200">
                <a:solidFill>
                  <a:schemeClr val="tx1"/>
                </a:solidFill>
                <a:latin typeface="Calibri" panose="020F0502020204030204" pitchFamily="34" charset="0"/>
                <a:ea typeface="+mn-ea"/>
                <a:cs typeface="Calibri" panose="020F0502020204030204" pitchFamily="34" charset="0"/>
              </a:defRPr>
            </a:lvl3pPr>
            <a:lvl4pPr marL="1828800" indent="-320040" algn="l" rtl="0" eaLnBrk="1" fontAlgn="base" hangingPunct="1">
              <a:lnSpc>
                <a:spcPct val="90000"/>
              </a:lnSpc>
              <a:spcBef>
                <a:spcPts val="300"/>
              </a:spcBef>
              <a:spcAft>
                <a:spcPct val="0"/>
              </a:spcAft>
              <a:buClr>
                <a:srgbClr val="971D20"/>
              </a:buClr>
              <a:buFont typeface="Arial" panose="020B0604020202020204" pitchFamily="34" charset="0"/>
              <a:buChar char="•"/>
              <a:defRPr sz="2600" kern="1200">
                <a:solidFill>
                  <a:schemeClr val="tx1"/>
                </a:solidFill>
                <a:latin typeface="Calibri" panose="020F0502020204030204" pitchFamily="34" charset="0"/>
                <a:ea typeface="+mn-ea"/>
                <a:cs typeface="Calibri" panose="020F0502020204030204" pitchFamily="34" charset="0"/>
              </a:defRPr>
            </a:lvl4pPr>
            <a:lvl5pPr marL="2286000" indent="-310896" algn="l" rtl="0" eaLnBrk="1" fontAlgn="base" hangingPunct="1">
              <a:lnSpc>
                <a:spcPct val="90000"/>
              </a:lnSpc>
              <a:spcBef>
                <a:spcPts val="270"/>
              </a:spcBef>
              <a:spcAft>
                <a:spcPct val="0"/>
              </a:spcAft>
              <a:buClr>
                <a:schemeClr val="accent1"/>
              </a:buClr>
              <a:buSzPct val="80000"/>
              <a:buFont typeface="Courier New" panose="02070309020205020404" pitchFamily="49" charset="0"/>
              <a:buChar char="o"/>
              <a:defRPr sz="26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4008" indent="0">
              <a:buNone/>
            </a:pPr>
            <a:r>
              <a:rPr lang="en-US" sz="1800" dirty="0">
                <a:hlinkClick r:id="rId5"/>
              </a:rPr>
              <a:t>How To Create a StudentAid.gov Account </a:t>
            </a:r>
            <a:endParaRPr lang="en-US" sz="1800" dirty="0"/>
          </a:p>
        </p:txBody>
      </p:sp>
    </p:spTree>
    <p:extLst>
      <p:ext uri="{BB962C8B-B14F-4D97-AF65-F5344CB8AC3E}">
        <p14:creationId xmlns:p14="http://schemas.microsoft.com/office/powerpoint/2010/main" val="3150596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DC1963-7BD1-92E5-E4A3-0C2C3A917B8C}"/>
              </a:ext>
            </a:extLst>
          </p:cNvPr>
          <p:cNvSpPr>
            <a:spLocks noGrp="1"/>
          </p:cNvSpPr>
          <p:nvPr>
            <p:ph type="title"/>
          </p:nvPr>
        </p:nvSpPr>
        <p:spPr/>
        <p:txBody>
          <a:bodyPr/>
          <a:lstStyle/>
          <a:p>
            <a:r>
              <a:rPr lang="en-US" dirty="0"/>
              <a:t>FSA ID</a:t>
            </a:r>
          </a:p>
        </p:txBody>
      </p:sp>
      <p:sp>
        <p:nvSpPr>
          <p:cNvPr id="3" name="Content Placeholder 2">
            <a:extLst>
              <a:ext uri="{FF2B5EF4-FFF2-40B4-BE49-F238E27FC236}">
                <a16:creationId xmlns:a16="http://schemas.microsoft.com/office/drawing/2014/main" id="{BC8E9B22-419D-CCC2-8BDB-C35B2D7DD304}"/>
              </a:ext>
            </a:extLst>
          </p:cNvPr>
          <p:cNvSpPr>
            <a:spLocks noGrp="1"/>
          </p:cNvSpPr>
          <p:nvPr>
            <p:ph sz="half" idx="2"/>
          </p:nvPr>
        </p:nvSpPr>
        <p:spPr>
          <a:xfrm>
            <a:off x="628648" y="1370013"/>
            <a:ext cx="8033031" cy="3337332"/>
          </a:xfrm>
        </p:spPr>
        <p:txBody>
          <a:bodyPr/>
          <a:lstStyle/>
          <a:p>
            <a:pPr marL="64008" indent="0">
              <a:buNone/>
            </a:pPr>
            <a:r>
              <a:rPr lang="en-US" dirty="0"/>
              <a:t>FSA ID is the username and password that allows parents and students to identify themselves electronically to access U.S. Department of Education systems, including the FAFSA. Each student and parent will create their own FSA ID.</a:t>
            </a:r>
          </a:p>
          <a:p>
            <a:pPr marL="0" lvl="0" indent="0" algn="l" rtl="0">
              <a:spcBef>
                <a:spcPts val="0"/>
              </a:spcBef>
              <a:spcAft>
                <a:spcPts val="0"/>
              </a:spcAft>
              <a:buNone/>
            </a:pPr>
            <a:r>
              <a:rPr lang="en-US" sz="2000" b="1" dirty="0">
                <a:solidFill>
                  <a:srgbClr val="910D28"/>
                </a:solidFill>
              </a:rPr>
              <a:t> Create an FSA ID tonight before you leave!</a:t>
            </a:r>
          </a:p>
          <a:p>
            <a:pPr marL="0" lvl="0" indent="0" algn="l" rtl="0">
              <a:spcBef>
                <a:spcPts val="0"/>
              </a:spcBef>
              <a:spcAft>
                <a:spcPts val="0"/>
              </a:spcAft>
              <a:buNone/>
            </a:pPr>
            <a:r>
              <a:rPr lang="en-US" sz="2000" b="1" dirty="0">
                <a:solidFill>
                  <a:srgbClr val="910D28"/>
                </a:solidFill>
              </a:rPr>
              <a:t> It only takes a few minutes!</a:t>
            </a:r>
          </a:p>
          <a:p>
            <a:pPr marL="0" lvl="0" indent="0" algn="l" rtl="0">
              <a:spcBef>
                <a:spcPts val="0"/>
              </a:spcBef>
              <a:spcAft>
                <a:spcPts val="0"/>
              </a:spcAft>
              <a:buNone/>
            </a:pPr>
            <a:r>
              <a:rPr lang="en-US" sz="2000" b="1" dirty="0">
                <a:solidFill>
                  <a:srgbClr val="910D28"/>
                </a:solidFill>
              </a:rPr>
              <a:t> You will need your social security number.</a:t>
            </a:r>
          </a:p>
          <a:p>
            <a:pPr marL="0" lvl="0" indent="0" algn="l" rtl="0">
              <a:spcBef>
                <a:spcPts val="0"/>
              </a:spcBef>
              <a:spcAft>
                <a:spcPts val="0"/>
              </a:spcAft>
              <a:buNone/>
            </a:pPr>
            <a:r>
              <a:rPr lang="en-US" sz="2000" b="1" dirty="0">
                <a:solidFill>
                  <a:srgbClr val="910D28"/>
                </a:solidFill>
              </a:rPr>
              <a:t> Could take up to 3 days to receive your information.</a:t>
            </a:r>
            <a:endParaRPr lang="en-US" sz="2000" dirty="0"/>
          </a:p>
        </p:txBody>
      </p:sp>
      <p:pic>
        <p:nvPicPr>
          <p:cNvPr id="4" name="Google Shape;356;p62">
            <a:extLst>
              <a:ext uri="{FF2B5EF4-FFF2-40B4-BE49-F238E27FC236}">
                <a16:creationId xmlns:a16="http://schemas.microsoft.com/office/drawing/2014/main" id="{05F28A14-DC8A-F0F6-0769-202804273E14}"/>
              </a:ext>
            </a:extLst>
          </p:cNvPr>
          <p:cNvPicPr preferRelativeResize="0"/>
          <p:nvPr/>
        </p:nvPicPr>
        <p:blipFill>
          <a:blip r:embed="rId3">
            <a:alphaModFix/>
          </a:blip>
          <a:stretch>
            <a:fillRect/>
          </a:stretch>
        </p:blipFill>
        <p:spPr>
          <a:xfrm>
            <a:off x="6552287" y="2950633"/>
            <a:ext cx="1761525" cy="1761525"/>
          </a:xfrm>
          <a:prstGeom prst="rect">
            <a:avLst/>
          </a:prstGeom>
          <a:noFill/>
          <a:ln>
            <a:noFill/>
          </a:ln>
        </p:spPr>
      </p:pic>
    </p:spTree>
    <p:extLst>
      <p:ext uri="{BB962C8B-B14F-4D97-AF65-F5344CB8AC3E}">
        <p14:creationId xmlns:p14="http://schemas.microsoft.com/office/powerpoint/2010/main" val="166045959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DC1963-7BD1-92E5-E4A3-0C2C3A917B8C}"/>
              </a:ext>
            </a:extLst>
          </p:cNvPr>
          <p:cNvSpPr>
            <a:spLocks noGrp="1"/>
          </p:cNvSpPr>
          <p:nvPr>
            <p:ph type="title"/>
          </p:nvPr>
        </p:nvSpPr>
        <p:spPr/>
        <p:txBody>
          <a:bodyPr/>
          <a:lstStyle/>
          <a:p>
            <a:r>
              <a:rPr lang="en-US" dirty="0"/>
              <a:t>What? So What? Now What?</a:t>
            </a:r>
          </a:p>
        </p:txBody>
      </p:sp>
      <p:sp>
        <p:nvSpPr>
          <p:cNvPr id="3" name="Content Placeholder 2">
            <a:extLst>
              <a:ext uri="{FF2B5EF4-FFF2-40B4-BE49-F238E27FC236}">
                <a16:creationId xmlns:a16="http://schemas.microsoft.com/office/drawing/2014/main" id="{BC8E9B22-419D-CCC2-8BDB-C35B2D7DD304}"/>
              </a:ext>
            </a:extLst>
          </p:cNvPr>
          <p:cNvSpPr>
            <a:spLocks noGrp="1"/>
          </p:cNvSpPr>
          <p:nvPr>
            <p:ph sz="half" idx="2"/>
          </p:nvPr>
        </p:nvSpPr>
        <p:spPr>
          <a:xfrm>
            <a:off x="628649" y="1370012"/>
            <a:ext cx="8036694" cy="3611321"/>
          </a:xfrm>
        </p:spPr>
        <p:txBody>
          <a:bodyPr/>
          <a:lstStyle/>
          <a:p>
            <a:pPr marL="64008" indent="0">
              <a:buNone/>
            </a:pPr>
            <a:r>
              <a:rPr lang="en-US" dirty="0"/>
              <a:t>On your Note Catcher, answer the 3 questions below:</a:t>
            </a:r>
          </a:p>
          <a:p>
            <a:pPr marL="457200" indent="-393192">
              <a:buFont typeface="System Font Regular"/>
              <a:buChar char="●"/>
            </a:pPr>
            <a:r>
              <a:rPr lang="en-US" dirty="0"/>
              <a:t>What did you learn?</a:t>
            </a:r>
          </a:p>
          <a:p>
            <a:pPr marL="457200" indent="-393192">
              <a:buFont typeface="System Font Regular"/>
              <a:buChar char="●"/>
            </a:pPr>
            <a:r>
              <a:rPr lang="en-US" dirty="0"/>
              <a:t>So what are some scholarships your students might apply for?</a:t>
            </a:r>
          </a:p>
          <a:p>
            <a:pPr marL="457200" indent="-393192">
              <a:buFont typeface="System Font Regular"/>
              <a:buChar char="●"/>
            </a:pPr>
            <a:r>
              <a:rPr lang="en-US" dirty="0"/>
              <a:t>Now what are your next steps?</a:t>
            </a:r>
          </a:p>
        </p:txBody>
      </p:sp>
      <p:pic>
        <p:nvPicPr>
          <p:cNvPr id="4" name="Google Shape;363;p63">
            <a:extLst>
              <a:ext uri="{FF2B5EF4-FFF2-40B4-BE49-F238E27FC236}">
                <a16:creationId xmlns:a16="http://schemas.microsoft.com/office/drawing/2014/main" id="{C5899742-909A-2983-8AF2-B45EDA551675}"/>
              </a:ext>
            </a:extLst>
          </p:cNvPr>
          <p:cNvPicPr preferRelativeResize="0"/>
          <p:nvPr/>
        </p:nvPicPr>
        <p:blipFill>
          <a:blip r:embed="rId3">
            <a:alphaModFix/>
          </a:blip>
          <a:stretch>
            <a:fillRect/>
          </a:stretch>
        </p:blipFill>
        <p:spPr>
          <a:xfrm>
            <a:off x="5999747" y="2936765"/>
            <a:ext cx="1826059" cy="1826059"/>
          </a:xfrm>
          <a:prstGeom prst="rect">
            <a:avLst/>
          </a:prstGeom>
          <a:noFill/>
          <a:ln>
            <a:noFill/>
          </a:ln>
        </p:spPr>
      </p:pic>
    </p:spTree>
    <p:extLst>
      <p:ext uri="{BB962C8B-B14F-4D97-AF65-F5344CB8AC3E}">
        <p14:creationId xmlns:p14="http://schemas.microsoft.com/office/powerpoint/2010/main" val="51414633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DC1963-7BD1-92E5-E4A3-0C2C3A917B8C}"/>
              </a:ext>
            </a:extLst>
          </p:cNvPr>
          <p:cNvSpPr>
            <a:spLocks noGrp="1"/>
          </p:cNvSpPr>
          <p:nvPr>
            <p:ph type="title"/>
          </p:nvPr>
        </p:nvSpPr>
        <p:spPr/>
        <p:txBody>
          <a:bodyPr/>
          <a:lstStyle/>
          <a:p>
            <a:r>
              <a:rPr lang="en-US" dirty="0"/>
              <a:t>Paying for College: Part Two</a:t>
            </a:r>
          </a:p>
        </p:txBody>
      </p:sp>
      <p:sp>
        <p:nvSpPr>
          <p:cNvPr id="3" name="Content Placeholder 2">
            <a:extLst>
              <a:ext uri="{FF2B5EF4-FFF2-40B4-BE49-F238E27FC236}">
                <a16:creationId xmlns:a16="http://schemas.microsoft.com/office/drawing/2014/main" id="{BC8E9B22-419D-CCC2-8BDB-C35B2D7DD304}"/>
              </a:ext>
            </a:extLst>
          </p:cNvPr>
          <p:cNvSpPr>
            <a:spLocks noGrp="1"/>
          </p:cNvSpPr>
          <p:nvPr>
            <p:ph sz="half" idx="2"/>
          </p:nvPr>
        </p:nvSpPr>
        <p:spPr>
          <a:xfrm>
            <a:off x="628649" y="1370012"/>
            <a:ext cx="8036694" cy="3611321"/>
          </a:xfrm>
        </p:spPr>
        <p:txBody>
          <a:bodyPr/>
          <a:lstStyle/>
          <a:p>
            <a:pPr marL="64008" indent="0">
              <a:buNone/>
            </a:pPr>
            <a:r>
              <a:rPr lang="en-US" dirty="0"/>
              <a:t>Date:</a:t>
            </a:r>
          </a:p>
          <a:p>
            <a:pPr marL="64008" indent="0">
              <a:buNone/>
            </a:pPr>
            <a:r>
              <a:rPr lang="en-US" dirty="0"/>
              <a:t>Time:</a:t>
            </a:r>
          </a:p>
          <a:p>
            <a:pPr marL="64008" indent="0">
              <a:buNone/>
            </a:pPr>
            <a:r>
              <a:rPr lang="en-US" dirty="0"/>
              <a:t>Place:</a:t>
            </a:r>
          </a:p>
        </p:txBody>
      </p:sp>
    </p:spTree>
    <p:extLst>
      <p:ext uri="{BB962C8B-B14F-4D97-AF65-F5344CB8AC3E}">
        <p14:creationId xmlns:p14="http://schemas.microsoft.com/office/powerpoint/2010/main" val="4194094556"/>
      </p:ext>
    </p:extLst>
  </p:cSld>
  <p:clrMapOvr>
    <a:masterClrMapping/>
  </p:clrMapOvr>
</p:sld>
</file>

<file path=ppt/theme/theme1.xml><?xml version="1.0" encoding="utf-8"?>
<a:theme xmlns:a="http://schemas.openxmlformats.org/drawingml/2006/main" name="Custom Design">
  <a:themeElements>
    <a:clrScheme name="LEARN 2025">
      <a:dk1>
        <a:srgbClr val="000000"/>
      </a:dk1>
      <a:lt1>
        <a:srgbClr val="FFFFFF"/>
      </a:lt1>
      <a:dk2>
        <a:srgbClr val="595959"/>
      </a:dk2>
      <a:lt2>
        <a:srgbClr val="EEEEEE"/>
      </a:lt2>
      <a:accent1>
        <a:srgbClr val="285782"/>
      </a:accent1>
      <a:accent2>
        <a:srgbClr val="008CC9"/>
      </a:accent2>
      <a:accent3>
        <a:srgbClr val="971D20"/>
      </a:accent3>
      <a:accent4>
        <a:srgbClr val="E8BF3C"/>
      </a:accent4>
      <a:accent5>
        <a:srgbClr val="D30F7F"/>
      </a:accent5>
      <a:accent6>
        <a:srgbClr val="FFFFFF"/>
      </a:accent6>
      <a:hlink>
        <a:srgbClr val="288AC3"/>
      </a:hlink>
      <a:folHlink>
        <a:srgbClr val="288AC3"/>
      </a:folHlink>
    </a:clrScheme>
    <a:fontScheme name="Office 2007 - 20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2" id="{7CD69D3D-9E24-4AE7-A6A6-95472C009F98}" vid="{02DC2DEC-ED14-46D2-92D2-CE7973B77C9B}"/>
    </a:ext>
  </a:extLst>
</a:theme>
</file>

<file path=ppt/theme/theme2.xml><?xml version="1.0" encoding="utf-8"?>
<a:theme xmlns:a="http://schemas.openxmlformats.org/drawingml/2006/main" name="1_Custom Design">
  <a:themeElements>
    <a:clrScheme name="LEARN 2025">
      <a:dk1>
        <a:srgbClr val="000000"/>
      </a:dk1>
      <a:lt1>
        <a:srgbClr val="FFFFFF"/>
      </a:lt1>
      <a:dk2>
        <a:srgbClr val="595959"/>
      </a:dk2>
      <a:lt2>
        <a:srgbClr val="EEEEEE"/>
      </a:lt2>
      <a:accent1>
        <a:srgbClr val="285782"/>
      </a:accent1>
      <a:accent2>
        <a:srgbClr val="008CC9"/>
      </a:accent2>
      <a:accent3>
        <a:srgbClr val="971D20"/>
      </a:accent3>
      <a:accent4>
        <a:srgbClr val="E8BF3C"/>
      </a:accent4>
      <a:accent5>
        <a:srgbClr val="D30F7F"/>
      </a:accent5>
      <a:accent6>
        <a:srgbClr val="FFFFFF"/>
      </a:accent6>
      <a:hlink>
        <a:srgbClr val="288AC3"/>
      </a:hlink>
      <a:folHlink>
        <a:srgbClr val="288AC3"/>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2" id="{7CD69D3D-9E24-4AE7-A6A6-95472C009F98}" vid="{92F950AD-31EE-4ABC-AB96-5F978758D647}"/>
    </a:ext>
  </a:ext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Slides (25)—Template</Template>
  <TotalTime>183</TotalTime>
  <Words>3229</Words>
  <Application>Microsoft Office PowerPoint</Application>
  <PresentationFormat>On-screen Show (16:9)</PresentationFormat>
  <Paragraphs>261</Paragraphs>
  <Slides>43</Slides>
  <Notes>36</Notes>
  <HiddenSlides>3</HiddenSlides>
  <MMClips>4</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43</vt:i4>
      </vt:variant>
    </vt:vector>
  </HeadingPairs>
  <TitlesOfParts>
    <vt:vector size="52" baseType="lpstr">
      <vt:lpstr>Aptos Display</vt:lpstr>
      <vt:lpstr>Arial</vt:lpstr>
      <vt:lpstr>Calibri</vt:lpstr>
      <vt:lpstr>Courier New</vt:lpstr>
      <vt:lpstr>Roboto</vt:lpstr>
      <vt:lpstr>System Font Regular</vt:lpstr>
      <vt:lpstr>Wingdings</vt:lpstr>
      <vt:lpstr>Custom Design</vt:lpstr>
      <vt:lpstr>1_Custom Design</vt:lpstr>
      <vt:lpstr>PowerPoint Presentation</vt:lpstr>
      <vt:lpstr>Paying for College 101</vt:lpstr>
      <vt:lpstr>Essential Questions</vt:lpstr>
      <vt:lpstr>Learning Objectives</vt:lpstr>
      <vt:lpstr>Real or Fake?</vt:lpstr>
      <vt:lpstr>Real or Fake?</vt:lpstr>
      <vt:lpstr>Real or Fake?</vt:lpstr>
      <vt:lpstr>Real or Fake?</vt:lpstr>
      <vt:lpstr>Real or Fake?</vt:lpstr>
      <vt:lpstr>Real or Fake?</vt:lpstr>
      <vt:lpstr>Parking Lot</vt:lpstr>
      <vt:lpstr>PSE Pathways</vt:lpstr>
      <vt:lpstr>Paying for PSE Pathways</vt:lpstr>
      <vt:lpstr>Grants = Free Money! </vt:lpstr>
      <vt:lpstr>Scholarships = Free Money!</vt:lpstr>
      <vt:lpstr>Digital Resources </vt:lpstr>
      <vt:lpstr>I Notice, I Wonder</vt:lpstr>
      <vt:lpstr>I Notice, I Wonder</vt:lpstr>
      <vt:lpstr>PSE Pathway</vt:lpstr>
      <vt:lpstr>PSE Pathway</vt:lpstr>
      <vt:lpstr>PSE Pathway</vt:lpstr>
      <vt:lpstr>PSE Pathway</vt:lpstr>
      <vt:lpstr>PSE Scholarship</vt:lpstr>
      <vt:lpstr>PSE Scholarship</vt:lpstr>
      <vt:lpstr>Local Scholarship</vt:lpstr>
      <vt:lpstr>Local Scholarship</vt:lpstr>
      <vt:lpstr>Local Scholarship</vt:lpstr>
      <vt:lpstr>Scholarship Tips</vt:lpstr>
      <vt:lpstr>Scholarship Tips</vt:lpstr>
      <vt:lpstr>Scholarship Tips</vt:lpstr>
      <vt:lpstr>Scholarship Tips</vt:lpstr>
      <vt:lpstr>Scholarship Databases</vt:lpstr>
      <vt:lpstr>Other Forms of Financial Aid</vt:lpstr>
      <vt:lpstr>Other Forms of Financial Aid</vt:lpstr>
      <vt:lpstr>Additional Tips for Managing PSE Costs</vt:lpstr>
      <vt:lpstr>Additional Tips for Managing PSE Costs</vt:lpstr>
      <vt:lpstr>Find a Scholarship or Two</vt:lpstr>
      <vt:lpstr>What is the FAFSA?</vt:lpstr>
      <vt:lpstr>What information is needed for the FAFSA?</vt:lpstr>
      <vt:lpstr>PowerPoint Presentation</vt:lpstr>
      <vt:lpstr>FSA ID</vt:lpstr>
      <vt:lpstr>What? So What? Now What?</vt:lpstr>
      <vt:lpstr>Paying for College: Part Two</vt:lpstr>
    </vt:vector>
  </TitlesOfParts>
  <Manager/>
  <Company>University of Oklahoma</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Lieu, Mary H.</dc:creator>
  <cp:keywords/>
  <dc:description/>
  <cp:lastModifiedBy>Corrigan, MacKenzie D.</cp:lastModifiedBy>
  <cp:revision>7</cp:revision>
  <dcterms:created xsi:type="dcterms:W3CDTF">2026-02-12T20:45:18Z</dcterms:created>
  <dcterms:modified xsi:type="dcterms:W3CDTF">2026-09-24T16:51:07Z</dcterms:modified>
  <cp:category/>
</cp:coreProperties>
</file>