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89" r:id="rId4"/>
    <p:sldId id="290" r:id="rId5"/>
    <p:sldId id="291" r:id="rId6"/>
    <p:sldId id="258" r:id="rId7"/>
    <p:sldId id="292" r:id="rId8"/>
    <p:sldId id="293" r:id="rId9"/>
    <p:sldId id="268" r:id="rId10"/>
    <p:sldId id="294" r:id="rId11"/>
    <p:sldId id="295" r:id="rId12"/>
    <p:sldId id="272" r:id="rId13"/>
    <p:sldId id="296" r:id="rId14"/>
    <p:sldId id="297" r:id="rId15"/>
  </p:sldIdLst>
  <p:sldSz cx="9144000" cy="5143500" type="screen16x9"/>
  <p:notesSz cx="7315200" cy="9601200"/>
  <p:embeddedFontLst>
    <p:embeddedFont>
      <p:font typeface="Constantia" panose="02030602050306030303" pitchFamily="18" charset="0"/>
      <p:regular r:id="rId17"/>
      <p:bold r:id="rId18"/>
      <p:italic r:id="rId19"/>
      <p:boldItalic r:id="rId20"/>
    </p:embeddedFont>
    <p:embeddedFont>
      <p:font typeface="Georgia" panose="02040502050405020303" pitchFamily="18" charset="0"/>
      <p:regular r:id="rId21"/>
      <p:bold r:id="rId22"/>
      <p:italic r:id="rId23"/>
      <p:boldItalic r:id="rId24"/>
    </p:embeddedFont>
    <p:embeddedFont>
      <p:font typeface="Merriweather Sans" pitchFamily="2" charset="0"/>
      <p:regular r:id="rId25"/>
      <p:bold r:id="rId26"/>
      <p:italic r:id="rId27"/>
      <p:boldItalic r:id="rId28"/>
    </p:embeddedFont>
    <p:embeddedFont>
      <p:font typeface="Tahoma" panose="020B0604030504040204" pitchFamily="34" charset="0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hb8fHaKDRPAIt5CWt9e9zlwuNCk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eiana Cros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141D7BD-D947-4C2F-AB44-261DDA225371}">
  <a:tblStyle styleId="{3141D7BD-D947-4C2F-AB44-261DDA22537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7EA"/>
          </a:solidFill>
        </a:fill>
      </a:tcStyle>
    </a:wholeTbl>
    <a:band1H>
      <a:tcTxStyle b="off" i="off"/>
      <a:tcStyle>
        <a:tcBdr/>
        <a:fill>
          <a:solidFill>
            <a:srgbClr val="CACCD1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CCD1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/>
    <p:restoredTop sz="83673"/>
  </p:normalViewPr>
  <p:slideViewPr>
    <p:cSldViewPr snapToGrid="0">
      <p:cViewPr varScale="1">
        <p:scale>
          <a:sx n="170" d="100"/>
          <a:sy n="170" d="100"/>
        </p:scale>
        <p:origin x="1516" y="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aDO99ncRrk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lamboyanfoundation.org/real/#:~:text=At%20Flamboyan%2C%20we%20have%20seen,5)%20advocate%20for%20their%20needs.&#160;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2851381cff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" name="Google Shape;32;g2851381cff4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/>
            <a:r>
              <a:rPr lang="en-CA" altLang="en-US" sz="1600" b="1" dirty="0"/>
              <a:t>Family Feud Template</a:t>
            </a:r>
          </a:p>
          <a:p>
            <a:pPr marL="228600" indent="-228600"/>
            <a:r>
              <a:rPr lang="en-CA" altLang="en-US" sz="1600" dirty="0"/>
              <a:t>Introduction Slide – The Countdown!</a:t>
            </a:r>
          </a:p>
          <a:p>
            <a:pPr marL="228600" indent="-228600"/>
            <a:r>
              <a:rPr lang="en-CA" altLang="en-US" sz="1600" dirty="0"/>
              <a:t>Genially Link: https://view.genially.com/668c54cbfdbf10001483b824/interactive-content-family-feud-life-family-overview</a:t>
            </a:r>
          </a:p>
        </p:txBody>
      </p:sp>
    </p:spTree>
    <p:extLst>
      <p:ext uri="{BB962C8B-B14F-4D97-AF65-F5344CB8AC3E}">
        <p14:creationId xmlns:p14="http://schemas.microsoft.com/office/powerpoint/2010/main" val="3408765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r>
              <a:rPr lang="en-CA" altLang="en-US" sz="1100" b="1" dirty="0"/>
              <a:t>Family Feud Template</a:t>
            </a:r>
          </a:p>
          <a:p>
            <a:pPr marL="228600" indent="-228600"/>
            <a:r>
              <a:rPr lang="en-CA" altLang="en-US" sz="1100" dirty="0"/>
              <a:t>Introduction Slide – The Countdown!</a:t>
            </a:r>
          </a:p>
          <a:p>
            <a:pPr marL="228600" indent="-228600"/>
            <a:r>
              <a:rPr lang="en-CA" altLang="en-US" sz="1100" dirty="0"/>
              <a:t>Genially Link: https://view.genially.com/668c54cbfdbf10001483b824/interactive-content-family-feud-life-family-overview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950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b="0" dirty="0">
                <a:solidFill>
                  <a:schemeClr val="bg1"/>
                </a:solidFill>
                <a:effectLst/>
              </a:rPr>
              <a:t>1. Earn more than $1 million in your lifetime; 2. Connect with peers and mentors; 3. Increase your job options; 4. Be happier in your job; 5. More likely to be employed; 6. Be prepared for success in technology-driven world; 7. Understand the world better; 8. Make a difference in your community; 9. Live longer and healthier; 10. Have a more satisfying family life.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788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228600" indent="-228600"/>
            <a:r>
              <a:rPr lang="en-CA" altLang="en-US" sz="1100" b="1" dirty="0"/>
              <a:t>Family Feud Template</a:t>
            </a:r>
          </a:p>
          <a:p>
            <a:pPr marL="228600" indent="-228600"/>
            <a:r>
              <a:rPr lang="en-CA" altLang="en-US" sz="1100" dirty="0"/>
              <a:t>Introduction Slide – The Countdown!</a:t>
            </a:r>
          </a:p>
          <a:p>
            <a:pPr marL="228600" indent="-228600"/>
            <a:r>
              <a:rPr lang="en-CA" altLang="en-US" sz="1100" dirty="0"/>
              <a:t>Genially Link: https://view.genially.com/668c54cbfdbf10001483b824/interactive-content-family-feud-life-family-overview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45" name="Google Shape;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7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25" tIns="96625" rIns="96625" bIns="96625" anchor="t" anchorCtr="0">
            <a:noAutofit/>
          </a:bodyPr>
          <a:lstStyle/>
          <a:p>
            <a:pPr marL="1587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(2023, November 8). GEAR UP Overview. YouTube. </a:t>
            </a:r>
            <a:r>
              <a:rPr lang="en-US" sz="1100" b="0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https://www.youtube.com/watch?v=MaDO99ncRrk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Real family engagement. (2024, April 9). </a:t>
            </a:r>
            <a:r>
              <a:rPr lang="en-US" sz="11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Flamboyan</a:t>
            </a: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</a:t>
            </a:r>
            <a:r>
              <a:rPr lang="en-US" sz="1100" b="0" i="0" u="sng" strike="noStrike" dirty="0">
                <a:solidFill>
                  <a:srgbClr val="2200CC"/>
                </a:solidFill>
                <a:effectLst/>
                <a:latin typeface="Arial" panose="020B0604020202020204" pitchFamily="34" charset="0"/>
                <a:hlinkClick r:id="rId3"/>
              </a:rPr>
              <a:t>https://flamboyanfoundation.org/real/#:~:text=At%20Flamboyan%2C%20we%20have%20seen,5)%20advocate%20for%20their%20needs. </a:t>
            </a:r>
            <a:endParaRPr lang="en-US" b="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031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I used to think…but now I know. Strategies. https://learn.k20center.ou.edu/strategy/137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73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lt1"/>
        </a:solid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3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6"/>
          <p:cNvSpPr txBox="1">
            <a:spLocks noGrp="1"/>
          </p:cNvSpPr>
          <p:nvPr>
            <p:ph type="body" idx="1"/>
          </p:nvPr>
        </p:nvSpPr>
        <p:spPr>
          <a:xfrm>
            <a:off x="311700" y="1262462"/>
            <a:ext cx="8464800" cy="297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" name="Google Shape;10;p36" descr="A logo with a red star and blue gear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7276" y="4281915"/>
            <a:ext cx="687813" cy="700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" name="Google Shape;13;p29" descr="A logo with a red star and blue gear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7276" y="4281915"/>
            <a:ext cx="687813" cy="700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_ONLY 2">
    <p:bg>
      <p:bgPr>
        <a:solidFill>
          <a:schemeClr val="l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3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6" name="Google Shape;16;p34" descr="A logo of a clock and a gear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27812" y="4235436"/>
            <a:ext cx="1633308" cy="73539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4"/>
          <p:cNvSpPr txBox="1">
            <a:spLocks noGrp="1"/>
          </p:cNvSpPr>
          <p:nvPr>
            <p:ph type="body" idx="1"/>
          </p:nvPr>
        </p:nvSpPr>
        <p:spPr>
          <a:xfrm>
            <a:off x="311700" y="1262462"/>
            <a:ext cx="8464800" cy="297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bg>
      <p:bgPr>
        <a:solidFill>
          <a:schemeClr val="lt2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g2851381cff4_0_53" descr="A blue and black cityscape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78805" y="3843108"/>
            <a:ext cx="6186389" cy="130039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g2851381cff4_0_53"/>
          <p:cNvSpPr/>
          <p:nvPr/>
        </p:nvSpPr>
        <p:spPr>
          <a:xfrm>
            <a:off x="1197569" y="926199"/>
            <a:ext cx="6748862" cy="260161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g2851381cff4_0_53"/>
          <p:cNvSpPr txBox="1">
            <a:spLocks noGrp="1"/>
          </p:cNvSpPr>
          <p:nvPr>
            <p:ph type="title"/>
          </p:nvPr>
        </p:nvSpPr>
        <p:spPr>
          <a:xfrm>
            <a:off x="1374550" y="1126776"/>
            <a:ext cx="6394900" cy="2229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1"/>
          <p:cNvSpPr txBox="1">
            <a:spLocks noGrp="1"/>
          </p:cNvSpPr>
          <p:nvPr>
            <p:ph type="title"/>
          </p:nvPr>
        </p:nvSpPr>
        <p:spPr>
          <a:xfrm>
            <a:off x="232071" y="1078750"/>
            <a:ext cx="4045200" cy="17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subTitle" idx="1"/>
          </p:nvPr>
        </p:nvSpPr>
        <p:spPr>
          <a:xfrm>
            <a:off x="232071" y="29214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42424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2"/>
          </p:nvPr>
        </p:nvSpPr>
        <p:spPr>
          <a:xfrm>
            <a:off x="4866731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6" name="Google Shape;26;p31" descr="A logo with a red star and blue gear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7276" y="4281915"/>
            <a:ext cx="687813" cy="700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>
  <p:cSld name="tx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025" tIns="130025" rIns="130025" bIns="130025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8C30"/>
              </a:buClr>
              <a:buSzPts val="3600"/>
              <a:buFont typeface="Georgia"/>
              <a:buNone/>
              <a:defRPr sz="2700" b="1" i="0" u="none" strike="noStrike" cap="none">
                <a:solidFill>
                  <a:srgbClr val="5C8C3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81"/>
              <a:buFont typeface="Georgia"/>
              <a:buNone/>
              <a:defRPr sz="3586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9" name="Google Shape;29;p3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025" tIns="130025" rIns="130025" bIns="130025" anchor="t" anchorCtr="0">
            <a:normAutofit/>
          </a:bodyPr>
          <a:lstStyle>
            <a:lvl1pPr marL="457200" marR="0" lvl="0" indent="-385508" algn="l" rtl="0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71"/>
              <a:buFont typeface="Arial"/>
              <a:buChar char="•"/>
              <a:defRPr sz="19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546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196"/>
              <a:buFont typeface="Merriweather Sans"/>
              <a:buChar char="➤"/>
              <a:defRPr sz="1793" b="0" i="0" u="none" strike="noStrike" cap="none">
                <a:solidFill>
                  <a:srgbClr val="910D2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2325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76"/>
              <a:buFont typeface="Merriweather Sans"/>
              <a:buChar char="-"/>
              <a:defRPr sz="1582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988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Merriweather Sans"/>
              <a:buChar char="-"/>
              <a:defRPr sz="1477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03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188"/>
              <a:buFont typeface="Merriweather Sans"/>
              <a:buChar char="-"/>
              <a:defRPr sz="1371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1436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462"/>
              <a:buFont typeface="Noto Sans Symbols"/>
              <a:buChar char="⚫"/>
              <a:defRPr sz="1371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21436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462"/>
              <a:buFont typeface="Noto Sans Symbols"/>
              <a:buChar char="⚫"/>
              <a:defRPr sz="1371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4467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28"/>
              <a:buFont typeface="Constantia"/>
              <a:buChar char="•"/>
              <a:defRPr sz="1371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44678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828"/>
              <a:buFont typeface="Constantia"/>
              <a:buChar char="•"/>
              <a:defRPr sz="1371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286525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-writer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aDO99ncRrk?si=ycsAA5dTnLb0u6Fb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"/>
          <p:cNvSpPr txBox="1">
            <a:spLocks noGrp="1"/>
          </p:cNvSpPr>
          <p:nvPr>
            <p:ph type="title"/>
          </p:nvPr>
        </p:nvSpPr>
        <p:spPr>
          <a:xfrm>
            <a:off x="311700" y="163237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00" tIns="97500" rIns="97500" bIns="97500" anchor="ctr" anchorCtr="0">
            <a:noAutofit/>
          </a:bodyPr>
          <a:lstStyle/>
          <a:p>
            <a:pPr lvl="0">
              <a:buSzPts val="4800"/>
            </a:pPr>
            <a:r>
              <a:rPr lang="en" sz="3200" dirty="0"/>
              <a:t>Lotería Instructions</a:t>
            </a:r>
            <a:endParaRPr sz="3200" dirty="0">
              <a:solidFill>
                <a:srgbClr val="073763"/>
              </a:solidFill>
            </a:endParaRPr>
          </a:p>
        </p:txBody>
      </p:sp>
      <p:sp>
        <p:nvSpPr>
          <p:cNvPr id="42" name="Google Shape;42;p1"/>
          <p:cNvSpPr txBox="1">
            <a:spLocks noGrp="1"/>
          </p:cNvSpPr>
          <p:nvPr>
            <p:ph type="body" idx="1"/>
          </p:nvPr>
        </p:nvSpPr>
        <p:spPr>
          <a:xfrm>
            <a:off x="311701" y="896737"/>
            <a:ext cx="7265770" cy="4083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3247" lvl="0" indent="-457200">
              <a:lnSpc>
                <a:spcPct val="95000"/>
              </a:lnSpc>
              <a:spcBef>
                <a:spcPts val="400"/>
              </a:spcBef>
              <a:buSzPts val="1773"/>
              <a:buFont typeface="+mj-lt"/>
              <a:buAutoNum type="arabicPeriod"/>
            </a:pPr>
            <a:r>
              <a:rPr lang="en-US" sz="1850" dirty="0"/>
              <a:t>The caller will draw one card at a time and announce the name of the image on it. If the caller describes an image that you see on your board, place a marker over that image. </a:t>
            </a:r>
          </a:p>
          <a:p>
            <a:pPr marL="573247" lvl="0" indent="-457200">
              <a:lnSpc>
                <a:spcPct val="95000"/>
              </a:lnSpc>
              <a:buSzPts val="1773"/>
              <a:buFont typeface="+mj-lt"/>
              <a:buAutoNum type="arabicPeriod"/>
            </a:pPr>
            <a:r>
              <a:rPr lang="en-US" sz="1850" dirty="0"/>
              <a:t>The </a:t>
            </a:r>
            <a:r>
              <a:rPr lang="en-US" sz="1850" dirty="0">
                <a:solidFill>
                  <a:schemeClr val="tx1"/>
                </a:solidFill>
              </a:rPr>
              <a:t>winni</a:t>
            </a:r>
            <a:r>
              <a:rPr lang="en-US" sz="1850" dirty="0"/>
              <a:t>ng patterns are any four images in a row. Winning patterns include the following:</a:t>
            </a:r>
          </a:p>
          <a:p>
            <a:pPr marL="858997" lvl="1">
              <a:lnSpc>
                <a:spcPct val="95000"/>
              </a:lnSpc>
              <a:spcBef>
                <a:spcPts val="0"/>
              </a:spcBef>
              <a:buClr>
                <a:schemeClr val="tx1"/>
              </a:buClr>
              <a:buSzPts val="1773"/>
              <a:buFont typeface="Arial" panose="020B0604020202020204" pitchFamily="34" charset="0"/>
              <a:buChar char="•"/>
            </a:pPr>
            <a:r>
              <a:rPr lang="en-US" sz="1650" b="1" dirty="0">
                <a:solidFill>
                  <a:schemeClr val="tx1"/>
                </a:solidFill>
              </a:rPr>
              <a:t>Row: A horizontal line of four images</a:t>
            </a:r>
          </a:p>
          <a:p>
            <a:pPr marL="858997" lvl="1">
              <a:lnSpc>
                <a:spcPct val="95000"/>
              </a:lnSpc>
              <a:spcBef>
                <a:spcPts val="0"/>
              </a:spcBef>
              <a:buClr>
                <a:schemeClr val="tx1"/>
              </a:buClr>
              <a:buSzPts val="1773"/>
              <a:buFont typeface="Arial" panose="020B0604020202020204" pitchFamily="34" charset="0"/>
              <a:buChar char="•"/>
            </a:pPr>
            <a:r>
              <a:rPr lang="en-US" sz="1650" b="1" dirty="0">
                <a:solidFill>
                  <a:schemeClr val="tx1"/>
                </a:solidFill>
              </a:rPr>
              <a:t>Column: A vertical line of four images</a:t>
            </a:r>
          </a:p>
          <a:p>
            <a:pPr marL="858997" lvl="1">
              <a:lnSpc>
                <a:spcPct val="95000"/>
              </a:lnSpc>
              <a:spcBef>
                <a:spcPts val="0"/>
              </a:spcBef>
              <a:buClr>
                <a:schemeClr val="tx1"/>
              </a:buClr>
              <a:buSzPts val="1773"/>
              <a:buFont typeface="Arial" panose="020B0604020202020204" pitchFamily="34" charset="0"/>
              <a:buChar char="•"/>
            </a:pPr>
            <a:r>
              <a:rPr lang="en-US" sz="1650" b="1" dirty="0">
                <a:solidFill>
                  <a:schemeClr val="tx1"/>
                </a:solidFill>
              </a:rPr>
              <a:t>Diagonal: A diagonal line of four images</a:t>
            </a:r>
          </a:p>
          <a:p>
            <a:pPr marL="573247" lvl="0" indent="-457200">
              <a:lnSpc>
                <a:spcPct val="95000"/>
              </a:lnSpc>
              <a:buSzPts val="1773"/>
              <a:buFont typeface="+mj-lt"/>
              <a:buAutoNum type="arabicPeriod"/>
            </a:pPr>
            <a:r>
              <a:rPr lang="en-US" sz="1850" dirty="0"/>
              <a:t>If you see four images in a row, in any of the patterns mentioned above, shout out “GEAR UP!” to notify the caller you may have a winning pattern on your board. </a:t>
            </a:r>
          </a:p>
          <a:p>
            <a:pPr marL="573247" lvl="0" indent="-457200">
              <a:lnSpc>
                <a:spcPct val="95000"/>
              </a:lnSpc>
              <a:buSzPts val="1773"/>
              <a:buFont typeface="+mj-lt"/>
              <a:buAutoNum type="arabicPeriod"/>
            </a:pPr>
            <a:r>
              <a:rPr lang="en-US" sz="1850" dirty="0"/>
              <a:t>The caller will look over your board and confirm that you have a winning pattern. </a:t>
            </a:r>
          </a:p>
          <a:p>
            <a:pPr marL="573247" lvl="0" indent="-457200">
              <a:lnSpc>
                <a:spcPct val="95000"/>
              </a:lnSpc>
              <a:buSzPts val="1773"/>
              <a:buFont typeface="+mj-lt"/>
              <a:buAutoNum type="arabicPeriod"/>
            </a:pPr>
            <a:r>
              <a:rPr lang="en-US" sz="1850" dirty="0"/>
              <a:t>If you have not yet found a winning pattern, keep the markers on your board. The game will continue until 10 winners are declared. </a:t>
            </a:r>
          </a:p>
        </p:txBody>
      </p:sp>
      <p:pic>
        <p:nvPicPr>
          <p:cNvPr id="2" name="Google Shape;53;p13">
            <a:extLst>
              <a:ext uri="{FF2B5EF4-FFF2-40B4-BE49-F238E27FC236}">
                <a16:creationId xmlns:a16="http://schemas.microsoft.com/office/drawing/2014/main" id="{34DE67FA-8994-4C33-8433-BD54078B08A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1188" y="1552737"/>
            <a:ext cx="1732624" cy="203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1143000" y="0"/>
            <a:ext cx="6858000" cy="5143500"/>
            <a:chOff x="0" y="0"/>
            <a:chExt cx="5760" cy="4320"/>
          </a:xfrm>
        </p:grpSpPr>
        <p:sp>
          <p:nvSpPr>
            <p:cNvPr id="3075" name="AutoShape 3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" name="Line 4"/>
            <p:cNvSpPr>
              <a:spLocks noChangeShapeType="1"/>
            </p:cNvSpPr>
            <p:nvPr/>
          </p:nvSpPr>
          <p:spPr bwMode="auto">
            <a:xfrm>
              <a:off x="2880" y="0"/>
              <a:ext cx="0" cy="4320"/>
            </a:xfrm>
            <a:prstGeom prst="line">
              <a:avLst/>
            </a:prstGeom>
            <a:noFill/>
            <a:ln w="1270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" name="Line 5"/>
            <p:cNvSpPr>
              <a:spLocks noChangeShapeType="1"/>
            </p:cNvSpPr>
            <p:nvPr/>
          </p:nvSpPr>
          <p:spPr bwMode="auto">
            <a:xfrm flipH="1">
              <a:off x="0" y="2160"/>
              <a:ext cx="5760" cy="0"/>
            </a:xfrm>
            <a:prstGeom prst="line">
              <a:avLst/>
            </a:prstGeom>
            <a:noFill/>
            <a:ln w="1270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8" name="Oval 6"/>
            <p:cNvSpPr>
              <a:spLocks noChangeArrowheads="1"/>
            </p:cNvSpPr>
            <p:nvPr/>
          </p:nvSpPr>
          <p:spPr bwMode="auto">
            <a:xfrm>
              <a:off x="1008" y="289"/>
              <a:ext cx="3743" cy="3743"/>
            </a:xfrm>
            <a:prstGeom prst="ellipse">
              <a:avLst/>
            </a:prstGeom>
            <a:noFill/>
            <a:ln w="3810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9" name="Oval 7"/>
            <p:cNvSpPr>
              <a:spLocks noChangeArrowheads="1"/>
            </p:cNvSpPr>
            <p:nvPr/>
          </p:nvSpPr>
          <p:spPr bwMode="auto">
            <a:xfrm>
              <a:off x="1440" y="720"/>
              <a:ext cx="2879" cy="2879"/>
            </a:xfrm>
            <a:prstGeom prst="ellipse">
              <a:avLst/>
            </a:prstGeom>
            <a:noFill/>
            <a:ln w="3175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2875">
                  <a:effectLst/>
                  <a:cs typeface="Tahoma" pitchFamily="34" charset="0"/>
                </a:rPr>
                <a:t>1</a:t>
              </a:r>
            </a:p>
          </p:txBody>
        </p:sp>
      </p:grpSp>
      <p:grpSp>
        <p:nvGrpSpPr>
          <p:cNvPr id="3080" name="Group 8"/>
          <p:cNvGrpSpPr>
            <a:grpSpLocks/>
          </p:cNvGrpSpPr>
          <p:nvPr/>
        </p:nvGrpSpPr>
        <p:grpSpPr bwMode="auto">
          <a:xfrm>
            <a:off x="1143000" y="0"/>
            <a:ext cx="6858000" cy="5143500"/>
            <a:chOff x="0" y="0"/>
            <a:chExt cx="5760" cy="4320"/>
          </a:xfrm>
        </p:grpSpPr>
        <p:sp>
          <p:nvSpPr>
            <p:cNvPr id="3081" name="AutoShape 9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oundRect">
              <a:avLst>
                <a:gd name="adj" fmla="val 16667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0"/>
            <p:cNvSpPr>
              <a:spLocks noChangeShapeType="1"/>
            </p:cNvSpPr>
            <p:nvPr/>
          </p:nvSpPr>
          <p:spPr bwMode="auto">
            <a:xfrm>
              <a:off x="2880" y="0"/>
              <a:ext cx="0" cy="4320"/>
            </a:xfrm>
            <a:prstGeom prst="line">
              <a:avLst/>
            </a:prstGeom>
            <a:noFill/>
            <a:ln w="127000">
              <a:solidFill>
                <a:srgbClr val="DDDDD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3" name="Line 11"/>
            <p:cNvSpPr>
              <a:spLocks noChangeShapeType="1"/>
            </p:cNvSpPr>
            <p:nvPr/>
          </p:nvSpPr>
          <p:spPr bwMode="auto">
            <a:xfrm flipH="1">
              <a:off x="0" y="2160"/>
              <a:ext cx="5760" cy="0"/>
            </a:xfrm>
            <a:prstGeom prst="line">
              <a:avLst/>
            </a:prstGeom>
            <a:noFill/>
            <a:ln w="127000">
              <a:solidFill>
                <a:srgbClr val="DDDDD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4" name="Oval 12"/>
            <p:cNvSpPr>
              <a:spLocks noChangeArrowheads="1"/>
            </p:cNvSpPr>
            <p:nvPr/>
          </p:nvSpPr>
          <p:spPr bwMode="auto">
            <a:xfrm>
              <a:off x="1008" y="289"/>
              <a:ext cx="3743" cy="3743"/>
            </a:xfrm>
            <a:prstGeom prst="ellipse">
              <a:avLst/>
            </a:prstGeom>
            <a:noFill/>
            <a:ln w="3810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5" name="Oval 13"/>
            <p:cNvSpPr>
              <a:spLocks noChangeArrowheads="1"/>
            </p:cNvSpPr>
            <p:nvPr/>
          </p:nvSpPr>
          <p:spPr bwMode="auto">
            <a:xfrm>
              <a:off x="1440" y="720"/>
              <a:ext cx="2879" cy="2879"/>
            </a:xfrm>
            <a:prstGeom prst="ellipse">
              <a:avLst/>
            </a:prstGeom>
            <a:noFill/>
            <a:ln w="3175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2875">
                  <a:effectLst/>
                  <a:cs typeface="Tahoma" pitchFamily="34" charset="0"/>
                </a:rPr>
                <a:t>1</a:t>
              </a:r>
            </a:p>
          </p:txBody>
        </p:sp>
      </p:grpSp>
      <p:grpSp>
        <p:nvGrpSpPr>
          <p:cNvPr id="3086" name="Group 14"/>
          <p:cNvGrpSpPr>
            <a:grpSpLocks/>
          </p:cNvGrpSpPr>
          <p:nvPr/>
        </p:nvGrpSpPr>
        <p:grpSpPr bwMode="auto">
          <a:xfrm>
            <a:off x="1143000" y="0"/>
            <a:ext cx="6858000" cy="5143500"/>
            <a:chOff x="0" y="0"/>
            <a:chExt cx="5760" cy="4320"/>
          </a:xfrm>
        </p:grpSpPr>
        <p:sp>
          <p:nvSpPr>
            <p:cNvPr id="3087" name="AutoShape 15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oundRect">
              <a:avLst>
                <a:gd name="adj" fmla="val 16667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Line 16"/>
            <p:cNvSpPr>
              <a:spLocks noChangeShapeType="1"/>
            </p:cNvSpPr>
            <p:nvPr/>
          </p:nvSpPr>
          <p:spPr bwMode="auto">
            <a:xfrm>
              <a:off x="2880" y="0"/>
              <a:ext cx="0" cy="4320"/>
            </a:xfrm>
            <a:prstGeom prst="line">
              <a:avLst/>
            </a:prstGeom>
            <a:noFill/>
            <a:ln w="127000">
              <a:solidFill>
                <a:srgbClr val="DDDDD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9" name="Line 17"/>
            <p:cNvSpPr>
              <a:spLocks noChangeShapeType="1"/>
            </p:cNvSpPr>
            <p:nvPr/>
          </p:nvSpPr>
          <p:spPr bwMode="auto">
            <a:xfrm flipH="1">
              <a:off x="0" y="2160"/>
              <a:ext cx="5760" cy="0"/>
            </a:xfrm>
            <a:prstGeom prst="line">
              <a:avLst/>
            </a:prstGeom>
            <a:noFill/>
            <a:ln w="127000">
              <a:solidFill>
                <a:srgbClr val="DDDDD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0" name="Oval 18"/>
            <p:cNvSpPr>
              <a:spLocks noChangeArrowheads="1"/>
            </p:cNvSpPr>
            <p:nvPr/>
          </p:nvSpPr>
          <p:spPr bwMode="auto">
            <a:xfrm>
              <a:off x="1008" y="289"/>
              <a:ext cx="3743" cy="3743"/>
            </a:xfrm>
            <a:prstGeom prst="ellipse">
              <a:avLst/>
            </a:prstGeom>
            <a:noFill/>
            <a:ln w="3810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1" name="Oval 19"/>
            <p:cNvSpPr>
              <a:spLocks noChangeArrowheads="1"/>
            </p:cNvSpPr>
            <p:nvPr/>
          </p:nvSpPr>
          <p:spPr bwMode="auto">
            <a:xfrm>
              <a:off x="1440" y="720"/>
              <a:ext cx="2879" cy="2879"/>
            </a:xfrm>
            <a:prstGeom prst="ellipse">
              <a:avLst/>
            </a:prstGeom>
            <a:noFill/>
            <a:ln w="3175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2875">
                  <a:effectLst/>
                  <a:cs typeface="Tahoma" pitchFamily="34" charset="0"/>
                </a:rPr>
                <a:t>2</a:t>
              </a:r>
            </a:p>
          </p:txBody>
        </p:sp>
      </p:grpSp>
      <p:grpSp>
        <p:nvGrpSpPr>
          <p:cNvPr id="3092" name="Group 20"/>
          <p:cNvGrpSpPr>
            <a:grpSpLocks/>
          </p:cNvGrpSpPr>
          <p:nvPr/>
        </p:nvGrpSpPr>
        <p:grpSpPr bwMode="auto">
          <a:xfrm>
            <a:off x="1143000" y="0"/>
            <a:ext cx="6858000" cy="5143500"/>
            <a:chOff x="0" y="0"/>
            <a:chExt cx="5760" cy="4320"/>
          </a:xfrm>
        </p:grpSpPr>
        <p:sp>
          <p:nvSpPr>
            <p:cNvPr id="3093" name="AutoShape 21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4" name="Line 22"/>
            <p:cNvSpPr>
              <a:spLocks noChangeShapeType="1"/>
            </p:cNvSpPr>
            <p:nvPr/>
          </p:nvSpPr>
          <p:spPr bwMode="auto">
            <a:xfrm>
              <a:off x="2880" y="0"/>
              <a:ext cx="0" cy="4320"/>
            </a:xfrm>
            <a:prstGeom prst="line">
              <a:avLst/>
            </a:prstGeom>
            <a:noFill/>
            <a:ln w="1270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5" name="Line 23"/>
            <p:cNvSpPr>
              <a:spLocks noChangeShapeType="1"/>
            </p:cNvSpPr>
            <p:nvPr/>
          </p:nvSpPr>
          <p:spPr bwMode="auto">
            <a:xfrm flipH="1">
              <a:off x="0" y="2160"/>
              <a:ext cx="5760" cy="0"/>
            </a:xfrm>
            <a:prstGeom prst="line">
              <a:avLst/>
            </a:prstGeom>
            <a:noFill/>
            <a:ln w="1270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6" name="Oval 24"/>
            <p:cNvSpPr>
              <a:spLocks noChangeArrowheads="1"/>
            </p:cNvSpPr>
            <p:nvPr/>
          </p:nvSpPr>
          <p:spPr bwMode="auto">
            <a:xfrm>
              <a:off x="1008" y="289"/>
              <a:ext cx="3743" cy="3743"/>
            </a:xfrm>
            <a:prstGeom prst="ellipse">
              <a:avLst/>
            </a:prstGeom>
            <a:noFill/>
            <a:ln w="3810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7" name="Oval 25"/>
            <p:cNvSpPr>
              <a:spLocks noChangeArrowheads="1"/>
            </p:cNvSpPr>
            <p:nvPr/>
          </p:nvSpPr>
          <p:spPr bwMode="auto">
            <a:xfrm>
              <a:off x="1440" y="720"/>
              <a:ext cx="2879" cy="2879"/>
            </a:xfrm>
            <a:prstGeom prst="ellipse">
              <a:avLst/>
            </a:prstGeom>
            <a:noFill/>
            <a:ln w="3175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2875">
                  <a:effectLst/>
                  <a:cs typeface="Tahoma" pitchFamily="34" charset="0"/>
                </a:rPr>
                <a:t>2</a:t>
              </a:r>
            </a:p>
          </p:txBody>
        </p:sp>
      </p:grpSp>
      <p:grpSp>
        <p:nvGrpSpPr>
          <p:cNvPr id="3098" name="Group 26"/>
          <p:cNvGrpSpPr>
            <a:grpSpLocks/>
          </p:cNvGrpSpPr>
          <p:nvPr/>
        </p:nvGrpSpPr>
        <p:grpSpPr bwMode="auto">
          <a:xfrm>
            <a:off x="1143000" y="0"/>
            <a:ext cx="6858000" cy="5143500"/>
            <a:chOff x="0" y="0"/>
            <a:chExt cx="5760" cy="4320"/>
          </a:xfrm>
        </p:grpSpPr>
        <p:sp>
          <p:nvSpPr>
            <p:cNvPr id="3099" name="AutoShape 27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0" name="Line 28"/>
            <p:cNvSpPr>
              <a:spLocks noChangeShapeType="1"/>
            </p:cNvSpPr>
            <p:nvPr/>
          </p:nvSpPr>
          <p:spPr bwMode="auto">
            <a:xfrm>
              <a:off x="2880" y="0"/>
              <a:ext cx="0" cy="4320"/>
            </a:xfrm>
            <a:prstGeom prst="line">
              <a:avLst/>
            </a:prstGeom>
            <a:noFill/>
            <a:ln w="1270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1" name="Line 29"/>
            <p:cNvSpPr>
              <a:spLocks noChangeShapeType="1"/>
            </p:cNvSpPr>
            <p:nvPr/>
          </p:nvSpPr>
          <p:spPr bwMode="auto">
            <a:xfrm flipH="1">
              <a:off x="0" y="2160"/>
              <a:ext cx="5760" cy="0"/>
            </a:xfrm>
            <a:prstGeom prst="line">
              <a:avLst/>
            </a:prstGeom>
            <a:noFill/>
            <a:ln w="1270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2" name="Oval 30"/>
            <p:cNvSpPr>
              <a:spLocks noChangeArrowheads="1"/>
            </p:cNvSpPr>
            <p:nvPr/>
          </p:nvSpPr>
          <p:spPr bwMode="auto">
            <a:xfrm>
              <a:off x="1008" y="289"/>
              <a:ext cx="3743" cy="3743"/>
            </a:xfrm>
            <a:prstGeom prst="ellipse">
              <a:avLst/>
            </a:prstGeom>
            <a:noFill/>
            <a:ln w="3810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3" name="Oval 31"/>
            <p:cNvSpPr>
              <a:spLocks noChangeArrowheads="1"/>
            </p:cNvSpPr>
            <p:nvPr/>
          </p:nvSpPr>
          <p:spPr bwMode="auto">
            <a:xfrm>
              <a:off x="1440" y="720"/>
              <a:ext cx="2879" cy="2879"/>
            </a:xfrm>
            <a:prstGeom prst="ellipse">
              <a:avLst/>
            </a:prstGeom>
            <a:noFill/>
            <a:ln w="3175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2875">
                  <a:effectLst/>
                  <a:cs typeface="Tahoma" pitchFamily="34" charset="0"/>
                </a:rPr>
                <a:t>3</a:t>
              </a:r>
            </a:p>
          </p:txBody>
        </p:sp>
      </p:grpSp>
      <p:grpSp>
        <p:nvGrpSpPr>
          <p:cNvPr id="3104" name="Group 32"/>
          <p:cNvGrpSpPr>
            <a:grpSpLocks/>
          </p:cNvGrpSpPr>
          <p:nvPr/>
        </p:nvGrpSpPr>
        <p:grpSpPr bwMode="auto">
          <a:xfrm>
            <a:off x="1143000" y="0"/>
            <a:ext cx="6858000" cy="5143500"/>
            <a:chOff x="0" y="0"/>
            <a:chExt cx="5760" cy="4320"/>
          </a:xfrm>
        </p:grpSpPr>
        <p:sp>
          <p:nvSpPr>
            <p:cNvPr id="3105" name="AutoShape 33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oundRect">
              <a:avLst>
                <a:gd name="adj" fmla="val 16667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6" name="Line 34"/>
            <p:cNvSpPr>
              <a:spLocks noChangeShapeType="1"/>
            </p:cNvSpPr>
            <p:nvPr/>
          </p:nvSpPr>
          <p:spPr bwMode="auto">
            <a:xfrm>
              <a:off x="2880" y="0"/>
              <a:ext cx="0" cy="4320"/>
            </a:xfrm>
            <a:prstGeom prst="line">
              <a:avLst/>
            </a:prstGeom>
            <a:noFill/>
            <a:ln w="127000">
              <a:solidFill>
                <a:srgbClr val="DDDDD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7" name="Line 35"/>
            <p:cNvSpPr>
              <a:spLocks noChangeShapeType="1"/>
            </p:cNvSpPr>
            <p:nvPr/>
          </p:nvSpPr>
          <p:spPr bwMode="auto">
            <a:xfrm flipH="1">
              <a:off x="0" y="2160"/>
              <a:ext cx="5760" cy="0"/>
            </a:xfrm>
            <a:prstGeom prst="line">
              <a:avLst/>
            </a:prstGeom>
            <a:noFill/>
            <a:ln w="127000">
              <a:solidFill>
                <a:srgbClr val="DDDDD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8" name="Oval 36"/>
            <p:cNvSpPr>
              <a:spLocks noChangeArrowheads="1"/>
            </p:cNvSpPr>
            <p:nvPr/>
          </p:nvSpPr>
          <p:spPr bwMode="auto">
            <a:xfrm>
              <a:off x="1008" y="289"/>
              <a:ext cx="3743" cy="3743"/>
            </a:xfrm>
            <a:prstGeom prst="ellipse">
              <a:avLst/>
            </a:prstGeom>
            <a:noFill/>
            <a:ln w="3810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9" name="Oval 37"/>
            <p:cNvSpPr>
              <a:spLocks noChangeArrowheads="1"/>
            </p:cNvSpPr>
            <p:nvPr/>
          </p:nvSpPr>
          <p:spPr bwMode="auto">
            <a:xfrm>
              <a:off x="1440" y="720"/>
              <a:ext cx="2879" cy="2879"/>
            </a:xfrm>
            <a:prstGeom prst="ellipse">
              <a:avLst/>
            </a:prstGeom>
            <a:noFill/>
            <a:ln w="3175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2875">
                  <a:effectLst/>
                  <a:cs typeface="Tahoma" pitchFamily="34" charset="0"/>
                </a:rPr>
                <a:t>3</a:t>
              </a:r>
            </a:p>
          </p:txBody>
        </p:sp>
      </p:grpSp>
      <p:grpSp>
        <p:nvGrpSpPr>
          <p:cNvPr id="3110" name="Group 38"/>
          <p:cNvGrpSpPr>
            <a:grpSpLocks/>
          </p:cNvGrpSpPr>
          <p:nvPr/>
        </p:nvGrpSpPr>
        <p:grpSpPr bwMode="auto">
          <a:xfrm>
            <a:off x="1143000" y="0"/>
            <a:ext cx="6858000" cy="5143500"/>
            <a:chOff x="0" y="0"/>
            <a:chExt cx="5760" cy="4320"/>
          </a:xfrm>
        </p:grpSpPr>
        <p:sp>
          <p:nvSpPr>
            <p:cNvPr id="3111" name="AutoShape 39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oundRect">
              <a:avLst>
                <a:gd name="adj" fmla="val 16667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2" name="Line 40"/>
            <p:cNvSpPr>
              <a:spLocks noChangeShapeType="1"/>
            </p:cNvSpPr>
            <p:nvPr/>
          </p:nvSpPr>
          <p:spPr bwMode="auto">
            <a:xfrm>
              <a:off x="2880" y="0"/>
              <a:ext cx="0" cy="4320"/>
            </a:xfrm>
            <a:prstGeom prst="line">
              <a:avLst/>
            </a:prstGeom>
            <a:noFill/>
            <a:ln w="127000">
              <a:solidFill>
                <a:srgbClr val="DDDDD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3" name="Line 41"/>
            <p:cNvSpPr>
              <a:spLocks noChangeShapeType="1"/>
            </p:cNvSpPr>
            <p:nvPr/>
          </p:nvSpPr>
          <p:spPr bwMode="auto">
            <a:xfrm flipH="1">
              <a:off x="0" y="2160"/>
              <a:ext cx="5760" cy="0"/>
            </a:xfrm>
            <a:prstGeom prst="line">
              <a:avLst/>
            </a:prstGeom>
            <a:noFill/>
            <a:ln w="127000">
              <a:solidFill>
                <a:srgbClr val="DDDDD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4" name="Oval 42"/>
            <p:cNvSpPr>
              <a:spLocks noChangeArrowheads="1"/>
            </p:cNvSpPr>
            <p:nvPr/>
          </p:nvSpPr>
          <p:spPr bwMode="auto">
            <a:xfrm>
              <a:off x="1008" y="289"/>
              <a:ext cx="3743" cy="3743"/>
            </a:xfrm>
            <a:prstGeom prst="ellipse">
              <a:avLst/>
            </a:prstGeom>
            <a:noFill/>
            <a:ln w="3810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5" name="Oval 43"/>
            <p:cNvSpPr>
              <a:spLocks noChangeArrowheads="1"/>
            </p:cNvSpPr>
            <p:nvPr/>
          </p:nvSpPr>
          <p:spPr bwMode="auto">
            <a:xfrm>
              <a:off x="1440" y="720"/>
              <a:ext cx="2879" cy="2879"/>
            </a:xfrm>
            <a:prstGeom prst="ellipse">
              <a:avLst/>
            </a:prstGeom>
            <a:noFill/>
            <a:ln w="3175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2875">
                  <a:effectLst/>
                  <a:cs typeface="Tahoma" pitchFamily="34" charset="0"/>
                </a:rPr>
                <a:t>4</a:t>
              </a:r>
            </a:p>
          </p:txBody>
        </p:sp>
      </p:grpSp>
      <p:grpSp>
        <p:nvGrpSpPr>
          <p:cNvPr id="3116" name="Group 44"/>
          <p:cNvGrpSpPr>
            <a:grpSpLocks/>
          </p:cNvGrpSpPr>
          <p:nvPr/>
        </p:nvGrpSpPr>
        <p:grpSpPr bwMode="auto">
          <a:xfrm>
            <a:off x="1143000" y="0"/>
            <a:ext cx="6858000" cy="5143500"/>
            <a:chOff x="0" y="0"/>
            <a:chExt cx="5760" cy="4320"/>
          </a:xfrm>
        </p:grpSpPr>
        <p:sp>
          <p:nvSpPr>
            <p:cNvPr id="3117" name="AutoShape 45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oundRect">
              <a:avLst>
                <a:gd name="adj" fmla="val 16667"/>
              </a:avLst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8" name="Line 46"/>
            <p:cNvSpPr>
              <a:spLocks noChangeShapeType="1"/>
            </p:cNvSpPr>
            <p:nvPr/>
          </p:nvSpPr>
          <p:spPr bwMode="auto">
            <a:xfrm>
              <a:off x="2880" y="0"/>
              <a:ext cx="0" cy="4320"/>
            </a:xfrm>
            <a:prstGeom prst="line">
              <a:avLst/>
            </a:prstGeom>
            <a:noFill/>
            <a:ln w="1270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9" name="Line 47"/>
            <p:cNvSpPr>
              <a:spLocks noChangeShapeType="1"/>
            </p:cNvSpPr>
            <p:nvPr/>
          </p:nvSpPr>
          <p:spPr bwMode="auto">
            <a:xfrm flipH="1">
              <a:off x="0" y="2160"/>
              <a:ext cx="5760" cy="0"/>
            </a:xfrm>
            <a:prstGeom prst="line">
              <a:avLst/>
            </a:prstGeom>
            <a:noFill/>
            <a:ln w="1270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0" name="Oval 48"/>
            <p:cNvSpPr>
              <a:spLocks noChangeArrowheads="1"/>
            </p:cNvSpPr>
            <p:nvPr/>
          </p:nvSpPr>
          <p:spPr bwMode="auto">
            <a:xfrm>
              <a:off x="1008" y="289"/>
              <a:ext cx="3743" cy="3743"/>
            </a:xfrm>
            <a:prstGeom prst="ellipse">
              <a:avLst/>
            </a:prstGeom>
            <a:noFill/>
            <a:ln w="3810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1" name="Oval 49"/>
            <p:cNvSpPr>
              <a:spLocks noChangeArrowheads="1"/>
            </p:cNvSpPr>
            <p:nvPr/>
          </p:nvSpPr>
          <p:spPr bwMode="auto">
            <a:xfrm>
              <a:off x="1440" y="720"/>
              <a:ext cx="2879" cy="2879"/>
            </a:xfrm>
            <a:prstGeom prst="ellipse">
              <a:avLst/>
            </a:prstGeom>
            <a:noFill/>
            <a:ln w="3175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2875" dirty="0">
                  <a:effectLst/>
                  <a:cs typeface="Tahoma" pitchFamily="34" charset="0"/>
                </a:rPr>
                <a:t>4</a:t>
              </a:r>
            </a:p>
          </p:txBody>
        </p:sp>
      </p:grpSp>
      <p:sp>
        <p:nvSpPr>
          <p:cNvPr id="3122" name="Line 50"/>
          <p:cNvSpPr>
            <a:spLocks noChangeShapeType="1"/>
          </p:cNvSpPr>
          <p:nvPr/>
        </p:nvSpPr>
        <p:spPr bwMode="auto">
          <a:xfrm>
            <a:off x="3714750" y="-342900"/>
            <a:ext cx="0" cy="548640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3" name="Line 51"/>
          <p:cNvSpPr>
            <a:spLocks noChangeShapeType="1"/>
          </p:cNvSpPr>
          <p:nvPr/>
        </p:nvSpPr>
        <p:spPr bwMode="auto">
          <a:xfrm>
            <a:off x="5486400" y="-342900"/>
            <a:ext cx="0" cy="548640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4" name="Line 52"/>
          <p:cNvSpPr>
            <a:spLocks noChangeShapeType="1"/>
          </p:cNvSpPr>
          <p:nvPr/>
        </p:nvSpPr>
        <p:spPr bwMode="auto">
          <a:xfrm>
            <a:off x="1714500" y="-342900"/>
            <a:ext cx="0" cy="548640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5" name="Line 53"/>
          <p:cNvSpPr>
            <a:spLocks noChangeShapeType="1"/>
          </p:cNvSpPr>
          <p:nvPr/>
        </p:nvSpPr>
        <p:spPr bwMode="auto">
          <a:xfrm>
            <a:off x="7658100" y="-342900"/>
            <a:ext cx="0" cy="548640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26" name="Line 54"/>
          <p:cNvSpPr>
            <a:spLocks noChangeShapeType="1"/>
          </p:cNvSpPr>
          <p:nvPr/>
        </p:nvSpPr>
        <p:spPr bwMode="auto">
          <a:xfrm>
            <a:off x="2587229" y="-342900"/>
            <a:ext cx="0" cy="548640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 type="oval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130" name="TV T298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51435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0342E6-1823-7E5D-B5FD-7D92BBB56931}"/>
              </a:ext>
            </a:extLst>
          </p:cNvPr>
          <p:cNvSpPr txBox="1"/>
          <p:nvPr/>
        </p:nvSpPr>
        <p:spPr>
          <a:xfrm>
            <a:off x="-637563" y="43035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5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5.82524E-7 L -0.20833 5.82524E-7 " pathEditMode="relative" rAng="0" ptsTypes="AA">
                                      <p:cBhvr>
                                        <p:cTn id="8" dur="6000" fill="hold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20833 3.33333E-6 L -0.04167 3.33333E-6 " pathEditMode="relative" rAng="0" ptsTypes="AA">
                                      <p:cBhvr>
                                        <p:cTn id="10" dur="700" fill="hold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5.82524E-7 L 0.13334 5.82524E-7 " pathEditMode="relative" rAng="0" ptsTypes="AA">
                                      <p:cBhvr>
                                        <p:cTn id="12" dur="4900" fill="hold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0.13334 5.82524E-7 L -0.35833 5.82524E-7 " pathEditMode="relative" rAng="0" ptsTypes="AA">
                                      <p:cBhvr>
                                        <p:cTn id="14" dur="1800" fill="hold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8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04166 3.33333E-6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166 3.33333E-6 L 0.73334 3.33333E-6 " pathEditMode="relative" rAng="0" ptsTypes="AA">
                                      <p:cBhvr>
                                        <p:cTn id="18" dur="5700" fill="hold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75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3.33333E-6 L -0.53333 3.33333E-6 " pathEditMode="relative" rAng="0" ptsTypes="AA">
                                      <p:cBhvr>
                                        <p:cTn id="20" dur="3600" fill="hold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67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-0.53333 3.33333E-6 L -0.20833 3.33333E-6 " pathEditMode="relative" rAng="0" ptsTypes="AA">
                                      <p:cBhvr>
                                        <p:cTn id="22" dur="3100" fill="hold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33333E-6 L 0.66441 3.33333E-6 " pathEditMode="relative" rAng="0" ptsTypes="AA">
                                      <p:cBhvr>
                                        <p:cTn id="24" dur="2500" fill="hold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12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66441 3.33333E-6 L 0.44774 3.33333E-6 " pathEditMode="relative" rAng="0" ptsTypes="AA">
                                      <p:cBhvr>
                                        <p:cTn id="26" dur="4200" fill="hold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8" dur="17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1" presetClass="exit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3" dur="18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1" presetClass="exit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8" dur="18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1" presetClass="exit" presetSubtype="1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3" dur="14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4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30"/>
                </p:tgtEl>
              </p:cMediaNode>
            </p:audio>
          </p:childTnLst>
        </p:cTn>
      </p:par>
    </p:tnLst>
    <p:bldLst>
      <p:bldP spid="3122" grpId="0" animBg="1"/>
      <p:bldP spid="3122" grpId="1" animBg="1"/>
      <p:bldP spid="3123" grpId="0" animBg="1"/>
      <p:bldP spid="3123" grpId="1" animBg="1"/>
      <p:bldP spid="3124" grpId="0" animBg="1"/>
      <p:bldP spid="3124" grpId="1" animBg="1"/>
      <p:bldP spid="3125" grpId="0" animBg="1"/>
      <p:bldP spid="3125" grpId="1" animBg="1"/>
      <p:bldP spid="3126" grpId="0" animBg="1"/>
      <p:bldP spid="312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444626-1CB5-3F95-A49B-32F506D8D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98B9C5-58F9-86A0-0964-4D605DB24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48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C7368-37D0-DCCF-5FA0-11A6250F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95F745F-7993-E549-35C1-E0F68FF8CE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3B5EDE-0EB7-0869-CD3F-4BE8B1978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88" y="3333705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  <a:miter lim="800000"/>
            <a:headEnd/>
            <a:tailEnd/>
          </a:ln>
          <a:effectLst/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AU" sz="1200" b="1">
                <a:solidFill>
                  <a:srgbClr val="FFFFFF"/>
                </a:solidFill>
                <a:effectLst/>
                <a:latin typeface="+mj-lt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75080E-3839-22A9-D734-BBF2DA416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4" y="2811892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AU" sz="1200" b="1">
                <a:solidFill>
                  <a:srgbClr val="FFFFFF"/>
                </a:solidFill>
                <a:effectLst/>
                <a:latin typeface="+mj-lt"/>
              </a:rPr>
              <a:t>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EE4567-EF3C-4771-EDE3-A9DA86D59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285704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AU" sz="1200" b="1">
                <a:solidFill>
                  <a:srgbClr val="FFFFFF"/>
                </a:solidFill>
                <a:effectLst/>
                <a:latin typeface="+mj-lt"/>
              </a:rPr>
              <a:t>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2E6AFE-012B-F2A4-B9BC-6D23F8BF6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73018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AU" sz="1200" b="1">
                <a:solidFill>
                  <a:srgbClr val="FFFFFF"/>
                </a:solidFill>
                <a:effectLst/>
                <a:latin typeface="+mj-lt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5BC20C-8760-A9EE-B868-0B7ACA128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746" y="3333705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AU" sz="1200" b="1">
                <a:solidFill>
                  <a:srgbClr val="FFFFFF"/>
                </a:solidFill>
                <a:effectLst/>
                <a:latin typeface="+mj-lt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CCB28C-4D62-D657-8BE1-CEF52F129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746" y="2820574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AU" sz="1200" b="1">
                <a:solidFill>
                  <a:srgbClr val="FFFFFF"/>
                </a:solidFill>
                <a:effectLst/>
                <a:latin typeface="+mj-lt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688FB0-6E10-B74D-8750-96B2E1E95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746" y="2298950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  <a:miter lim="800000"/>
            <a:headEnd/>
            <a:tailEnd/>
          </a:ln>
          <a:effectLst/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AU" sz="1200" b="1">
                <a:solidFill>
                  <a:srgbClr val="FFFFFF"/>
                </a:solidFill>
                <a:effectLst/>
                <a:latin typeface="+mj-lt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09A215-5B7B-66EA-F121-5A69B333E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746" y="1778345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  <a:miter lim="800000"/>
            <a:headEnd/>
            <a:tailEnd/>
          </a:ln>
          <a:effectLst/>
        </p:spPr>
        <p:txBody>
          <a:bodyPr wrap="square" tIns="182880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AU" sz="1050" b="1" dirty="0">
                <a:solidFill>
                  <a:srgbClr val="FFFFFF"/>
                </a:solidFill>
                <a:latin typeface="+mj-lt"/>
              </a:rPr>
              <a:t>1</a:t>
            </a:r>
            <a:br>
              <a:rPr lang="en-AU" sz="1050" b="1" dirty="0">
                <a:solidFill>
                  <a:srgbClr val="FFFFFF"/>
                </a:solidFill>
                <a:latin typeface="+mj-lt"/>
              </a:rPr>
            </a:br>
            <a:endParaRPr lang="en-AU" sz="1050" b="1" dirty="0">
              <a:solidFill>
                <a:srgbClr val="FFFFFF"/>
              </a:solidFill>
              <a:effectLst/>
              <a:latin typeface="+mj-lt"/>
            </a:endParaRP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F17BEE83-09E7-5A39-F8E1-80939C47A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746" y="1778345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91440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tabLst>
                <a:tab pos="2183606" algn="l"/>
              </a:tabLst>
            </a:pPr>
            <a:r>
              <a:rPr lang="en-US" sz="1000" b="1" dirty="0">
                <a:solidFill>
                  <a:srgbClr val="FFFFFF"/>
                </a:solidFill>
                <a:effectLst/>
                <a:latin typeface="+mj-lt"/>
              </a:rPr>
              <a:t>Earn More than $1 Million in Your Lifetime</a:t>
            </a: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AC80FE57-E209-1AE0-DBD8-F75BE8626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746" y="2811892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tabLst>
                <a:tab pos="2183606" algn="l"/>
              </a:tabLst>
            </a:pPr>
            <a:r>
              <a:rPr lang="en-US" sz="1000" b="1" dirty="0">
                <a:solidFill>
                  <a:srgbClr val="FFFFFF"/>
                </a:solidFill>
                <a:effectLst/>
                <a:latin typeface="+mj-lt"/>
              </a:rPr>
              <a:t>Increase Your Job Options</a:t>
            </a:r>
          </a:p>
        </p:txBody>
      </p:sp>
      <p:sp>
        <p:nvSpPr>
          <p:cNvPr id="15" name="Text Box 4">
            <a:extLst>
              <a:ext uri="{FF2B5EF4-FFF2-40B4-BE49-F238E27FC236}">
                <a16:creationId xmlns:a16="http://schemas.microsoft.com/office/drawing/2014/main" id="{B770BE70-374E-D021-369C-C7A2AAF53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746" y="3333705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tabLst>
                <a:tab pos="2183606" algn="l"/>
              </a:tabLst>
            </a:pPr>
            <a:r>
              <a:rPr lang="en-US" sz="1000" b="1">
                <a:solidFill>
                  <a:srgbClr val="FFFFFF"/>
                </a:solidFill>
                <a:effectLst/>
                <a:latin typeface="+mj-lt"/>
              </a:rPr>
              <a:t>Be Happier in Your Job</a:t>
            </a: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47A7DAC5-E790-0978-6EAC-63D10065F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68870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tabLst>
                <a:tab pos="2183606" algn="l"/>
              </a:tabLst>
            </a:pPr>
            <a:r>
              <a:rPr lang="en-US" sz="1000" b="1" dirty="0">
                <a:solidFill>
                  <a:srgbClr val="FFFFFF"/>
                </a:solidFill>
                <a:effectLst/>
                <a:latin typeface="+mj-lt"/>
              </a:rPr>
              <a:t>Be Prepared for Success in a Technology-Driven World </a:t>
            </a: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BE58C813-ED1B-C47C-28DF-B0F13ABB7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288914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tabLst>
                <a:tab pos="2183606" algn="l"/>
              </a:tabLst>
            </a:pPr>
            <a:r>
              <a:rPr lang="en-US" sz="1000" b="1" dirty="0">
                <a:solidFill>
                  <a:srgbClr val="FFFFFF"/>
                </a:solidFill>
                <a:effectLst/>
                <a:latin typeface="+mj-lt"/>
              </a:rPr>
              <a:t>Understand the World Better</a:t>
            </a: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1E686A98-43C3-9A91-4CE8-AA7250D7E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88" y="2816040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tabLst>
                <a:tab pos="2183606" algn="l"/>
              </a:tabLst>
            </a:pPr>
            <a:r>
              <a:rPr lang="en-US" sz="1000" b="1" dirty="0">
                <a:solidFill>
                  <a:srgbClr val="FFFFFF"/>
                </a:solidFill>
                <a:effectLst/>
                <a:latin typeface="+mj-lt"/>
              </a:rPr>
              <a:t>Make a Difference in Your Community </a:t>
            </a: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3E44CE46-7D28-DCE7-9001-37B6E3C7A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88" y="3329852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tabLst>
                <a:tab pos="2183606" algn="l"/>
              </a:tabLst>
            </a:pPr>
            <a:r>
              <a:rPr lang="en-US" sz="1000" b="1" dirty="0">
                <a:solidFill>
                  <a:srgbClr val="FFFFFF"/>
                </a:solidFill>
                <a:effectLst/>
                <a:latin typeface="+mj-lt"/>
              </a:rPr>
              <a:t>Live Longer and Healthier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D1E56C-F782-FB73-B751-112EE364D186}"/>
              </a:ext>
            </a:extLst>
          </p:cNvPr>
          <p:cNvSpPr txBox="1"/>
          <p:nvPr/>
        </p:nvSpPr>
        <p:spPr>
          <a:xfrm>
            <a:off x="1828878" y="1159803"/>
            <a:ext cx="5314950" cy="45987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50" b="1" dirty="0">
                <a:solidFill>
                  <a:schemeClr val="accent1"/>
                </a:solidFill>
                <a:effectLst/>
                <a:latin typeface="+mj-lt"/>
              </a:rPr>
              <a:t>TOP 10 BENEFITS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12C034-A9A7-00D9-6618-E8BDB7F78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746" y="3855329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AU" sz="1200" b="1">
                <a:solidFill>
                  <a:srgbClr val="FFFFFF"/>
                </a:solidFill>
                <a:effectLst/>
                <a:latin typeface="+mj-lt"/>
              </a:rPr>
              <a:t>5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157DF660-D4BC-AED1-8C9D-7A0757A4C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740" y="3855329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tabLst>
                <a:tab pos="2183606" algn="l"/>
              </a:tabLst>
            </a:pPr>
            <a:r>
              <a:rPr lang="en-US" sz="1000" b="1" dirty="0">
                <a:solidFill>
                  <a:srgbClr val="FFFFFF"/>
                </a:solidFill>
                <a:effectLst/>
                <a:latin typeface="+mj-lt"/>
              </a:rPr>
              <a:t>More Likely to be Employed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F236D3-7F84-1205-7F8E-246D35495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82" y="3857405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AU" sz="1200" b="1">
                <a:solidFill>
                  <a:srgbClr val="FFFFFF"/>
                </a:solidFill>
                <a:effectLst/>
                <a:latin typeface="+mj-lt"/>
              </a:rPr>
              <a:t>10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5B3D69D6-D734-7674-3ECB-E53133E22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82" y="3850766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tabLst>
                <a:tab pos="2183606" algn="l"/>
              </a:tabLst>
            </a:pPr>
            <a:r>
              <a:rPr lang="en-US" sz="1000" b="1" dirty="0">
                <a:solidFill>
                  <a:srgbClr val="FFFFFF"/>
                </a:solidFill>
                <a:effectLst/>
                <a:latin typeface="+mj-lt"/>
              </a:rPr>
              <a:t>More Satisfying Family Life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289666-8730-6142-2721-C19590E72608}"/>
              </a:ext>
            </a:extLst>
          </p:cNvPr>
          <p:cNvSpPr txBox="1"/>
          <p:nvPr/>
        </p:nvSpPr>
        <p:spPr>
          <a:xfrm>
            <a:off x="400050" y="2046764"/>
            <a:ext cx="184731" cy="54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7E76F412-30D8-D110-7D85-82D38EE0F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746" y="2291476"/>
            <a:ext cx="3200400" cy="5486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tabLst>
                <a:tab pos="2183606" algn="l"/>
              </a:tabLst>
            </a:pPr>
            <a:r>
              <a:rPr lang="en-US" sz="1000" b="1" dirty="0">
                <a:solidFill>
                  <a:srgbClr val="FFFFFF"/>
                </a:solidFill>
                <a:effectLst/>
                <a:latin typeface="+mj-lt"/>
              </a:rPr>
              <a:t>Connect with Peers and Mentors</a:t>
            </a:r>
          </a:p>
        </p:txBody>
      </p:sp>
    </p:spTree>
    <p:extLst>
      <p:ext uri="{BB962C8B-B14F-4D97-AF65-F5344CB8AC3E}">
        <p14:creationId xmlns:p14="http://schemas.microsoft.com/office/powerpoint/2010/main" val="417397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9;p14">
            <a:extLst>
              <a:ext uri="{FF2B5EF4-FFF2-40B4-BE49-F238E27FC236}">
                <a16:creationId xmlns:a16="http://schemas.microsoft.com/office/drawing/2014/main" id="{07AB21A8-1719-D43B-34E3-6BE92C150272}"/>
              </a:ext>
            </a:extLst>
          </p:cNvPr>
          <p:cNvSpPr txBox="1">
            <a:spLocks/>
          </p:cNvSpPr>
          <p:nvPr/>
        </p:nvSpPr>
        <p:spPr>
          <a:xfrm>
            <a:off x="5029200" y="1018904"/>
            <a:ext cx="3733500" cy="3078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25" tIns="97525" rIns="97525" bIns="975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3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5C8C30"/>
              </a:buClr>
              <a:buSzPts val="3700"/>
              <a:buFont typeface="Georgia"/>
              <a:buNone/>
            </a:pPr>
            <a:r>
              <a:rPr lang="en-US" sz="3700"/>
              <a:t>College Benefits </a:t>
            </a:r>
            <a:br>
              <a:rPr lang="en-US" sz="3700"/>
            </a:br>
            <a:r>
              <a:rPr lang="en-US" sz="3700"/>
              <a:t>to Students</a:t>
            </a:r>
          </a:p>
          <a:p>
            <a:pPr>
              <a:buClr>
                <a:srgbClr val="5C8C30"/>
              </a:buClr>
              <a:buSzPts val="3700"/>
              <a:buFont typeface="Georgia"/>
              <a:buNone/>
            </a:pPr>
            <a:r>
              <a:rPr lang="en-US" sz="3700"/>
              <a:t>Beneficios Universitarios para Estudiantes</a:t>
            </a:r>
            <a:endParaRPr lang="en-US" sz="3700" dirty="0"/>
          </a:p>
        </p:txBody>
      </p:sp>
      <p:pic>
        <p:nvPicPr>
          <p:cNvPr id="5" name="Google Shape;60;p14">
            <a:extLst>
              <a:ext uri="{FF2B5EF4-FFF2-40B4-BE49-F238E27FC236}">
                <a16:creationId xmlns:a16="http://schemas.microsoft.com/office/drawing/2014/main" id="{07CDC896-1698-9432-6875-F90977502A2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80844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61;p14">
            <a:extLst>
              <a:ext uri="{FF2B5EF4-FFF2-40B4-BE49-F238E27FC236}">
                <a16:creationId xmlns:a16="http://schemas.microsoft.com/office/drawing/2014/main" id="{6875E3C6-0EB9-78A0-EB89-36A3EE8D0404}"/>
              </a:ext>
            </a:extLst>
          </p:cNvPr>
          <p:cNvSpPr/>
          <p:nvPr/>
        </p:nvSpPr>
        <p:spPr>
          <a:xfrm>
            <a:off x="2100546" y="4908479"/>
            <a:ext cx="62502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Sutton, H. (2017). Learn to articulate the value of college beyond dollar signs. </a:t>
            </a:r>
            <a:r>
              <a:rPr lang="en" sz="900" i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Recruiting &amp; Retaining Adult Learners, 19</a:t>
            </a:r>
            <a:r>
              <a:rPr lang="en" sz="90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(7), 6-7.</a:t>
            </a:r>
            <a:endParaRPr sz="11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5B4B8D2-B268-FD58-03C9-010E900B1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4550" y="1126776"/>
            <a:ext cx="6394900" cy="2229957"/>
          </a:xfrm>
        </p:spPr>
        <p:txBody>
          <a:bodyPr/>
          <a:lstStyle/>
          <a:p>
            <a:r>
              <a:rPr lang="en-US" dirty="0"/>
              <a:t>GEAR UP the METRO Family Kickoff</a:t>
            </a:r>
          </a:p>
        </p:txBody>
      </p:sp>
    </p:spTree>
    <p:extLst>
      <p:ext uri="{BB962C8B-B14F-4D97-AF65-F5344CB8AC3E}">
        <p14:creationId xmlns:p14="http://schemas.microsoft.com/office/powerpoint/2010/main" val="3758037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7EE0D-9CDB-22C0-6335-E66B2C2AA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What is GEAR UP?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2F08B-3C5E-71ED-37B0-BD8F66A5D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2462"/>
            <a:ext cx="4260300" cy="2972975"/>
          </a:xfrm>
        </p:spPr>
        <p:txBody>
          <a:bodyPr/>
          <a:lstStyle/>
          <a:p>
            <a:pPr lvl="0" indent="-346075">
              <a:lnSpc>
                <a:spcPct val="100000"/>
              </a:lnSpc>
              <a:buSzPct val="100000"/>
            </a:pPr>
            <a:r>
              <a:rPr lang="en-US" dirty="0"/>
              <a:t>Partnership between OU’s K20 Center and 22 school districts in Oklahoma</a:t>
            </a:r>
          </a:p>
          <a:p>
            <a:pPr lvl="0" indent="-346075">
              <a:lnSpc>
                <a:spcPct val="100000"/>
              </a:lnSpc>
              <a:buSzPct val="100000"/>
            </a:pPr>
            <a:r>
              <a:rPr lang="en-US" dirty="0"/>
              <a:t>Helps students in the graduating classes of 2029 and 2030 prepare for postsecondary education (PSE)</a:t>
            </a:r>
          </a:p>
          <a:p>
            <a:pPr indent="-346075">
              <a:lnSpc>
                <a:spcPct val="100000"/>
              </a:lnSpc>
              <a:buSzPct val="100000"/>
            </a:pPr>
            <a:r>
              <a:rPr lang="en-US" b="1" dirty="0">
                <a:latin typeface="Calibri" panose="020F0502020204030204" pitchFamily="34" charset="0"/>
              </a:rPr>
              <a:t>Postsecondary education </a:t>
            </a:r>
            <a:r>
              <a:rPr lang="en-US" dirty="0">
                <a:latin typeface="Calibri" panose="020F0502020204030204" pitchFamily="34" charset="0"/>
              </a:rPr>
              <a:t>= Any education past high school including two-year and four-year colleges, career tech centers, military, and apprenticeships</a:t>
            </a:r>
          </a:p>
          <a:p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EFA6FC1-85E1-BF17-3B65-D78C59928686}"/>
              </a:ext>
            </a:extLst>
          </p:cNvPr>
          <p:cNvSpPr txBox="1">
            <a:spLocks/>
          </p:cNvSpPr>
          <p:nvPr/>
        </p:nvSpPr>
        <p:spPr>
          <a:xfrm>
            <a:off x="4419600" y="1262462"/>
            <a:ext cx="4260300" cy="297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346075" fontAlgn="auto">
              <a:lnSpc>
                <a:spcPct val="100000"/>
              </a:lnSpc>
              <a:buSzPct val="100000"/>
            </a:pPr>
            <a:r>
              <a:rPr lang="en-US" dirty="0" err="1"/>
              <a:t>Colaboración</a:t>
            </a:r>
            <a:r>
              <a:rPr lang="en-US" dirty="0"/>
              <a:t> entre </a:t>
            </a:r>
            <a:r>
              <a:rPr lang="en-US" dirty="0" err="1"/>
              <a:t>el</a:t>
            </a:r>
            <a:r>
              <a:rPr lang="en-US" dirty="0"/>
              <a:t> Centro K20 de la OU y 22 </a:t>
            </a:r>
            <a:r>
              <a:rPr lang="en-US" dirty="0" err="1"/>
              <a:t>distritos</a:t>
            </a:r>
            <a:r>
              <a:rPr lang="en-US" dirty="0"/>
              <a:t> </a:t>
            </a:r>
            <a:r>
              <a:rPr lang="en-US" dirty="0" err="1"/>
              <a:t>escolares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Oklahoma</a:t>
            </a:r>
          </a:p>
          <a:p>
            <a:pPr indent="-346075" fontAlgn="auto">
              <a:lnSpc>
                <a:spcPct val="100000"/>
              </a:lnSpc>
              <a:buSzPct val="100000"/>
            </a:pPr>
            <a:r>
              <a:rPr lang="en-US" dirty="0"/>
              <a:t>Ayuda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estudiantes</a:t>
            </a:r>
            <a:r>
              <a:rPr lang="en-US" dirty="0"/>
              <a:t> de las </a:t>
            </a:r>
            <a:r>
              <a:rPr lang="en-US" dirty="0" err="1"/>
              <a:t>clases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graduarán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2029 y 2030 a </a:t>
            </a:r>
            <a:r>
              <a:rPr lang="en-US" dirty="0" err="1"/>
              <a:t>prepararse</a:t>
            </a:r>
            <a:r>
              <a:rPr lang="en-US" dirty="0"/>
              <a:t> para la </a:t>
            </a:r>
            <a:r>
              <a:rPr lang="en-US" dirty="0" err="1"/>
              <a:t>educación</a:t>
            </a:r>
            <a:r>
              <a:rPr lang="en-US" dirty="0"/>
              <a:t> </a:t>
            </a:r>
            <a:r>
              <a:rPr lang="en-US" dirty="0" err="1"/>
              <a:t>postsecundaria</a:t>
            </a:r>
            <a:r>
              <a:rPr lang="en-US" dirty="0"/>
              <a:t> (PSE)</a:t>
            </a:r>
          </a:p>
          <a:p>
            <a:pPr indent="-346075" fontAlgn="auto">
              <a:lnSpc>
                <a:spcPct val="100000"/>
              </a:lnSpc>
              <a:buSzPct val="100000"/>
            </a:pPr>
            <a:r>
              <a:rPr lang="en-US" b="1" dirty="0" err="1">
                <a:latin typeface="Calibri" panose="020F0502020204030204" pitchFamily="34" charset="0"/>
              </a:rPr>
              <a:t>Educación</a:t>
            </a:r>
            <a:r>
              <a:rPr lang="en-US" b="1" dirty="0">
                <a:latin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</a:rPr>
              <a:t>Postsecundaria</a:t>
            </a:r>
            <a:r>
              <a:rPr lang="en-US" b="1" dirty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= </a:t>
            </a:r>
            <a:r>
              <a:rPr lang="en-US" dirty="0" err="1">
                <a:latin typeface="Calibri" panose="020F0502020204030204" pitchFamily="34" charset="0"/>
              </a:rPr>
              <a:t>Cualquier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educación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después</a:t>
            </a:r>
            <a:r>
              <a:rPr lang="en-US" dirty="0">
                <a:latin typeface="Calibri" panose="020F0502020204030204" pitchFamily="34" charset="0"/>
              </a:rPr>
              <a:t> de la </a:t>
            </a:r>
            <a:r>
              <a:rPr lang="en-US" dirty="0" err="1">
                <a:latin typeface="Calibri" panose="020F0502020204030204" pitchFamily="34" charset="0"/>
              </a:rPr>
              <a:t>preparatoria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</a:rPr>
              <a:t>incluyendo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universidades</a:t>
            </a:r>
            <a:r>
              <a:rPr lang="en-US" dirty="0">
                <a:latin typeface="Calibri" panose="020F0502020204030204" pitchFamily="34" charset="0"/>
              </a:rPr>
              <a:t> de dos y cuatro </a:t>
            </a:r>
            <a:r>
              <a:rPr lang="en-US" dirty="0" err="1">
                <a:latin typeface="Calibri" panose="020F0502020204030204" pitchFamily="34" charset="0"/>
              </a:rPr>
              <a:t>años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</a:rPr>
              <a:t>centros</a:t>
            </a:r>
            <a:r>
              <a:rPr lang="en-US" dirty="0">
                <a:latin typeface="Calibri" panose="020F0502020204030204" pitchFamily="34" charset="0"/>
              </a:rPr>
              <a:t> de </a:t>
            </a:r>
            <a:r>
              <a:rPr lang="en-US" dirty="0" err="1">
                <a:latin typeface="Calibri" panose="020F0502020204030204" pitchFamily="34" charset="0"/>
              </a:rPr>
              <a:t>carreras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técnicas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</a:rPr>
              <a:t>el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ejército</a:t>
            </a:r>
            <a:r>
              <a:rPr lang="en-US" dirty="0">
                <a:latin typeface="Calibri" panose="020F0502020204030204" pitchFamily="34" charset="0"/>
              </a:rPr>
              <a:t> y </a:t>
            </a:r>
            <a:r>
              <a:rPr lang="en-US" dirty="0" err="1">
                <a:latin typeface="Calibri" panose="020F0502020204030204" pitchFamily="34" charset="0"/>
              </a:rPr>
              <a:t>aprendizajes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21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lang="en-US" sz="2800"/>
              <a:t>What is GEAR UP?</a:t>
            </a:r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body" idx="1"/>
          </p:nvPr>
        </p:nvSpPr>
        <p:spPr>
          <a:xfrm>
            <a:off x="311700" y="980626"/>
            <a:ext cx="8464800" cy="63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chemeClr val="accent2"/>
                </a:solidFill>
              </a:rPr>
              <a:t>G</a:t>
            </a:r>
            <a:r>
              <a:rPr lang="en-US"/>
              <a:t>aining </a:t>
            </a:r>
            <a:r>
              <a:rPr lang="en-US" b="1">
                <a:solidFill>
                  <a:schemeClr val="accent2"/>
                </a:solidFill>
              </a:rPr>
              <a:t>E</a:t>
            </a:r>
            <a:r>
              <a:rPr lang="en-US"/>
              <a:t>arly </a:t>
            </a:r>
            <a:r>
              <a:rPr lang="en-US" b="1">
                <a:solidFill>
                  <a:schemeClr val="accent2"/>
                </a:solidFill>
              </a:rPr>
              <a:t>A</a:t>
            </a:r>
            <a:r>
              <a:rPr lang="en-US"/>
              <a:t>wareness &amp; </a:t>
            </a:r>
            <a:r>
              <a:rPr lang="en-US" b="1">
                <a:solidFill>
                  <a:schemeClr val="accent2"/>
                </a:solidFill>
              </a:rPr>
              <a:t>R</a:t>
            </a:r>
            <a:r>
              <a:rPr lang="en-US"/>
              <a:t>eadiness for </a:t>
            </a:r>
            <a:r>
              <a:rPr lang="en-US" b="1">
                <a:solidFill>
                  <a:schemeClr val="accent4"/>
                </a:solidFill>
              </a:rPr>
              <a:t>U</a:t>
            </a:r>
            <a:r>
              <a:rPr lang="en-US"/>
              <a:t>ndergraduate </a:t>
            </a:r>
            <a:r>
              <a:rPr lang="en-US" b="1">
                <a:solidFill>
                  <a:schemeClr val="accent4"/>
                </a:solidFill>
              </a:rPr>
              <a:t>P</a:t>
            </a:r>
            <a:r>
              <a:rPr lang="en-US"/>
              <a:t>rograms</a:t>
            </a:r>
            <a:endParaRPr/>
          </a:p>
        </p:txBody>
      </p:sp>
      <p:pic>
        <p:nvPicPr>
          <p:cNvPr id="121" name="Google Shape;12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11" y="1931361"/>
            <a:ext cx="7872608" cy="249846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3"/>
          <p:cNvSpPr txBox="1"/>
          <p:nvPr/>
        </p:nvSpPr>
        <p:spPr>
          <a:xfrm>
            <a:off x="557407" y="1648420"/>
            <a:ext cx="485383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EF3B24"/>
                </a:solidFill>
                <a:latin typeface="Calibri"/>
                <a:ea typeface="Calibri"/>
                <a:cs typeface="Calibri"/>
                <a:sym typeface="Calibri"/>
              </a:rPr>
              <a:t>The GEAR UP Cohort Model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2F2F7-094F-53D3-3517-B014F8B39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GEAR UP Goals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54F94-C254-F75B-B688-D9D55F27B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2462"/>
            <a:ext cx="4260300" cy="2972975"/>
          </a:xfrm>
        </p:spPr>
        <p:txBody>
          <a:bodyPr/>
          <a:lstStyle/>
          <a:p>
            <a:pPr lvl="0" indent="-346075">
              <a:lnSpc>
                <a:spcPct val="100000"/>
              </a:lnSpc>
              <a:buSzPct val="100000"/>
            </a:pPr>
            <a:r>
              <a:rPr lang="en-US" dirty="0"/>
              <a:t>Increase students’ engagement in learning</a:t>
            </a:r>
          </a:p>
          <a:p>
            <a:pPr lvl="0" indent="-346075">
              <a:lnSpc>
                <a:spcPct val="100000"/>
              </a:lnSpc>
              <a:buSzPct val="100000"/>
            </a:pPr>
            <a:r>
              <a:rPr lang="en-US" dirty="0"/>
              <a:t>Increase academic readiness for postsecondary education</a:t>
            </a:r>
          </a:p>
          <a:p>
            <a:pPr lvl="0" indent="-346075">
              <a:lnSpc>
                <a:spcPct val="100000"/>
              </a:lnSpc>
              <a:buSzPct val="100000"/>
            </a:pPr>
            <a:r>
              <a:rPr lang="en-US" dirty="0"/>
              <a:t>Increase high school graduation rates and postsecondary enrollment rates </a:t>
            </a:r>
          </a:p>
          <a:p>
            <a:pPr lvl="0" indent="-346075">
              <a:lnSpc>
                <a:spcPct val="100000"/>
              </a:lnSpc>
              <a:buSzPct val="100000"/>
            </a:pPr>
            <a:r>
              <a:rPr lang="en-US" dirty="0"/>
              <a:t>Increase students’ and parents’ knowledge of postsecondary options and financial aid </a:t>
            </a:r>
          </a:p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1EBF995-1C9E-4B06-32C7-3746CF3B0048}"/>
              </a:ext>
            </a:extLst>
          </p:cNvPr>
          <p:cNvSpPr txBox="1">
            <a:spLocks/>
          </p:cNvSpPr>
          <p:nvPr/>
        </p:nvSpPr>
        <p:spPr>
          <a:xfrm>
            <a:off x="4426500" y="1262462"/>
            <a:ext cx="4260300" cy="297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346075" fontAlgn="auto">
              <a:lnSpc>
                <a:spcPct val="100000"/>
              </a:lnSpc>
              <a:buSzPct val="100000"/>
            </a:pPr>
            <a:r>
              <a:rPr lang="en-US" dirty="0"/>
              <a:t>Aumentar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interés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estudiantes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aprendizaje</a:t>
            </a:r>
            <a:endParaRPr lang="en-US" dirty="0"/>
          </a:p>
          <a:p>
            <a:pPr indent="-346075" fontAlgn="auto">
              <a:lnSpc>
                <a:spcPct val="100000"/>
              </a:lnSpc>
              <a:buSzPct val="100000"/>
            </a:pPr>
            <a:r>
              <a:rPr lang="en-US" dirty="0"/>
              <a:t>Aumentar la </a:t>
            </a:r>
            <a:r>
              <a:rPr lang="en-US" dirty="0" err="1"/>
              <a:t>preparación</a:t>
            </a:r>
            <a:r>
              <a:rPr lang="en-US" dirty="0"/>
              <a:t> </a:t>
            </a:r>
            <a:r>
              <a:rPr lang="en-US" dirty="0" err="1"/>
              <a:t>academica</a:t>
            </a:r>
            <a:r>
              <a:rPr lang="en-US" dirty="0"/>
              <a:t> para la </a:t>
            </a:r>
            <a:r>
              <a:rPr lang="en-US" dirty="0" err="1"/>
              <a:t>educación</a:t>
            </a:r>
            <a:r>
              <a:rPr lang="en-US" dirty="0"/>
              <a:t> </a:t>
            </a:r>
            <a:r>
              <a:rPr lang="en-US" dirty="0" err="1"/>
              <a:t>postsecundaria</a:t>
            </a:r>
            <a:endParaRPr lang="en-US" dirty="0"/>
          </a:p>
          <a:p>
            <a:pPr indent="-346075" fontAlgn="auto">
              <a:lnSpc>
                <a:spcPct val="100000"/>
              </a:lnSpc>
              <a:buSzPct val="100000"/>
            </a:pPr>
            <a:r>
              <a:rPr lang="en-US" dirty="0"/>
              <a:t>Aumentar las </a:t>
            </a:r>
            <a:r>
              <a:rPr lang="en-US" dirty="0" err="1"/>
              <a:t>tasas</a:t>
            </a:r>
            <a:r>
              <a:rPr lang="en-US" dirty="0"/>
              <a:t> de </a:t>
            </a:r>
            <a:r>
              <a:rPr lang="en-US" dirty="0" err="1"/>
              <a:t>graduación</a:t>
            </a:r>
            <a:r>
              <a:rPr lang="en-US" dirty="0"/>
              <a:t> de la </a:t>
            </a:r>
            <a:r>
              <a:rPr lang="en-US" dirty="0" err="1"/>
              <a:t>preparatoria</a:t>
            </a:r>
            <a:r>
              <a:rPr lang="en-US" dirty="0"/>
              <a:t> y de </a:t>
            </a:r>
            <a:r>
              <a:rPr lang="en-US" dirty="0" err="1"/>
              <a:t>matriculación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estudios</a:t>
            </a:r>
            <a:r>
              <a:rPr lang="en-US" dirty="0"/>
              <a:t> </a:t>
            </a:r>
            <a:r>
              <a:rPr lang="en-US" dirty="0" err="1"/>
              <a:t>postsecundarios</a:t>
            </a:r>
            <a:endParaRPr lang="en-US" dirty="0"/>
          </a:p>
          <a:p>
            <a:pPr indent="-346075" fontAlgn="auto">
              <a:lnSpc>
                <a:spcPct val="100000"/>
              </a:lnSpc>
              <a:buSzPct val="100000"/>
            </a:pPr>
            <a:r>
              <a:rPr lang="en-US" dirty="0"/>
              <a:t>Aumentar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conocimiento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estudiantes</a:t>
            </a:r>
            <a:r>
              <a:rPr lang="en-US" dirty="0"/>
              <a:t> y sus padres </a:t>
            </a:r>
            <a:r>
              <a:rPr lang="en-US" dirty="0" err="1"/>
              <a:t>sobre</a:t>
            </a:r>
            <a:r>
              <a:rPr lang="en-US" dirty="0"/>
              <a:t> las </a:t>
            </a:r>
            <a:r>
              <a:rPr lang="en-US" dirty="0" err="1"/>
              <a:t>opciones</a:t>
            </a:r>
            <a:r>
              <a:rPr lang="en-US" dirty="0"/>
              <a:t> </a:t>
            </a:r>
            <a:r>
              <a:rPr lang="en-US" dirty="0" err="1"/>
              <a:t>postsecundarias</a:t>
            </a:r>
            <a:r>
              <a:rPr lang="en-US" dirty="0"/>
              <a:t> y la </a:t>
            </a:r>
            <a:r>
              <a:rPr lang="en-US" dirty="0" err="1"/>
              <a:t>ayuda</a:t>
            </a:r>
            <a:r>
              <a:rPr lang="en-US" dirty="0"/>
              <a:t> </a:t>
            </a:r>
            <a:r>
              <a:rPr lang="en-US" dirty="0" err="1"/>
              <a:t>financiera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208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3ED64-0CC9-EC89-F42D-C576AE9CF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Activities Offered by GEAR 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C6E42-2B87-0A6E-DF9A-9751A2CB2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2462"/>
            <a:ext cx="4260300" cy="3295361"/>
          </a:xfrm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en-US" u="sng" dirty="0"/>
              <a:t>Students</a:t>
            </a:r>
          </a:p>
          <a:p>
            <a:pPr lvl="0" indent="-355600">
              <a:lnSpc>
                <a:spcPct val="100000"/>
              </a:lnSpc>
              <a:spcBef>
                <a:spcPts val="1200"/>
              </a:spcBef>
              <a:buSzPts val="2000"/>
            </a:pPr>
            <a:r>
              <a:rPr lang="en-US" dirty="0"/>
              <a:t>Campus visits to colleges and other PSE options</a:t>
            </a:r>
          </a:p>
          <a:p>
            <a:pPr lvl="0" indent="-355600">
              <a:lnSpc>
                <a:spcPct val="100000"/>
              </a:lnSpc>
              <a:buSzPts val="2000"/>
            </a:pPr>
            <a:r>
              <a:rPr lang="en-US" dirty="0"/>
              <a:t>Career exploration</a:t>
            </a:r>
          </a:p>
          <a:p>
            <a:pPr lvl="0" indent="-355600">
              <a:lnSpc>
                <a:spcPct val="100000"/>
              </a:lnSpc>
              <a:buSzPts val="2000"/>
            </a:pPr>
            <a:r>
              <a:rPr lang="en-US" dirty="0"/>
              <a:t>Mentoring opportunities</a:t>
            </a:r>
          </a:p>
          <a:p>
            <a:pPr marL="0" lv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u="sng" dirty="0"/>
              <a:t>Families</a:t>
            </a:r>
          </a:p>
          <a:p>
            <a:pPr lvl="0" indent="-355600">
              <a:lnSpc>
                <a:spcPct val="100000"/>
              </a:lnSpc>
              <a:spcBef>
                <a:spcPts val="1200"/>
              </a:spcBef>
              <a:buSzPts val="2000"/>
            </a:pPr>
            <a:r>
              <a:rPr lang="en-US" dirty="0"/>
              <a:t>Family events sharing PSE and financial aid options</a:t>
            </a:r>
          </a:p>
          <a:p>
            <a:pPr lvl="0" indent="-355600">
              <a:lnSpc>
                <a:spcPct val="100000"/>
              </a:lnSpc>
              <a:buSzPts val="2000"/>
            </a:pPr>
            <a:r>
              <a:rPr lang="en-US" dirty="0"/>
              <a:t>Family Leadership Academy</a:t>
            </a:r>
          </a:p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C3A280E-28E2-7AE7-0763-A3610480CE6F}"/>
              </a:ext>
            </a:extLst>
          </p:cNvPr>
          <p:cNvSpPr txBox="1">
            <a:spLocks/>
          </p:cNvSpPr>
          <p:nvPr/>
        </p:nvSpPr>
        <p:spPr>
          <a:xfrm>
            <a:off x="4320174" y="1262461"/>
            <a:ext cx="4260300" cy="3295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u="sng" dirty="0" err="1"/>
              <a:t>Estudiantes</a:t>
            </a:r>
            <a:endParaRPr lang="en-US" u="sng" dirty="0"/>
          </a:p>
          <a:p>
            <a:pPr indent="-355600" fontAlgn="auto">
              <a:lnSpc>
                <a:spcPct val="100000"/>
              </a:lnSpc>
              <a:spcBef>
                <a:spcPts val="1200"/>
              </a:spcBef>
              <a:buSzPts val="2000"/>
            </a:pPr>
            <a:r>
              <a:rPr lang="en-US" dirty="0"/>
              <a:t>Visitas a </a:t>
            </a:r>
            <a:r>
              <a:rPr lang="en-US" dirty="0" err="1"/>
              <a:t>universidades</a:t>
            </a:r>
            <a:r>
              <a:rPr lang="en-US" dirty="0"/>
              <a:t> y </a:t>
            </a: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opciones</a:t>
            </a:r>
            <a:r>
              <a:rPr lang="en-US" dirty="0"/>
              <a:t> de </a:t>
            </a:r>
            <a:r>
              <a:rPr lang="en-US" dirty="0" err="1"/>
              <a:t>educación</a:t>
            </a:r>
            <a:r>
              <a:rPr lang="en-US" dirty="0"/>
              <a:t> </a:t>
            </a:r>
            <a:r>
              <a:rPr lang="en-US" dirty="0" err="1"/>
              <a:t>postsecundaria</a:t>
            </a:r>
            <a:endParaRPr lang="en-US" dirty="0"/>
          </a:p>
          <a:p>
            <a:pPr indent="-355600" fontAlgn="auto">
              <a:lnSpc>
                <a:spcPct val="100000"/>
              </a:lnSpc>
              <a:buSzPts val="2000"/>
            </a:pPr>
            <a:r>
              <a:rPr lang="en-US" dirty="0" err="1"/>
              <a:t>Exploración</a:t>
            </a:r>
            <a:r>
              <a:rPr lang="en-US" dirty="0"/>
              <a:t> de </a:t>
            </a:r>
            <a:r>
              <a:rPr lang="en-US" dirty="0" err="1"/>
              <a:t>carreras</a:t>
            </a:r>
            <a:endParaRPr lang="en-US" dirty="0"/>
          </a:p>
          <a:p>
            <a:pPr indent="-355600" fontAlgn="auto">
              <a:lnSpc>
                <a:spcPct val="100000"/>
              </a:lnSpc>
              <a:buSzPts val="2000"/>
            </a:pPr>
            <a:r>
              <a:rPr lang="en-US" dirty="0" err="1"/>
              <a:t>Oportunidades</a:t>
            </a:r>
            <a:r>
              <a:rPr lang="en-US" dirty="0"/>
              <a:t> de </a:t>
            </a:r>
            <a:r>
              <a:rPr lang="en-US" dirty="0" err="1"/>
              <a:t>tutoría</a:t>
            </a:r>
            <a:endParaRPr lang="en-US" dirty="0"/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u="sng" dirty="0" err="1"/>
              <a:t>Familias</a:t>
            </a:r>
            <a:endParaRPr lang="en-US" u="sng" dirty="0"/>
          </a:p>
          <a:p>
            <a:pPr indent="-355600" fontAlgn="auto">
              <a:lnSpc>
                <a:spcPct val="100000"/>
              </a:lnSpc>
              <a:spcBef>
                <a:spcPts val="1200"/>
              </a:spcBef>
              <a:buSzPts val="2000"/>
            </a:pPr>
            <a:r>
              <a:rPr lang="en-US" dirty="0" err="1"/>
              <a:t>Eventos</a:t>
            </a:r>
            <a:r>
              <a:rPr lang="en-US" dirty="0"/>
              <a:t> familiars para </a:t>
            </a:r>
            <a:r>
              <a:rPr lang="en-US" dirty="0" err="1"/>
              <a:t>compartir</a:t>
            </a:r>
            <a:r>
              <a:rPr lang="en-US" dirty="0"/>
              <a:t> </a:t>
            </a:r>
            <a:r>
              <a:rPr lang="en-US" dirty="0" err="1"/>
              <a:t>opciones</a:t>
            </a:r>
            <a:r>
              <a:rPr lang="en-US" dirty="0"/>
              <a:t> de </a:t>
            </a:r>
            <a:r>
              <a:rPr lang="en-US" dirty="0" err="1"/>
              <a:t>educación</a:t>
            </a:r>
            <a:r>
              <a:rPr lang="en-US" dirty="0"/>
              <a:t> </a:t>
            </a:r>
            <a:r>
              <a:rPr lang="en-US" dirty="0" err="1"/>
              <a:t>postsecundaria</a:t>
            </a:r>
            <a:r>
              <a:rPr lang="en-US" dirty="0"/>
              <a:t> y </a:t>
            </a:r>
            <a:r>
              <a:rPr lang="en-US" dirty="0" err="1"/>
              <a:t>ayuda</a:t>
            </a:r>
            <a:r>
              <a:rPr lang="en-US" dirty="0"/>
              <a:t> </a:t>
            </a:r>
            <a:r>
              <a:rPr lang="en-US" dirty="0" err="1"/>
              <a:t>financiera</a:t>
            </a:r>
            <a:endParaRPr lang="en-US" dirty="0"/>
          </a:p>
          <a:p>
            <a:pPr indent="-355600" fontAlgn="auto">
              <a:lnSpc>
                <a:spcPct val="100000"/>
              </a:lnSpc>
              <a:buSzPts val="2000"/>
            </a:pPr>
            <a:r>
              <a:rPr lang="en-US" dirty="0"/>
              <a:t>Academia de </a:t>
            </a:r>
            <a:r>
              <a:rPr lang="en-US" dirty="0" err="1"/>
              <a:t>Liderazgo</a:t>
            </a:r>
            <a:r>
              <a:rPr lang="en-US" dirty="0"/>
              <a:t> Familiar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21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7" title="GEAR UP Overview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47422" y="1157369"/>
            <a:ext cx="6049157" cy="341748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7"/>
          <p:cNvSpPr txBox="1">
            <a:spLocks noGrp="1"/>
          </p:cNvSpPr>
          <p:nvPr>
            <p:ph type="title"/>
          </p:nvPr>
        </p:nvSpPr>
        <p:spPr>
          <a:xfrm>
            <a:off x="430800" y="104741"/>
            <a:ext cx="8282400" cy="828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1111"/>
              <a:buFont typeface="Calibri"/>
              <a:buNone/>
            </a:pPr>
            <a:r>
              <a:rPr lang="en-US" dirty="0"/>
              <a:t>GEAR UP Overview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04FC72-3DC7-74F9-4E80-913B62146230}"/>
              </a:ext>
            </a:extLst>
          </p:cNvPr>
          <p:cNvSpPr txBox="1"/>
          <p:nvPr/>
        </p:nvSpPr>
        <p:spPr>
          <a:xfrm>
            <a:off x="4050864" y="4580165"/>
            <a:ext cx="10422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/>
              </a:rPr>
              <a:t>Play Video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216E5-BCC9-CD8D-103E-70B8743D7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800" y="578351"/>
            <a:ext cx="8282400" cy="1516500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How can you accelerate your child’s learning about PSE?</a:t>
            </a:r>
            <a:br>
              <a:rPr lang="en-US" sz="5400" dirty="0"/>
            </a:br>
            <a:endParaRPr lang="en-US" dirty="0"/>
          </a:p>
        </p:txBody>
      </p:sp>
      <p:grpSp>
        <p:nvGrpSpPr>
          <p:cNvPr id="3" name="Google Shape;108;p21">
            <a:extLst>
              <a:ext uri="{FF2B5EF4-FFF2-40B4-BE49-F238E27FC236}">
                <a16:creationId xmlns:a16="http://schemas.microsoft.com/office/drawing/2014/main" id="{38E3BA36-B810-65B6-2EA5-CF7856C358E4}"/>
              </a:ext>
            </a:extLst>
          </p:cNvPr>
          <p:cNvGrpSpPr/>
          <p:nvPr/>
        </p:nvGrpSpPr>
        <p:grpSpPr>
          <a:xfrm>
            <a:off x="698015" y="1939578"/>
            <a:ext cx="7577846" cy="2810261"/>
            <a:chOff x="152400" y="1537866"/>
            <a:chExt cx="8839199" cy="3440574"/>
          </a:xfrm>
        </p:grpSpPr>
        <p:pic>
          <p:nvPicPr>
            <p:cNvPr id="4" name="Google Shape;109;p21">
              <a:extLst>
                <a:ext uri="{FF2B5EF4-FFF2-40B4-BE49-F238E27FC236}">
                  <a16:creationId xmlns:a16="http://schemas.microsoft.com/office/drawing/2014/main" id="{F4ECC4DA-D0AC-97F4-AD04-822F870B488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2400" y="1537866"/>
              <a:ext cx="8839199" cy="3440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110;p21">
              <a:extLst>
                <a:ext uri="{FF2B5EF4-FFF2-40B4-BE49-F238E27FC236}">
                  <a16:creationId xmlns:a16="http://schemas.microsoft.com/office/drawing/2014/main" id="{70021F60-E53D-750C-0AAC-059BAA833FC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485225" y="2553450"/>
              <a:ext cx="1233250" cy="14094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052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EFCAB8-57CA-241A-1BF9-D98AD31CC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I Used To Think…But Now I Know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8CECA-92DB-3F76-40BD-DB78E3D41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2462"/>
            <a:ext cx="4260300" cy="2972975"/>
          </a:xfrm>
        </p:spPr>
        <p:txBody>
          <a:bodyPr/>
          <a:lstStyle/>
          <a:p>
            <a:pPr marL="0" lvl="0" indent="0">
              <a:buNone/>
            </a:pPr>
            <a:r>
              <a:rPr lang="en-US" dirty="0"/>
              <a:t>Using your “I Used to Think…But Now I Know” handout, respond to the following prompt: </a:t>
            </a:r>
          </a:p>
          <a:p>
            <a:pPr marL="0" lvl="0" indent="0"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endParaRPr lang="en-US" dirty="0"/>
          </a:p>
          <a:p>
            <a:pPr marL="0" lvl="0" indent="0"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r>
              <a:rPr lang="en-US" b="1" dirty="0"/>
              <a:t>“I used to think postsecondary education was…, but now I know it is…” </a:t>
            </a:r>
          </a:p>
          <a:p>
            <a:pPr marL="139700" indent="0">
              <a:buNone/>
            </a:pPr>
            <a:endParaRPr lang="en-US" dirty="0"/>
          </a:p>
        </p:txBody>
      </p:sp>
      <p:pic>
        <p:nvPicPr>
          <p:cNvPr id="5" name="Google Shape;118;p22" title="I Used to Think But Now I Know.png">
            <a:extLst>
              <a:ext uri="{FF2B5EF4-FFF2-40B4-BE49-F238E27FC236}">
                <a16:creationId xmlns:a16="http://schemas.microsoft.com/office/drawing/2014/main" id="{F30E535C-99A7-4CB7-92F0-00E86181B04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9976" y="-26272"/>
            <a:ext cx="1525732" cy="161318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7FB6A16-180E-0221-18D9-14618CAE3E42}"/>
              </a:ext>
            </a:extLst>
          </p:cNvPr>
          <p:cNvSpPr txBox="1">
            <a:spLocks/>
          </p:cNvSpPr>
          <p:nvPr/>
        </p:nvSpPr>
        <p:spPr>
          <a:xfrm>
            <a:off x="4504472" y="1262462"/>
            <a:ext cx="4260300" cy="297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Calibri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n-US" dirty="0" err="1"/>
              <a:t>Usando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folleto</a:t>
            </a:r>
            <a:r>
              <a:rPr lang="en-US" dirty="0"/>
              <a:t> “</a:t>
            </a:r>
            <a:r>
              <a:rPr lang="en-US" dirty="0" err="1"/>
              <a:t>Solía</a:t>
            </a:r>
            <a:r>
              <a:rPr lang="en-US" dirty="0"/>
              <a:t> </a:t>
            </a:r>
            <a:r>
              <a:rPr lang="en-US" dirty="0" err="1"/>
              <a:t>pensar</a:t>
            </a:r>
            <a:r>
              <a:rPr lang="en-US" dirty="0"/>
              <a:t>… Pero </a:t>
            </a:r>
            <a:r>
              <a:rPr lang="en-US" dirty="0" err="1"/>
              <a:t>Ahora</a:t>
            </a:r>
            <a:r>
              <a:rPr lang="en-US" dirty="0"/>
              <a:t> </a:t>
            </a:r>
            <a:r>
              <a:rPr lang="en-US" dirty="0" err="1"/>
              <a:t>Sé</a:t>
            </a:r>
            <a:r>
              <a:rPr lang="en-US" dirty="0"/>
              <a:t>”, </a:t>
            </a:r>
            <a:r>
              <a:rPr lang="en-US" dirty="0" err="1"/>
              <a:t>respondan</a:t>
            </a:r>
            <a:r>
              <a:rPr lang="en-US" dirty="0"/>
              <a:t> a la </a:t>
            </a:r>
            <a:r>
              <a:rPr lang="en-US" dirty="0" err="1"/>
              <a:t>siguiente</a:t>
            </a:r>
            <a:r>
              <a:rPr lang="en-US" dirty="0"/>
              <a:t> </a:t>
            </a:r>
            <a:r>
              <a:rPr lang="en-US" dirty="0" err="1"/>
              <a:t>pregunta</a:t>
            </a:r>
            <a:r>
              <a:rPr lang="en-US" dirty="0"/>
              <a:t>: </a:t>
            </a:r>
          </a:p>
          <a:p>
            <a:pPr marL="0" indent="0" fontAlgn="auto">
              <a:spcBef>
                <a:spcPts val="1200"/>
              </a:spcBef>
              <a:buSzPts val="1100"/>
              <a:buFont typeface="Arial"/>
              <a:buNone/>
            </a:pPr>
            <a:endParaRPr lang="en-US" dirty="0"/>
          </a:p>
          <a:p>
            <a:pPr marL="0" indent="0" fontAlgn="auto">
              <a:spcBef>
                <a:spcPts val="1200"/>
              </a:spcBef>
              <a:buSzPts val="1100"/>
              <a:buFont typeface="Arial"/>
              <a:buNone/>
            </a:pPr>
            <a:r>
              <a:rPr lang="en-US" b="1" dirty="0"/>
              <a:t>“</a:t>
            </a:r>
            <a:r>
              <a:rPr lang="en-US" b="1" dirty="0" err="1"/>
              <a:t>Solía</a:t>
            </a:r>
            <a:r>
              <a:rPr lang="en-US" b="1" dirty="0"/>
              <a:t> </a:t>
            </a:r>
            <a:r>
              <a:rPr lang="en-US" b="1" dirty="0" err="1"/>
              <a:t>pensar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la </a:t>
            </a:r>
            <a:r>
              <a:rPr lang="en-US" b="1" dirty="0" err="1"/>
              <a:t>educación</a:t>
            </a:r>
            <a:r>
              <a:rPr lang="en-US" b="1" dirty="0"/>
              <a:t> </a:t>
            </a:r>
            <a:r>
              <a:rPr lang="en-US" b="1" dirty="0" err="1"/>
              <a:t>postsecundaria</a:t>
            </a:r>
            <a:r>
              <a:rPr lang="en-US" b="1" dirty="0"/>
              <a:t> era…, </a:t>
            </a:r>
            <a:r>
              <a:rPr lang="en-US" b="1" dirty="0" err="1"/>
              <a:t>pero</a:t>
            </a:r>
            <a:r>
              <a:rPr lang="en-US" b="1" dirty="0"/>
              <a:t> </a:t>
            </a:r>
            <a:r>
              <a:rPr lang="en-US" b="1" dirty="0" err="1"/>
              <a:t>ahora</a:t>
            </a:r>
            <a:r>
              <a:rPr lang="en-US" b="1" dirty="0"/>
              <a:t> </a:t>
            </a:r>
            <a:r>
              <a:rPr lang="en-US" b="1" dirty="0" err="1"/>
              <a:t>sé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es…” </a:t>
            </a:r>
          </a:p>
          <a:p>
            <a:pPr marL="139700" indent="0">
              <a:buFont typeface="Calibri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038489"/>
      </p:ext>
    </p:extLst>
  </p:cSld>
  <p:clrMapOvr>
    <a:masterClrMapping/>
  </p:clrMapOvr>
</p:sld>
</file>

<file path=ppt/theme/theme1.xml><?xml version="1.0" encoding="utf-8"?>
<a:theme xmlns:a="http://schemas.openxmlformats.org/drawingml/2006/main" name="Modern Writer">
  <a:themeElements>
    <a:clrScheme name="Metro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002D62"/>
      </a:accent1>
      <a:accent2>
        <a:srgbClr val="007AC1"/>
      </a:accent2>
      <a:accent3>
        <a:srgbClr val="86D1F7"/>
      </a:accent3>
      <a:accent4>
        <a:srgbClr val="EF3B24"/>
      </a:accent4>
      <a:accent5>
        <a:srgbClr val="FDBB30"/>
      </a:accent5>
      <a:accent6>
        <a:srgbClr val="FFFFFF"/>
      </a:accent6>
      <a:hlink>
        <a:srgbClr val="86D1F7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1576</TotalTime>
  <Words>920</Words>
  <Application>Microsoft Office PowerPoint</Application>
  <PresentationFormat>On-screen Show (16:9)</PresentationFormat>
  <Paragraphs>101</Paragraphs>
  <Slides>14</Slides>
  <Notes>10</Notes>
  <HiddenSlides>1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Calibri</vt:lpstr>
      <vt:lpstr>Georgia</vt:lpstr>
      <vt:lpstr>Noto Sans Symbols</vt:lpstr>
      <vt:lpstr>Arial</vt:lpstr>
      <vt:lpstr>Merriweather Sans</vt:lpstr>
      <vt:lpstr>Constantia</vt:lpstr>
      <vt:lpstr>Tahoma</vt:lpstr>
      <vt:lpstr>Modern Writer</vt:lpstr>
      <vt:lpstr>PowerPoint Presentation</vt:lpstr>
      <vt:lpstr>Lotería Instructions</vt:lpstr>
      <vt:lpstr>PowerPoint Presentation</vt:lpstr>
      <vt:lpstr>PowerPoint Presentation</vt:lpstr>
      <vt:lpstr>PowerPoint Presentation</vt:lpstr>
      <vt:lpstr>PowerPoint Presentation</vt:lpstr>
      <vt:lpstr>GEAR UP the METRO Family Kickoff</vt:lpstr>
      <vt:lpstr>What is GEAR UP?</vt:lpstr>
      <vt:lpstr>What is GEAR UP?</vt:lpstr>
      <vt:lpstr>GEAR UP Goals</vt:lpstr>
      <vt:lpstr>Activities Offered by GEAR UP</vt:lpstr>
      <vt:lpstr>GEAR UP Overview</vt:lpstr>
      <vt:lpstr>How can you accelerate your child’s learning about PSE? </vt:lpstr>
      <vt:lpstr>I Used To Think…But Now I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K20 Center</dc:creator>
  <cp:lastModifiedBy>McLeod Porter, Delma</cp:lastModifiedBy>
  <cp:revision>24</cp:revision>
  <dcterms:modified xsi:type="dcterms:W3CDTF">2026-04-23T15:32:34Z</dcterms:modified>
</cp:coreProperties>
</file>