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9" r:id="rId9"/>
    <p:sldId id="270" r:id="rId10"/>
    <p:sldId id="277" r:id="rId11"/>
    <p:sldId id="271" r:id="rId12"/>
    <p:sldId id="273" r:id="rId13"/>
    <p:sldId id="274" r:id="rId14"/>
    <p:sldId id="278" r:id="rId15"/>
    <p:sldId id="275" r:id="rId16"/>
    <p:sldId id="27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/dWK4hH+KoT/KGTcLHu2jjBTm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F2B15-4675-49A2-94CF-F6C20EFB1106}" v="1" dt="2021-03-30T20:39:24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08" y="1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40" Type="http://customschemas.google.com/relationships/presentationmetadata" Target="meta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A21F2B15-4675-49A2-94CF-F6C20EFB1106}"/>
    <pc:docChg chg="undo custSel addSld modSld sldOrd delMainMaster">
      <pc:chgData name="Taylor Thurston" userId="10285e41d43c4120" providerId="LiveId" clId="{A21F2B15-4675-49A2-94CF-F6C20EFB1106}" dt="2021-03-31T20:43:51.882" v="244" actId="20577"/>
      <pc:docMkLst>
        <pc:docMk/>
      </pc:docMkLst>
      <pc:sldChg chg="modSp mod modClrScheme chgLayout">
        <pc:chgData name="Taylor Thurston" userId="10285e41d43c4120" providerId="LiveId" clId="{A21F2B15-4675-49A2-94CF-F6C20EFB1106}" dt="2021-03-29T20:55:49.930" v="2" actId="114"/>
        <pc:sldMkLst>
          <pc:docMk/>
          <pc:sldMk cId="0" sldId="257"/>
        </pc:sldMkLst>
        <pc:spChg chg="mod ord">
          <ac:chgData name="Taylor Thurston" userId="10285e41d43c4120" providerId="LiveId" clId="{A21F2B15-4675-49A2-94CF-F6C20EFB1106}" dt="2021-03-29T20:55:42.219" v="0" actId="700"/>
          <ac:spMkLst>
            <pc:docMk/>
            <pc:sldMk cId="0" sldId="257"/>
            <ac:spMk id="97" creationId="{00000000-0000-0000-0000-000000000000}"/>
          </ac:spMkLst>
        </pc:spChg>
        <pc:spChg chg="mod ord">
          <ac:chgData name="Taylor Thurston" userId="10285e41d43c4120" providerId="LiveId" clId="{A21F2B15-4675-49A2-94CF-F6C20EFB1106}" dt="2021-03-29T20:55:49.930" v="2" actId="114"/>
          <ac:spMkLst>
            <pc:docMk/>
            <pc:sldMk cId="0" sldId="257"/>
            <ac:spMk id="98" creationId="{00000000-0000-0000-0000-000000000000}"/>
          </ac:spMkLst>
        </pc:spChg>
      </pc:sldChg>
      <pc:sldChg chg="modSp mod modClrScheme chgLayout">
        <pc:chgData name="Taylor Thurston" userId="10285e41d43c4120" providerId="LiveId" clId="{A21F2B15-4675-49A2-94CF-F6C20EFB1106}" dt="2021-03-29T20:55:58.522" v="3" actId="700"/>
        <pc:sldMkLst>
          <pc:docMk/>
          <pc:sldMk cId="0" sldId="258"/>
        </pc:sldMkLst>
        <pc:spChg chg="mod ord">
          <ac:chgData name="Taylor Thurston" userId="10285e41d43c4120" providerId="LiveId" clId="{A21F2B15-4675-49A2-94CF-F6C20EFB1106}" dt="2021-03-29T20:55:58.522" v="3" actId="700"/>
          <ac:spMkLst>
            <pc:docMk/>
            <pc:sldMk cId="0" sldId="258"/>
            <ac:spMk id="103" creationId="{00000000-0000-0000-0000-000000000000}"/>
          </ac:spMkLst>
        </pc:spChg>
        <pc:spChg chg="mod ord">
          <ac:chgData name="Taylor Thurston" userId="10285e41d43c4120" providerId="LiveId" clId="{A21F2B15-4675-49A2-94CF-F6C20EFB1106}" dt="2021-03-29T20:55:58.522" v="3" actId="700"/>
          <ac:spMkLst>
            <pc:docMk/>
            <pc:sldMk cId="0" sldId="258"/>
            <ac:spMk id="104" creationId="{00000000-0000-0000-0000-000000000000}"/>
          </ac:spMkLst>
        </pc:spChg>
      </pc:sldChg>
      <pc:sldChg chg="modSp mod modClrScheme chgLayout">
        <pc:chgData name="Taylor Thurston" userId="10285e41d43c4120" providerId="LiveId" clId="{A21F2B15-4675-49A2-94CF-F6C20EFB1106}" dt="2021-03-30T21:11:18.870" v="120" actId="6549"/>
        <pc:sldMkLst>
          <pc:docMk/>
          <pc:sldMk cId="0" sldId="259"/>
        </pc:sldMkLst>
        <pc:spChg chg="mod ord">
          <ac:chgData name="Taylor Thurston" userId="10285e41d43c4120" providerId="LiveId" clId="{A21F2B15-4675-49A2-94CF-F6C20EFB1106}" dt="2021-03-30T21:11:18.870" v="120" actId="6549"/>
          <ac:spMkLst>
            <pc:docMk/>
            <pc:sldMk cId="0" sldId="259"/>
            <ac:spMk id="109" creationId="{00000000-0000-0000-0000-000000000000}"/>
          </ac:spMkLst>
        </pc:spChg>
        <pc:spChg chg="mod ord">
          <ac:chgData name="Taylor Thurston" userId="10285e41d43c4120" providerId="LiveId" clId="{A21F2B15-4675-49A2-94CF-F6C20EFB1106}" dt="2021-03-30T19:37:31.472" v="41" actId="20577"/>
          <ac:spMkLst>
            <pc:docMk/>
            <pc:sldMk cId="0" sldId="259"/>
            <ac:spMk id="110" creationId="{00000000-0000-0000-0000-000000000000}"/>
          </ac:spMkLst>
        </pc:spChg>
      </pc:sldChg>
      <pc:sldChg chg="modSp mod modClrScheme chgLayout">
        <pc:chgData name="Taylor Thurston" userId="10285e41d43c4120" providerId="LiveId" clId="{A21F2B15-4675-49A2-94CF-F6C20EFB1106}" dt="2021-03-29T20:56:18.773" v="7" actId="14100"/>
        <pc:sldMkLst>
          <pc:docMk/>
          <pc:sldMk cId="0" sldId="269"/>
        </pc:sldMkLst>
        <pc:spChg chg="mod ord">
          <ac:chgData name="Taylor Thurston" userId="10285e41d43c4120" providerId="LiveId" clId="{A21F2B15-4675-49A2-94CF-F6C20EFB1106}" dt="2021-03-29T20:56:18.773" v="7" actId="14100"/>
          <ac:spMkLst>
            <pc:docMk/>
            <pc:sldMk cId="0" sldId="269"/>
            <ac:spMk id="173" creationId="{00000000-0000-0000-0000-000000000000}"/>
          </ac:spMkLst>
        </pc:spChg>
        <pc:spChg chg="mod ord">
          <ac:chgData name="Taylor Thurston" userId="10285e41d43c4120" providerId="LiveId" clId="{A21F2B15-4675-49A2-94CF-F6C20EFB1106}" dt="2021-03-29T20:56:12.889" v="6" actId="700"/>
          <ac:spMkLst>
            <pc:docMk/>
            <pc:sldMk cId="0" sldId="269"/>
            <ac:spMk id="174" creationId="{00000000-0000-0000-0000-000000000000}"/>
          </ac:spMkLst>
        </pc:spChg>
      </pc:sldChg>
      <pc:sldChg chg="modSp mod">
        <pc:chgData name="Taylor Thurston" userId="10285e41d43c4120" providerId="LiveId" clId="{A21F2B15-4675-49A2-94CF-F6C20EFB1106}" dt="2021-03-30T20:35:44.624" v="42" actId="20577"/>
        <pc:sldMkLst>
          <pc:docMk/>
          <pc:sldMk cId="0" sldId="270"/>
        </pc:sldMkLst>
        <pc:spChg chg="mod">
          <ac:chgData name="Taylor Thurston" userId="10285e41d43c4120" providerId="LiveId" clId="{A21F2B15-4675-49A2-94CF-F6C20EFB1106}" dt="2021-03-30T20:35:44.624" v="42" actId="20577"/>
          <ac:spMkLst>
            <pc:docMk/>
            <pc:sldMk cId="0" sldId="270"/>
            <ac:spMk id="180" creationId="{00000000-0000-0000-0000-000000000000}"/>
          </ac:spMkLst>
        </pc:spChg>
      </pc:sldChg>
      <pc:sldChg chg="modSp mod">
        <pc:chgData name="Taylor Thurston" userId="10285e41d43c4120" providerId="LiveId" clId="{A21F2B15-4675-49A2-94CF-F6C20EFB1106}" dt="2021-03-30T21:08:32.822" v="119" actId="20577"/>
        <pc:sldMkLst>
          <pc:docMk/>
          <pc:sldMk cId="0" sldId="271"/>
        </pc:sldMkLst>
        <pc:spChg chg="mod">
          <ac:chgData name="Taylor Thurston" userId="10285e41d43c4120" providerId="LiveId" clId="{A21F2B15-4675-49A2-94CF-F6C20EFB1106}" dt="2021-03-30T21:08:32.822" v="119" actId="20577"/>
          <ac:spMkLst>
            <pc:docMk/>
            <pc:sldMk cId="0" sldId="271"/>
            <ac:spMk id="186" creationId="{00000000-0000-0000-0000-000000000000}"/>
          </ac:spMkLst>
        </pc:spChg>
      </pc:sldChg>
      <pc:sldChg chg="modSp mod">
        <pc:chgData name="Taylor Thurston" userId="10285e41d43c4120" providerId="LiveId" clId="{A21F2B15-4675-49A2-94CF-F6C20EFB1106}" dt="2021-03-30T21:07:53.831" v="111" actId="20577"/>
        <pc:sldMkLst>
          <pc:docMk/>
          <pc:sldMk cId="129700132" sldId="274"/>
        </pc:sldMkLst>
        <pc:spChg chg="mod">
          <ac:chgData name="Taylor Thurston" userId="10285e41d43c4120" providerId="LiveId" clId="{A21F2B15-4675-49A2-94CF-F6C20EFB1106}" dt="2021-03-30T21:07:53.831" v="111" actId="20577"/>
          <ac:spMkLst>
            <pc:docMk/>
            <pc:sldMk cId="129700132" sldId="274"/>
            <ac:spMk id="3" creationId="{390E96CA-B438-43B8-9E9C-7245836E8FDB}"/>
          </ac:spMkLst>
        </pc:spChg>
      </pc:sldChg>
      <pc:sldChg chg="modSp mod">
        <pc:chgData name="Taylor Thurston" userId="10285e41d43c4120" providerId="LiveId" clId="{A21F2B15-4675-49A2-94CF-F6C20EFB1106}" dt="2021-03-31T19:50:16.921" v="231" actId="20577"/>
        <pc:sldMkLst>
          <pc:docMk/>
          <pc:sldMk cId="397871507" sldId="275"/>
        </pc:sldMkLst>
        <pc:spChg chg="mod">
          <ac:chgData name="Taylor Thurston" userId="10285e41d43c4120" providerId="LiveId" clId="{A21F2B15-4675-49A2-94CF-F6C20EFB1106}" dt="2021-03-31T19:44:34.254" v="135" actId="20577"/>
          <ac:spMkLst>
            <pc:docMk/>
            <pc:sldMk cId="397871507" sldId="275"/>
            <ac:spMk id="2" creationId="{E5F4D58D-5E31-44A1-97ED-FC534FA57D46}"/>
          </ac:spMkLst>
        </pc:spChg>
        <pc:spChg chg="mod">
          <ac:chgData name="Taylor Thurston" userId="10285e41d43c4120" providerId="LiveId" clId="{A21F2B15-4675-49A2-94CF-F6C20EFB1106}" dt="2021-03-31T19:50:16.921" v="231" actId="20577"/>
          <ac:spMkLst>
            <pc:docMk/>
            <pc:sldMk cId="397871507" sldId="275"/>
            <ac:spMk id="3" creationId="{DE7F242D-B8D3-4B8E-9128-E7DB75B35B9C}"/>
          </ac:spMkLst>
        </pc:spChg>
      </pc:sldChg>
      <pc:sldChg chg="modSp mod">
        <pc:chgData name="Taylor Thurston" userId="10285e41d43c4120" providerId="LiveId" clId="{A21F2B15-4675-49A2-94CF-F6C20EFB1106}" dt="2021-03-31T20:43:51.882" v="244" actId="20577"/>
        <pc:sldMkLst>
          <pc:docMk/>
          <pc:sldMk cId="670788853" sldId="276"/>
        </pc:sldMkLst>
        <pc:spChg chg="mod">
          <ac:chgData name="Taylor Thurston" userId="10285e41d43c4120" providerId="LiveId" clId="{A21F2B15-4675-49A2-94CF-F6C20EFB1106}" dt="2021-03-31T19:51:59.550" v="235" actId="20577"/>
          <ac:spMkLst>
            <pc:docMk/>
            <pc:sldMk cId="670788853" sldId="276"/>
            <ac:spMk id="2" creationId="{0F8D6FA6-BC7C-4C36-99C9-B89591BF362E}"/>
          </ac:spMkLst>
        </pc:spChg>
        <pc:spChg chg="mod">
          <ac:chgData name="Taylor Thurston" userId="10285e41d43c4120" providerId="LiveId" clId="{A21F2B15-4675-49A2-94CF-F6C20EFB1106}" dt="2021-03-31T20:43:51.882" v="244" actId="20577"/>
          <ac:spMkLst>
            <pc:docMk/>
            <pc:sldMk cId="670788853" sldId="276"/>
            <ac:spMk id="3" creationId="{432F1747-77F9-4B51-B42F-89D320EE4370}"/>
          </ac:spMkLst>
        </pc:spChg>
      </pc:sldChg>
      <pc:sldChg chg="delSp modSp mod">
        <pc:chgData name="Taylor Thurston" userId="10285e41d43c4120" providerId="LiveId" clId="{A21F2B15-4675-49A2-94CF-F6C20EFB1106}" dt="2021-03-30T20:39:46.711" v="86" actId="20577"/>
        <pc:sldMkLst>
          <pc:docMk/>
          <pc:sldMk cId="1282328954" sldId="277"/>
        </pc:sldMkLst>
        <pc:spChg chg="mod">
          <ac:chgData name="Taylor Thurston" userId="10285e41d43c4120" providerId="LiveId" clId="{A21F2B15-4675-49A2-94CF-F6C20EFB1106}" dt="2021-03-30T20:39:46.711" v="86" actId="20577"/>
          <ac:spMkLst>
            <pc:docMk/>
            <pc:sldMk cId="1282328954" sldId="277"/>
            <ac:spMk id="2" creationId="{AC6715D7-9FE3-49A5-AD03-A542989C72CE}"/>
          </ac:spMkLst>
        </pc:spChg>
        <pc:spChg chg="mod">
          <ac:chgData name="Taylor Thurston" userId="10285e41d43c4120" providerId="LiveId" clId="{A21F2B15-4675-49A2-94CF-F6C20EFB1106}" dt="2021-03-30T20:39:39.793" v="80" actId="14100"/>
          <ac:spMkLst>
            <pc:docMk/>
            <pc:sldMk cId="1282328954" sldId="277"/>
            <ac:spMk id="3" creationId="{92BE2676-4EFF-4746-B6D2-1B10AD3BA61E}"/>
          </ac:spMkLst>
        </pc:spChg>
        <pc:picChg chg="del mod">
          <ac:chgData name="Taylor Thurston" userId="10285e41d43c4120" providerId="LiveId" clId="{A21F2B15-4675-49A2-94CF-F6C20EFB1106}" dt="2021-03-30T20:38:41.211" v="43" actId="478"/>
          <ac:picMkLst>
            <pc:docMk/>
            <pc:sldMk cId="1282328954" sldId="277"/>
            <ac:picMk id="5" creationId="{F0FF8071-AD76-483F-9368-A8CACC04AFB9}"/>
          </ac:picMkLst>
        </pc:picChg>
      </pc:sldChg>
      <pc:sldChg chg="add ord">
        <pc:chgData name="Taylor Thurston" userId="10285e41d43c4120" providerId="LiveId" clId="{A21F2B15-4675-49A2-94CF-F6C20EFB1106}" dt="2021-03-30T21:11:27.837" v="123"/>
        <pc:sldMkLst>
          <pc:docMk/>
          <pc:sldMk cId="575980894" sldId="278"/>
        </pc:sldMkLst>
      </pc:sldChg>
      <pc:sldMasterChg chg="del delSldLayout">
        <pc:chgData name="Taylor Thurston" userId="10285e41d43c4120" providerId="LiveId" clId="{A21F2B15-4675-49A2-94CF-F6C20EFB1106}" dt="2021-03-29T20:56:02.263" v="4" actId="700"/>
        <pc:sldMasterMkLst>
          <pc:docMk/>
          <pc:sldMasterMk cId="0" sldId="2147483665"/>
        </pc:sldMasterMkLst>
        <pc:sldLayoutChg chg="del">
          <pc:chgData name="Taylor Thurston" userId="10285e41d43c4120" providerId="LiveId" clId="{A21F2B15-4675-49A2-94CF-F6C20EFB1106}" dt="2021-03-29T20:56:02.263" v="4" actId="700"/>
          <pc:sldLayoutMkLst>
            <pc:docMk/>
            <pc:sldMasterMk cId="0" sldId="2147483665"/>
            <pc:sldLayoutMk cId="0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bgnet.net/bioplants/adapt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0051b8c3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0051b8c3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0051b8c3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0051b8c3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0051b8c3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0051b8c3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Biology of Plants: Plant Adaptations (mbgnet.net)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0051b8c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0051b8c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0051b8c3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0051b8c3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1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28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079" y="4448432"/>
            <a:ext cx="648212" cy="64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8"/>
          <p:cNvPicPr preferRelativeResize="0"/>
          <p:nvPr/>
        </p:nvPicPr>
        <p:blipFill rotWithShape="1"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644" y="4467899"/>
            <a:ext cx="592454" cy="5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29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079" y="4448432"/>
            <a:ext cx="648212" cy="64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9"/>
          <p:cNvPicPr preferRelativeResize="0"/>
          <p:nvPr/>
        </p:nvPicPr>
        <p:blipFill rotWithShape="1"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644" y="4467899"/>
            <a:ext cx="592454" cy="5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3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079" y="4448432"/>
            <a:ext cx="648212" cy="64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0"/>
          <p:cNvPicPr preferRelativeResize="0"/>
          <p:nvPr/>
        </p:nvPicPr>
        <p:blipFill rotWithShape="1"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644" y="4467899"/>
            <a:ext cx="592454" cy="5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079" y="4448432"/>
            <a:ext cx="648212" cy="64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644" y="4467899"/>
            <a:ext cx="592454" cy="5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SzPts val="1400"/>
              <a:buFont typeface="Constantia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SzPts val="1400"/>
              <a:buFont typeface="Constantia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2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079" y="4448432"/>
            <a:ext cx="648212" cy="64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1"/>
          <p:cNvPicPr preferRelativeResize="0"/>
          <p:nvPr/>
        </p:nvPicPr>
        <p:blipFill rotWithShape="1"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644" y="4467899"/>
            <a:ext cx="592454" cy="5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15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079" y="4448432"/>
            <a:ext cx="648212" cy="64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5"/>
          <p:cNvPicPr preferRelativeResize="0"/>
          <p:nvPr/>
        </p:nvPicPr>
        <p:blipFill rotWithShape="1"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644" y="4467899"/>
            <a:ext cx="592454" cy="5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23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079" y="4448432"/>
            <a:ext cx="648212" cy="64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3"/>
          <p:cNvPicPr preferRelativeResize="0"/>
          <p:nvPr/>
        </p:nvPicPr>
        <p:blipFill rotWithShape="1"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644" y="4467899"/>
            <a:ext cx="592454" cy="5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079" y="4448432"/>
            <a:ext cx="648212" cy="64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4"/>
          <p:cNvPicPr preferRelativeResize="0"/>
          <p:nvPr/>
        </p:nvPicPr>
        <p:blipFill rotWithShape="1"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644" y="4467899"/>
            <a:ext cx="592454" cy="5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5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079" y="4448432"/>
            <a:ext cx="648212" cy="64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5"/>
          <p:cNvPicPr preferRelativeResize="0"/>
          <p:nvPr/>
        </p:nvPicPr>
        <p:blipFill rotWithShape="1"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644" y="4467899"/>
            <a:ext cx="592454" cy="5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63" name="Google Shape;63;p26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079" y="4448432"/>
            <a:ext cx="648212" cy="64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6"/>
          <p:cNvPicPr preferRelativeResize="0"/>
          <p:nvPr/>
        </p:nvPicPr>
        <p:blipFill rotWithShape="1"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644" y="4467899"/>
            <a:ext cx="592454" cy="5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afeshare.tv/x/ss5e569baeddf0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E1DC-E11C-468D-AEB4-F21EE33F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Tropism – What does it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E96CA-B438-43B8-9E9C-7245836E8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2621626"/>
          </a:xfrm>
        </p:spPr>
        <p:txBody>
          <a:bodyPr/>
          <a:lstStyle/>
          <a:p>
            <a:r>
              <a:rPr lang="en-US" dirty="0"/>
              <a:t>Phototropism: Plant reacts to sun or artificial light.</a:t>
            </a:r>
          </a:p>
          <a:p>
            <a:r>
              <a:rPr lang="en-US" dirty="0"/>
              <a:t>Gravitropism: Plant reacts to gravity. </a:t>
            </a:r>
          </a:p>
          <a:p>
            <a:r>
              <a:rPr lang="en-US" dirty="0"/>
              <a:t>Thigmotropism: Plant responds to touch. </a:t>
            </a:r>
          </a:p>
        </p:txBody>
      </p:sp>
    </p:spTree>
    <p:extLst>
      <p:ext uri="{BB962C8B-B14F-4D97-AF65-F5344CB8AC3E}">
        <p14:creationId xmlns:p14="http://schemas.microsoft.com/office/powerpoint/2010/main" val="1297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How</a:t>
            </a:r>
            <a:r>
              <a:rPr lang="en-US" dirty="0"/>
              <a:t> do the structure and behavior patterns of organisms enable them to survive?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598089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4D58D-5E31-44A1-97ED-FC534FA5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8" y="202207"/>
            <a:ext cx="8229600" cy="857250"/>
          </a:xfrm>
        </p:spPr>
        <p:txBody>
          <a:bodyPr/>
          <a:lstStyle/>
          <a:p>
            <a:r>
              <a:rPr lang="en-US" dirty="0"/>
              <a:t>Claim, Evidence, Reasoning (CER)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F242D-B8D3-4B8E-9128-E7DB75B35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35855"/>
            <a:ext cx="8229600" cy="3346847"/>
          </a:xfrm>
        </p:spPr>
        <p:txBody>
          <a:bodyPr>
            <a:normAutofit lnSpcReduction="10000"/>
          </a:bodyPr>
          <a:lstStyle/>
          <a:p>
            <a:pPr marL="63500" indent="0">
              <a:buNone/>
            </a:pPr>
            <a:r>
              <a:rPr lang="en-US" sz="2400" dirty="0"/>
              <a:t>Based on what you have learned so far, why do you think the plants in the time-lapse photos lean toward the sun?</a:t>
            </a:r>
          </a:p>
          <a:p>
            <a:pPr marL="63500" indent="0">
              <a:buNone/>
            </a:pPr>
            <a:endParaRPr lang="en-US" sz="2400" dirty="0"/>
          </a:p>
          <a:p>
            <a:pPr marL="63500" indent="0">
              <a:buNone/>
            </a:pPr>
            <a:r>
              <a:rPr lang="en-US" sz="2400" dirty="0"/>
              <a:t>Use your CER handout to write down your responses.</a:t>
            </a:r>
          </a:p>
          <a:p>
            <a:r>
              <a:rPr lang="en-US" sz="2400" dirty="0"/>
              <a:t>Claim: What is your answer to the question?</a:t>
            </a:r>
            <a:endParaRPr lang="en-US" sz="3600" dirty="0">
              <a:solidFill>
                <a:schemeClr val="accent4"/>
              </a:solidFill>
            </a:endParaRPr>
          </a:p>
          <a:p>
            <a:r>
              <a:rPr lang="en-US" sz="2400" dirty="0"/>
              <a:t>Evidence: What evidence supports your claim?</a:t>
            </a:r>
          </a:p>
          <a:p>
            <a:r>
              <a:rPr lang="en-US" sz="2400" dirty="0"/>
              <a:t>Reasoning: What conclusion have you reached? How does your evidence support your claim?</a:t>
            </a:r>
          </a:p>
        </p:txBody>
      </p:sp>
    </p:spTree>
    <p:extLst>
      <p:ext uri="{BB962C8B-B14F-4D97-AF65-F5344CB8AC3E}">
        <p14:creationId xmlns:p14="http://schemas.microsoft.com/office/powerpoint/2010/main" val="3978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6FA6-BC7C-4C36-99C9-B89591BF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Plant Journal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F1747-77F9-4B51-B42F-89D320EE4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2388156"/>
          </a:xfrm>
        </p:spPr>
        <p:txBody>
          <a:bodyPr/>
          <a:lstStyle/>
          <a:p>
            <a:r>
              <a:rPr lang="en-US" dirty="0"/>
              <a:t>To test your claims about plant tropism, plant a seed and watch it sprout.  </a:t>
            </a:r>
          </a:p>
          <a:p>
            <a:r>
              <a:rPr lang="en-US" dirty="0"/>
              <a:t>Keep careful notes about the progress of your seedling in your Plant Journal. </a:t>
            </a:r>
          </a:p>
        </p:txBody>
      </p:sp>
    </p:spTree>
    <p:extLst>
      <p:ext uri="{BB962C8B-B14F-4D97-AF65-F5344CB8AC3E}">
        <p14:creationId xmlns:p14="http://schemas.microsoft.com/office/powerpoint/2010/main" val="6707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198662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0051b8c3d_0_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Leaning Plants</a:t>
            </a:r>
            <a:endParaRPr/>
          </a:p>
        </p:txBody>
      </p:sp>
      <p:sp>
        <p:nvSpPr>
          <p:cNvPr id="98" name="Google Shape;98;gc0051b8c3d_0_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Plant Adaptations, Growth, and Tropisms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/>
              <a:t>Pictures and lesson by Delia </a:t>
            </a:r>
            <a:r>
              <a:rPr lang="en-US" i="1" dirty="0" err="1"/>
              <a:t>Gietzen</a:t>
            </a:r>
            <a:endParaRPr sz="2800" i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How</a:t>
            </a:r>
            <a:r>
              <a:rPr lang="en-US" dirty="0"/>
              <a:t> do the structure and behavior patterns of organisms enable them to survive?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0051b8c3d_0_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110" name="Google Shape;110;gc0051b8c3d_0_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</a:pPr>
            <a:r>
              <a:rPr lang="en-US" dirty="0"/>
              <a:t>By the end of this lesson, we will understand how light affects the growth of plants.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0051b8c3d_0_37"/>
          <p:cNvSpPr txBox="1">
            <a:spLocks noGrp="1"/>
          </p:cNvSpPr>
          <p:nvPr>
            <p:ph type="title"/>
          </p:nvPr>
        </p:nvSpPr>
        <p:spPr>
          <a:xfrm>
            <a:off x="623400" y="228247"/>
            <a:ext cx="8520600" cy="765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Missouri Botanical Garden Website</a:t>
            </a:r>
            <a:endParaRPr sz="3200" dirty="0"/>
          </a:p>
        </p:txBody>
      </p:sp>
      <p:sp>
        <p:nvSpPr>
          <p:cNvPr id="174" name="Google Shape;174;gc0051b8c3d_0_37"/>
          <p:cNvSpPr txBox="1">
            <a:spLocks noGrp="1"/>
          </p:cNvSpPr>
          <p:nvPr>
            <p:ph type="body" idx="1"/>
          </p:nvPr>
        </p:nvSpPr>
        <p:spPr>
          <a:xfrm>
            <a:off x="311700" y="99344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Select the Plant Adaptation tab.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How many major plant habitats are listed?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Is there one habitat that you find interesting?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According to the website, the word </a:t>
            </a:r>
            <a:r>
              <a:rPr lang="en-US" u="sng" dirty="0"/>
              <a:t>adaptation </a:t>
            </a:r>
            <a:r>
              <a:rPr lang="en-US" dirty="0"/>
              <a:t>means “special features that allow a plant or animal to live in a particular place or habitat.”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In what ways have the plants in the time-lapse photographs adapted? 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D95F5-1134-44E5-9130-2E4C443E4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971" y="4258779"/>
            <a:ext cx="2048034" cy="884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0051b8c3d_0_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What Did You Learn? </a:t>
            </a:r>
            <a:endParaRPr sz="3200" dirty="0"/>
          </a:p>
        </p:txBody>
      </p:sp>
      <p:sp>
        <p:nvSpPr>
          <p:cNvPr id="180" name="Google Shape;180;gc0051b8c3d_0_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6066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What information did you find on the Botanical Garden website that answered one of the questions you wrote on your </a:t>
            </a:r>
            <a:r>
              <a:rPr lang="en-US" b="1" dirty="0"/>
              <a:t>I Notice, I Wonder </a:t>
            </a:r>
            <a:r>
              <a:rPr lang="en-US" dirty="0"/>
              <a:t>handout?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Did you find any information that sparked a new question?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Did you find any information that explained how plants survive or adapt to their surroundings?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AE6E3-DB09-4659-8DBB-453352D93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65" y="4431040"/>
            <a:ext cx="1649270" cy="712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15D7-9FE3-49A5-AD03-A542989C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Tropism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E2676-4EFF-4746-B6D2-1B10AD3BA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7906871" cy="3291840"/>
          </a:xfrm>
        </p:spPr>
        <p:txBody>
          <a:bodyPr/>
          <a:lstStyle/>
          <a:p>
            <a:r>
              <a:rPr lang="en-US" dirty="0"/>
              <a:t>Take notes on the information in the video: </a:t>
            </a:r>
          </a:p>
          <a:p>
            <a:endParaRPr lang="en-US" dirty="0"/>
          </a:p>
          <a:p>
            <a:endParaRPr lang="en-US" dirty="0"/>
          </a:p>
          <a:p>
            <a:pPr marL="63500" indent="0" algn="ctr">
              <a:buNone/>
            </a:pPr>
            <a:r>
              <a:rPr lang="en-US" sz="3600" dirty="0">
                <a:solidFill>
                  <a:schemeClr val="accent4"/>
                </a:solidFill>
                <a:hlinkClick r:id="rId2"/>
              </a:rPr>
              <a:t>Plant Tropism</a:t>
            </a:r>
            <a:endParaRPr lang="en-US" sz="3600" dirty="0">
              <a:solidFill>
                <a:schemeClr val="accent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0051b8c3d_0_48"/>
          <p:cNvSpPr txBox="1">
            <a:spLocks noGrp="1"/>
          </p:cNvSpPr>
          <p:nvPr>
            <p:ph type="title"/>
          </p:nvPr>
        </p:nvSpPr>
        <p:spPr>
          <a:xfrm>
            <a:off x="311700" y="34960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Plant Tropism Video</a:t>
            </a:r>
            <a:endParaRPr dirty="0"/>
          </a:p>
        </p:txBody>
      </p:sp>
      <p:sp>
        <p:nvSpPr>
          <p:cNvPr id="186" name="Google Shape;186;gc0051b8c3d_0_48"/>
          <p:cNvSpPr txBox="1">
            <a:spLocks noGrp="1"/>
          </p:cNvSpPr>
          <p:nvPr>
            <p:ph type="body" idx="1"/>
          </p:nvPr>
        </p:nvSpPr>
        <p:spPr>
          <a:xfrm>
            <a:off x="311701" y="1057058"/>
            <a:ext cx="7738606" cy="33299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400" dirty="0"/>
              <a:t>Use sticky notes to answer the questions below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sz="1800" dirty="0"/>
          </a:p>
          <a:p>
            <a:pPr lvl="1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100" dirty="0"/>
              <a:t>What new information did you discover about plants from the video?</a:t>
            </a:r>
          </a:p>
          <a:p>
            <a:pPr lvl="1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100" dirty="0"/>
              <a:t>Does any of this information help you understand the “leaning” plants in the time lapse photos?</a:t>
            </a:r>
          </a:p>
          <a:p>
            <a:pPr lvl="1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100" dirty="0"/>
              <a:t>Does the video help you understand any of our I Notice, I Wonder questions?</a:t>
            </a:r>
          </a:p>
          <a:p>
            <a:pPr lvl="1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100" dirty="0"/>
              <a:t>Do you have any new questions to add to the I Notice, I Wonder chart?</a:t>
            </a:r>
          </a:p>
          <a:p>
            <a:pPr marL="457200" lvl="1" indent="0">
              <a:buClr>
                <a:schemeClr val="accent4"/>
              </a:buClr>
              <a:buNone/>
            </a:pPr>
            <a:r>
              <a:rPr lang="en-US" sz="2100" b="1" dirty="0"/>
              <a:t>Post sticky notes on the class chart. </a:t>
            </a:r>
            <a:endParaRPr sz="21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8087-18E7-464A-A320-48E6367E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of Most Significance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0CCB5-43B6-4B82-9542-57F9F216F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2694325"/>
          </a:xfrm>
        </p:spPr>
        <p:txBody>
          <a:bodyPr/>
          <a:lstStyle/>
          <a:p>
            <a:r>
              <a:rPr lang="en-US" dirty="0"/>
              <a:t>What point made so far has helped you understand why the plants in the time-lapse photographs gradually lean toward the window? </a:t>
            </a:r>
          </a:p>
        </p:txBody>
      </p:sp>
    </p:spTree>
    <p:extLst>
      <p:ext uri="{BB962C8B-B14F-4D97-AF65-F5344CB8AC3E}">
        <p14:creationId xmlns:p14="http://schemas.microsoft.com/office/powerpoint/2010/main" val="9032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EA9E5B-1587-49CC-BAA1-82F60755D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2A87EF-17E0-48DD-8E6B-4DB3CAD0019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d06b737b-b789-4524-96b5-d3d460658ae2"/>
    <ds:schemaRef ds:uri="966e68ee-ec3c-4f12-bd4f-fedbbec8de0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80BE40-F685-4387-8745-9B94AD72BF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8416</TotalTime>
  <Words>467</Words>
  <Application>Microsoft Office PowerPoint</Application>
  <PresentationFormat>On-screen Show (16:9)</PresentationFormat>
  <Paragraphs>55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Wingdings</vt:lpstr>
      <vt:lpstr>Constantia</vt:lpstr>
      <vt:lpstr>Calibri</vt:lpstr>
      <vt:lpstr>Noto Sans Symbols</vt:lpstr>
      <vt:lpstr>Georgia</vt:lpstr>
      <vt:lpstr>Arial</vt:lpstr>
      <vt:lpstr>LEARN theme</vt:lpstr>
      <vt:lpstr>PowerPoint Presentation</vt:lpstr>
      <vt:lpstr>   Leaning Plants</vt:lpstr>
      <vt:lpstr>Essential Question</vt:lpstr>
      <vt:lpstr>Lesson Objective</vt:lpstr>
      <vt:lpstr>Missouri Botanical Garden Website</vt:lpstr>
      <vt:lpstr>What Did You Learn? </vt:lpstr>
      <vt:lpstr>Plant Tropism Video</vt:lpstr>
      <vt:lpstr>Plant Tropism Video</vt:lpstr>
      <vt:lpstr>Point of Most Significance</vt:lpstr>
      <vt:lpstr>Tropism – What does it mean?</vt:lpstr>
      <vt:lpstr>Essential Question</vt:lpstr>
      <vt:lpstr>Claim, Evidence, Reasoning (CER)</vt:lpstr>
      <vt:lpstr>Your Plant Journal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Turner, Patricia A.</dc:creator>
  <cp:lastModifiedBy>Taylor Thurston</cp:lastModifiedBy>
  <cp:revision>9</cp:revision>
  <dcterms:created xsi:type="dcterms:W3CDTF">2020-11-04T18:53:42Z</dcterms:created>
  <dcterms:modified xsi:type="dcterms:W3CDTF">2021-03-31T20:44:00Z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