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4"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5143500" type="screen16x9"/>
  <p:notesSz cx="6858000" cy="9144000"/>
  <p:embeddedFontLst>
    <p:embeddedFont>
      <p:font typeface="Constantia" panose="02030602050306030303" pitchFamily="18" charset="0"/>
      <p:regular r:id="rId16"/>
      <p:bold r:id="rId17"/>
      <p:italic r:id="rId18"/>
      <p:boldItalic r:id="rId19"/>
    </p:embeddedFont>
    <p:embeddedFont>
      <p:font typeface="Georgia" panose="02040502050405020303" pitchFamily="18" charset="0"/>
      <p:regular r:id="rId20"/>
      <p:bold r:id="rId21"/>
      <p:italic r:id="rId22"/>
      <p:boldItalic r:id="rId23"/>
    </p:embeddedFont>
    <p:embeddedFont>
      <p:font typeface="Helvetica Neue"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iiTiOlkdPC7smUtIQIC+bVeeZEC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lsey Willem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6A58F1C-2409-47E9-B87A-8AB520380E21}">
  <a:tblStyle styleId="{D6A58F1C-2409-47E9-B87A-8AB520380E2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4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font" Target="fonts/font3.fntdata"/><Relationship Id="rId26" Type="http://schemas.openxmlformats.org/officeDocument/2006/relationships/font" Target="fonts/font11.fntdata"/><Relationship Id="rId3" Type="http://schemas.openxmlformats.org/officeDocument/2006/relationships/slide" Target="slides/slide1.xml"/><Relationship Id="rId21" Type="http://schemas.openxmlformats.org/officeDocument/2006/relationships/font" Target="fonts/font6.fntdata"/><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5" Type="http://schemas.openxmlformats.org/officeDocument/2006/relationships/font" Target="fonts/font10.fntdata"/><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9.fntdata"/><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font" Target="fonts/font8.fntdata"/><Relationship Id="rId28" Type="http://customschemas.google.com/relationships/presentationmetadata" Target="metadata"/><Relationship Id="rId10" Type="http://schemas.openxmlformats.org/officeDocument/2006/relationships/slide" Target="slides/slide8.xml"/><Relationship Id="rId19" Type="http://schemas.openxmlformats.org/officeDocument/2006/relationships/font" Target="fonts/font4.fntdata"/><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7.fntdata"/><Relationship Id="rId27" Type="http://schemas.openxmlformats.org/officeDocument/2006/relationships/font" Target="fonts/font12.fntdata"/><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cken, Pam" userId="f3aa402d-8a3c-4841-b939-af5e5b41e404" providerId="ADAL" clId="{592985D5-72B9-4A89-B9E2-023AF6BFFF7B}"/>
    <pc:docChg chg="modSld">
      <pc:chgData name="Bracken, Pam" userId="f3aa402d-8a3c-4841-b939-af5e5b41e404" providerId="ADAL" clId="{592985D5-72B9-4A89-B9E2-023AF6BFFF7B}" dt="2025-01-28T18:01:34.356" v="1" actId="1076"/>
      <pc:docMkLst>
        <pc:docMk/>
      </pc:docMkLst>
      <pc:sldChg chg="modSp mod">
        <pc:chgData name="Bracken, Pam" userId="f3aa402d-8a3c-4841-b939-af5e5b41e404" providerId="ADAL" clId="{592985D5-72B9-4A89-B9E2-023AF6BFFF7B}" dt="2025-01-28T18:01:34.356" v="1" actId="1076"/>
        <pc:sldMkLst>
          <pc:docMk/>
          <pc:sldMk cId="0" sldId="259"/>
        </pc:sldMkLst>
        <pc:spChg chg="mod">
          <ac:chgData name="Bracken, Pam" userId="f3aa402d-8a3c-4841-b939-af5e5b41e404" providerId="ADAL" clId="{592985D5-72B9-4A89-B9E2-023AF6BFFF7B}" dt="2025-01-28T18:01:27.566" v="0" actId="1076"/>
          <ac:spMkLst>
            <pc:docMk/>
            <pc:sldMk cId="0" sldId="259"/>
            <ac:spMk id="91" creationId="{00000000-0000-0000-0000-000000000000}"/>
          </ac:spMkLst>
        </pc:spChg>
        <pc:spChg chg="mod">
          <ac:chgData name="Bracken, Pam" userId="f3aa402d-8a3c-4841-b939-af5e5b41e404" providerId="ADAL" clId="{592985D5-72B9-4A89-B9E2-023AF6BFFF7B}" dt="2025-01-28T18:01:34.356" v="1" actId="1076"/>
          <ac:spMkLst>
            <pc:docMk/>
            <pc:sldMk cId="0" sldId="259"/>
            <ac:spMk id="9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08BFCZJDn9w"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learn.k20center.ou.edu/strategy/125"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5t4NYJbERZ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youtube.com/watch?v=wV2UTkkQ0Fg"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73" name="Google Shape;7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92c324813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2" name="Google Shape;132;g892c324813_0_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Before they start researching, the rubric should be handed out and explained.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892c324813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8" name="Google Shape;138;g892c324813_0_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92c324813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g892c324813_0_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Bell ringers and exit tickets.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https://learn.k20center.ou.edu/strategy/125</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892c32481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892c324813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892c32481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892c324813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92c324813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g892c324813_0_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b="0" i="0">
                <a:solidFill>
                  <a:srgbClr val="444444"/>
                </a:solidFill>
                <a:latin typeface="Helvetica Neue"/>
                <a:ea typeface="Helvetica Neue"/>
                <a:cs typeface="Helvetica Neue"/>
                <a:sym typeface="Helvetica Neue"/>
              </a:rPr>
              <a:t>National Science Foundation. (2015 January). Newton's First Law of Motion - Science of NFL Football [video]. </a:t>
            </a:r>
            <a:r>
              <a:rPr lang="en-US" b="0" i="1">
                <a:solidFill>
                  <a:srgbClr val="444444"/>
                </a:solidFill>
                <a:latin typeface="Helvetica Neue"/>
                <a:ea typeface="Helvetica Neue"/>
                <a:cs typeface="Helvetica Neue"/>
                <a:sym typeface="Helvetica Neue"/>
              </a:rPr>
              <a:t>YouTube</a:t>
            </a:r>
            <a:r>
              <a:rPr lang="en-US" b="0" i="0">
                <a:solidFill>
                  <a:srgbClr val="444444"/>
                </a:solidFill>
                <a:latin typeface="Helvetica Neue"/>
                <a:ea typeface="Helvetica Neue"/>
                <a:cs typeface="Helvetica Neue"/>
                <a:sym typeface="Helvetica Neue"/>
              </a:rPr>
              <a:t>.  </a:t>
            </a:r>
            <a:r>
              <a:rPr lang="en-US" b="0" i="0" u="sng">
                <a:solidFill>
                  <a:schemeClr val="hlink"/>
                </a:solidFill>
                <a:latin typeface="Helvetica Neue"/>
                <a:ea typeface="Helvetica Neue"/>
                <a:cs typeface="Helvetica Neue"/>
                <a:sym typeface="Helvetica Neue"/>
                <a:hlinkClick r:id="rId3"/>
              </a:rPr>
              <a:t>https://www.youtube.com/watch?v=08BFCZJDn9w</a:t>
            </a:r>
            <a:r>
              <a:rPr lang="en-US">
                <a:solidFill>
                  <a:srgbClr val="444444"/>
                </a:solidFill>
                <a:latin typeface="Helvetica Neue"/>
                <a:ea typeface="Helvetica Neue"/>
                <a:cs typeface="Helvetica Neue"/>
                <a:sym typeface="Helvetica Neue"/>
              </a:rPr>
              <a:t> </a:t>
            </a:r>
            <a:endParaRPr>
              <a:solidFill>
                <a:srgbClr val="444444"/>
              </a:solidFill>
              <a:latin typeface="Helvetica Neue"/>
              <a:ea typeface="Helvetica Neue"/>
              <a:cs typeface="Helvetica Neue"/>
              <a:sym typeface="Helvetica Neue"/>
            </a:endParaRPr>
          </a:p>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Bell ringers and exit tickets. Strategies. </a:t>
            </a:r>
            <a:r>
              <a:rPr lang="en-US" u="sng">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https://learn.k20center.ou.edu/strategy/125</a:t>
            </a:r>
            <a:endParaRPr>
              <a:solidFill>
                <a:srgbClr val="444444"/>
              </a:solidFill>
              <a:latin typeface="Helvetica Neue"/>
              <a:ea typeface="Helvetica Neue"/>
              <a:cs typeface="Helvetica Neue"/>
              <a:sym typeface="Helvetica Neue"/>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28d48eef4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328d48eef4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b="0" i="0">
                <a:solidFill>
                  <a:srgbClr val="444444"/>
                </a:solidFill>
                <a:latin typeface="Helvetica Neue"/>
                <a:ea typeface="Helvetica Neue"/>
                <a:cs typeface="Helvetica Neue"/>
                <a:sym typeface="Helvetica Neue"/>
              </a:rPr>
              <a:t>Nonis, D. (April 2013). Minute To Win It - Stick The Landing [video]. </a:t>
            </a:r>
            <a:r>
              <a:rPr lang="en-US" b="0" i="1">
                <a:solidFill>
                  <a:srgbClr val="444444"/>
                </a:solidFill>
                <a:latin typeface="Helvetica Neue"/>
                <a:ea typeface="Helvetica Neue"/>
                <a:cs typeface="Helvetica Neue"/>
                <a:sym typeface="Helvetica Neue"/>
              </a:rPr>
              <a:t>YouTube</a:t>
            </a:r>
            <a:r>
              <a:rPr lang="en-US" b="0" i="0">
                <a:solidFill>
                  <a:srgbClr val="444444"/>
                </a:solidFill>
                <a:latin typeface="Helvetica Neue"/>
                <a:ea typeface="Helvetica Neue"/>
                <a:cs typeface="Helvetica Neue"/>
                <a:sym typeface="Helvetica Neue"/>
              </a:rPr>
              <a:t>. </a:t>
            </a:r>
            <a:r>
              <a:rPr lang="en-US" b="0" i="0" u="sng">
                <a:solidFill>
                  <a:schemeClr val="hlink"/>
                </a:solidFill>
                <a:latin typeface="Helvetica Neue"/>
                <a:ea typeface="Helvetica Neue"/>
                <a:cs typeface="Helvetica Neue"/>
                <a:sym typeface="Helvetica Neue"/>
                <a:hlinkClick r:id="rId3"/>
              </a:rPr>
              <a:t>https://www.youtube.com/watch?v=5t4NYJbERZ0</a:t>
            </a:r>
            <a:r>
              <a:rPr lang="en-US" b="0" i="0">
                <a:solidFill>
                  <a:srgbClr val="444444"/>
                </a:solidFill>
                <a:latin typeface="Helvetica Neue"/>
                <a:ea typeface="Helvetica Neue"/>
                <a:cs typeface="Helvetica Neue"/>
                <a:sym typeface="Helvetica Neue"/>
              </a:rPr>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8224fc238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2" name="Google Shape;112;g8224fc238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892c324813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892c324813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b="0" i="0">
                <a:solidFill>
                  <a:srgbClr val="444444"/>
                </a:solidFill>
                <a:latin typeface="Helvetica Neue"/>
                <a:ea typeface="Helvetica Neue"/>
                <a:cs typeface="Helvetica Neue"/>
                <a:sym typeface="Helvetica Neue"/>
              </a:rPr>
              <a:t>Pumpkin Interactive. (July 2015). Forces and Motion The Physics of Car Crashes (preview) [video]. </a:t>
            </a:r>
            <a:r>
              <a:rPr lang="en-US" b="0" i="1">
                <a:solidFill>
                  <a:srgbClr val="444444"/>
                </a:solidFill>
                <a:latin typeface="Helvetica Neue"/>
                <a:ea typeface="Helvetica Neue"/>
                <a:cs typeface="Helvetica Neue"/>
                <a:sym typeface="Helvetica Neue"/>
              </a:rPr>
              <a:t>YouTube</a:t>
            </a:r>
            <a:r>
              <a:rPr lang="en-US" b="0" i="0">
                <a:solidFill>
                  <a:srgbClr val="444444"/>
                </a:solidFill>
                <a:latin typeface="Helvetica Neue"/>
                <a:ea typeface="Helvetica Neue"/>
                <a:cs typeface="Helvetica Neue"/>
                <a:sym typeface="Helvetica Neue"/>
              </a:rPr>
              <a:t>. </a:t>
            </a:r>
            <a:r>
              <a:rPr lang="en-US" b="0" i="0" u="sng">
                <a:solidFill>
                  <a:schemeClr val="hlink"/>
                </a:solidFill>
                <a:latin typeface="Helvetica Neue"/>
                <a:ea typeface="Helvetica Neue"/>
                <a:cs typeface="Helvetica Neue"/>
                <a:sym typeface="Helvetica Neue"/>
                <a:hlinkClick r:id="rId3"/>
              </a:rPr>
              <a:t>https://www.youtube.com/watch?v=wV2UTkkQ0Fg</a:t>
            </a:r>
            <a:r>
              <a:rPr lang="en-US" b="0" i="0">
                <a:solidFill>
                  <a:srgbClr val="444444"/>
                </a:solidFill>
                <a:latin typeface="Helvetica Neue"/>
                <a:ea typeface="Helvetica Neue"/>
                <a:cs typeface="Helvetica Neue"/>
                <a:sym typeface="Helvetica Neue"/>
              </a:rPr>
              <a: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92c324813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g892c324813_0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14"/>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25"/>
          <p:cNvSpPr txBox="1">
            <a:spLocks noGrp="1"/>
          </p:cNvSpPr>
          <p:nvPr>
            <p:ph type="body" idx="1"/>
          </p:nvPr>
        </p:nvSpPr>
        <p:spPr>
          <a:xfrm>
            <a:off x="3575050" y="1428750"/>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43" name="Google Shape;43;p25"/>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5"/>
          <p:cNvSpPr txBox="1">
            <a:spLocks noGrp="1"/>
          </p:cNvSpPr>
          <p:nvPr>
            <p:ph type="body" idx="2"/>
          </p:nvPr>
        </p:nvSpPr>
        <p:spPr>
          <a:xfrm>
            <a:off x="457200" y="1428750"/>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5" name="Google Shape;45;p2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46"/>
        <p:cNvGrpSpPr/>
        <p:nvPr/>
      </p:nvGrpSpPr>
      <p:grpSpPr>
        <a:xfrm>
          <a:off x="0" y="0"/>
          <a:ext cx="0" cy="0"/>
          <a:chOff x="0" y="0"/>
          <a:chExt cx="0" cy="0"/>
        </a:xfrm>
      </p:grpSpPr>
      <p:sp>
        <p:nvSpPr>
          <p:cNvPr id="47" name="Google Shape;47;p26"/>
          <p:cNvSpPr txBox="1">
            <a:spLocks noGrp="1"/>
          </p:cNvSpPr>
          <p:nvPr>
            <p:ph type="title"/>
          </p:nvPr>
        </p:nvSpPr>
        <p:spPr>
          <a:xfrm>
            <a:off x="457200" y="205978"/>
            <a:ext cx="8229600" cy="857250"/>
          </a:xfrm>
          <a:prstGeom prst="rect">
            <a:avLst/>
          </a:prstGeom>
          <a:noFill/>
          <a:ln>
            <a:noFill/>
          </a:ln>
        </p:spPr>
        <p:txBody>
          <a:bodyPr spcFirstLastPara="1" wrap="square" lIns="91400" tIns="91400" rIns="91400" bIns="91400" anchor="ctr" anchorCtr="0">
            <a:normAutofit/>
          </a:bodyPr>
          <a:lstStyle>
            <a:lvl1pPr lvl="0" algn="l">
              <a:lnSpc>
                <a:spcPct val="100000"/>
              </a:lnSpc>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48" name="Google Shape;48;p26"/>
          <p:cNvSpPr txBox="1">
            <a:spLocks noGrp="1"/>
          </p:cNvSpPr>
          <p:nvPr>
            <p:ph type="body" idx="1"/>
          </p:nvPr>
        </p:nvSpPr>
        <p:spPr>
          <a:xfrm>
            <a:off x="457200" y="1200150"/>
            <a:ext cx="3994500" cy="3725775"/>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sp>
        <p:nvSpPr>
          <p:cNvPr id="49" name="Google Shape;49;p26"/>
          <p:cNvSpPr txBox="1">
            <a:spLocks noGrp="1"/>
          </p:cNvSpPr>
          <p:nvPr>
            <p:ph type="body" idx="2"/>
          </p:nvPr>
        </p:nvSpPr>
        <p:spPr>
          <a:xfrm>
            <a:off x="4692274" y="1200150"/>
            <a:ext cx="3994500" cy="3725775"/>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onstantia"/>
              <a:buChar char="•"/>
              <a:defRPr sz="1350"/>
            </a:lvl8pPr>
            <a:lvl9pPr marL="4114800" lvl="8" indent="-314325" algn="l">
              <a:lnSpc>
                <a:spcPct val="100000"/>
              </a:lnSpc>
              <a:spcBef>
                <a:spcPts val="270"/>
              </a:spcBef>
              <a:spcAft>
                <a:spcPts val="0"/>
              </a:spcAft>
              <a:buSzPts val="1350"/>
              <a:buFont typeface="Constantia"/>
              <a:buChar char="•"/>
              <a:defRPr sz="1350"/>
            </a:lvl9pPr>
          </a:lstStyle>
          <a:p>
            <a:endParaRPr/>
          </a:p>
        </p:txBody>
      </p:sp>
      <p:pic>
        <p:nvPicPr>
          <p:cNvPr id="50" name="Google Shape;50;p2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2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1A2836"/>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5" name="Google Shape;55;p2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971D20"/>
              </a:buClr>
              <a:buSzPts val="3600"/>
              <a:buFont typeface="Calibri"/>
              <a:buNone/>
              <a:defRPr>
                <a:solidFill>
                  <a:srgbClr val="971D2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59" name="Google Shape;59;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Clr>
                <a:srgbClr val="9A8219"/>
              </a:buClr>
              <a:buSzPts val="3600"/>
              <a:buFont typeface="Calibri"/>
              <a:buNone/>
              <a:defRPr>
                <a:solidFill>
                  <a:schemeClr val="accent4"/>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3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93700" algn="l">
              <a:lnSpc>
                <a:spcPct val="100000"/>
              </a:lnSpc>
              <a:spcBef>
                <a:spcPts val="0"/>
              </a:spcBef>
              <a:spcAft>
                <a:spcPts val="0"/>
              </a:spcAft>
              <a:buSzPts val="2600"/>
              <a:buChar char="•"/>
              <a:defRPr/>
            </a:lvl1pPr>
            <a:lvl2pPr marL="914400" lvl="1" indent="-325755" algn="l">
              <a:lnSpc>
                <a:spcPct val="100000"/>
              </a:lnSpc>
              <a:spcBef>
                <a:spcPts val="0"/>
              </a:spcBef>
              <a:spcAft>
                <a:spcPts val="0"/>
              </a:spcAft>
              <a:buSzPts val="1530"/>
              <a:buChar char="⚫"/>
              <a:defRPr/>
            </a:lvl2pPr>
            <a:lvl3pPr marL="1371600" lvl="2" indent="-298640" algn="l">
              <a:lnSpc>
                <a:spcPct val="100000"/>
              </a:lnSpc>
              <a:spcBef>
                <a:spcPts val="0"/>
              </a:spcBef>
              <a:spcAft>
                <a:spcPts val="0"/>
              </a:spcAft>
              <a:buSzPts val="1103"/>
              <a:buChar char="⚫"/>
              <a:defRPr/>
            </a:lvl3pPr>
            <a:lvl4pPr marL="1828800" lvl="3" indent="-290512" algn="l">
              <a:lnSpc>
                <a:spcPct val="100000"/>
              </a:lnSpc>
              <a:spcBef>
                <a:spcPts val="0"/>
              </a:spcBef>
              <a:spcAft>
                <a:spcPts val="0"/>
              </a:spcAft>
              <a:buSzPts val="975"/>
              <a:buChar char="⚫"/>
              <a:defRPr/>
            </a:lvl4pPr>
            <a:lvl5pPr marL="2286000" lvl="4" indent="-290512" algn="l">
              <a:lnSpc>
                <a:spcPct val="100000"/>
              </a:lnSpc>
              <a:spcBef>
                <a:spcPts val="0"/>
              </a:spcBef>
              <a:spcAft>
                <a:spcPts val="0"/>
              </a:spcAft>
              <a:buSzPts val="975"/>
              <a:buChar char="⚫"/>
              <a:defRPr/>
            </a:lvl5pPr>
            <a:lvl6pPr marL="2743200" lvl="5" indent="-297179" algn="l">
              <a:lnSpc>
                <a:spcPct val="100000"/>
              </a:lnSpc>
              <a:spcBef>
                <a:spcPts val="0"/>
              </a:spcBef>
              <a:spcAft>
                <a:spcPts val="0"/>
              </a:spcAft>
              <a:buSzPts val="1080"/>
              <a:buChar char="⚫"/>
              <a:defRPr/>
            </a:lvl6pPr>
            <a:lvl7pPr marL="3200400" lvl="6" indent="-289560" algn="l">
              <a:lnSpc>
                <a:spcPct val="100000"/>
              </a:lnSpc>
              <a:spcBef>
                <a:spcPts val="0"/>
              </a:spcBef>
              <a:spcAft>
                <a:spcPts val="0"/>
              </a:spcAft>
              <a:buSzPts val="960"/>
              <a:buChar char="⚫"/>
              <a:defRPr/>
            </a:lvl7pPr>
            <a:lvl8pPr marL="3657600" lvl="7" indent="-304800" algn="l">
              <a:lnSpc>
                <a:spcPct val="100000"/>
              </a:lnSpc>
              <a:spcBef>
                <a:spcPts val="0"/>
              </a:spcBef>
              <a:spcAft>
                <a:spcPts val="0"/>
              </a:spcAft>
              <a:buSzPts val="1200"/>
              <a:buFont typeface="Constantia"/>
              <a:buChar char="•"/>
              <a:defRPr/>
            </a:lvl8pPr>
            <a:lvl9pPr marL="4114800" lvl="8" indent="-295275" algn="l">
              <a:lnSpc>
                <a:spcPct val="100000"/>
              </a:lnSpc>
              <a:spcBef>
                <a:spcPts val="0"/>
              </a:spcBef>
              <a:spcAft>
                <a:spcPts val="0"/>
              </a:spcAft>
              <a:buSzPts val="1050"/>
              <a:buFont typeface="Constantia"/>
              <a:buChar char="•"/>
              <a:defRPr/>
            </a:lvl9pPr>
          </a:lstStyle>
          <a:p>
            <a:endParaRPr/>
          </a:p>
        </p:txBody>
      </p:sp>
      <p:pic>
        <p:nvPicPr>
          <p:cNvPr id="63" name="Google Shape;6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67"/>
        <p:cNvGrpSpPr/>
        <p:nvPr/>
      </p:nvGrpSpPr>
      <p:grpSpPr>
        <a:xfrm>
          <a:off x="0" y="0"/>
          <a:ext cx="0" cy="0"/>
          <a:chOff x="0" y="0"/>
          <a:chExt cx="0" cy="0"/>
        </a:xfrm>
      </p:grpSpPr>
      <p:sp>
        <p:nvSpPr>
          <p:cNvPr id="68" name="Google Shape;68;p17"/>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7"/>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70" name="Google Shape;70;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10"/>
        <p:cNvGrpSpPr/>
        <p:nvPr/>
      </p:nvGrpSpPr>
      <p:grpSpPr>
        <a:xfrm>
          <a:off x="0" y="0"/>
          <a:ext cx="0" cy="0"/>
          <a:chOff x="0" y="0"/>
          <a:chExt cx="0" cy="0"/>
        </a:xfrm>
      </p:grpSpPr>
      <p:sp>
        <p:nvSpPr>
          <p:cNvPr id="11" name="Google Shape;11;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 name="Google Shape;12;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228600" algn="l">
              <a:lnSpc>
                <a:spcPct val="100000"/>
              </a:lnSpc>
              <a:spcBef>
                <a:spcPts val="520"/>
              </a:spcBef>
              <a:spcAft>
                <a:spcPts val="0"/>
              </a:spcAft>
              <a:buSzPts val="2600"/>
              <a:buNone/>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3" name="Google Shape;13;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20"/>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0"/>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25755" algn="l">
              <a:lnSpc>
                <a:spcPct val="100000"/>
              </a:lnSpc>
              <a:spcBef>
                <a:spcPts val="360"/>
              </a:spcBef>
              <a:spcAft>
                <a:spcPts val="0"/>
              </a:spcAft>
              <a:buSzPts val="1530"/>
              <a:buChar char="⚫"/>
              <a:defRPr/>
            </a:lvl2pPr>
            <a:lvl3pPr marL="1371600" lvl="2" indent="-308610" algn="l">
              <a:lnSpc>
                <a:spcPct val="100000"/>
              </a:lnSpc>
              <a:spcBef>
                <a:spcPts val="360"/>
              </a:spcBef>
              <a:spcAft>
                <a:spcPts val="0"/>
              </a:spcAft>
              <a:buSzPts val="1260"/>
              <a:buChar char="⚫"/>
              <a:defRPr/>
            </a:lvl3pPr>
            <a:lvl4pPr marL="1828800" lvl="3" indent="-302894" algn="l">
              <a:lnSpc>
                <a:spcPct val="100000"/>
              </a:lnSpc>
              <a:spcBef>
                <a:spcPts val="360"/>
              </a:spcBef>
              <a:spcAft>
                <a:spcPts val="0"/>
              </a:spcAft>
              <a:buSzPts val="1170"/>
              <a:buChar char="⚫"/>
              <a:defRPr/>
            </a:lvl4pPr>
            <a:lvl5pPr marL="2286000" lvl="4" indent="-302895" algn="l">
              <a:lnSpc>
                <a:spcPct val="100000"/>
              </a:lnSpc>
              <a:spcBef>
                <a:spcPts val="360"/>
              </a:spcBef>
              <a:spcAft>
                <a:spcPts val="0"/>
              </a:spcAft>
              <a:buSzPts val="1170"/>
              <a:buChar char="⚫"/>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7" name="Google Shape;17;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8"/>
        <p:cNvGrpSpPr/>
        <p:nvPr/>
      </p:nvGrpSpPr>
      <p:grpSpPr>
        <a:xfrm>
          <a:off x="0" y="0"/>
          <a:ext cx="0" cy="0"/>
          <a:chOff x="0" y="0"/>
          <a:chExt cx="0" cy="0"/>
        </a:xfrm>
      </p:grpSpPr>
      <p:sp>
        <p:nvSpPr>
          <p:cNvPr id="19" name="Google Shape;19;p2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2"/>
          <p:cNvSpPr txBox="1">
            <a:spLocks noGrp="1"/>
          </p:cNvSpPr>
          <p:nvPr>
            <p:ph type="body" idx="1"/>
          </p:nvPr>
        </p:nvSpPr>
        <p:spPr>
          <a:xfrm>
            <a:off x="457200" y="1440064"/>
            <a:ext cx="4038600" cy="332613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1" name="Google Shape;21;p22"/>
          <p:cNvSpPr txBox="1">
            <a:spLocks noGrp="1"/>
          </p:cNvSpPr>
          <p:nvPr>
            <p:ph type="body" idx="2"/>
          </p:nvPr>
        </p:nvSpPr>
        <p:spPr>
          <a:xfrm>
            <a:off x="4648200" y="1440064"/>
            <a:ext cx="4038600" cy="332613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25755" algn="l">
              <a:lnSpc>
                <a:spcPct val="100000"/>
              </a:lnSpc>
              <a:spcBef>
                <a:spcPts val="360"/>
              </a:spcBef>
              <a:spcAft>
                <a:spcPts val="0"/>
              </a:spcAft>
              <a:buSzPts val="1530"/>
              <a:buChar char="⚫"/>
              <a:defRPr sz="1800"/>
            </a:lvl2pPr>
            <a:lvl3pPr marL="1371600" lvl="2" indent="-295275" algn="l">
              <a:lnSpc>
                <a:spcPct val="100000"/>
              </a:lnSpc>
              <a:spcBef>
                <a:spcPts val="300"/>
              </a:spcBef>
              <a:spcAft>
                <a:spcPts val="0"/>
              </a:spcAft>
              <a:buSzPts val="1050"/>
              <a:buChar char="⚫"/>
              <a:defRPr sz="1500"/>
            </a:lvl3pPr>
            <a:lvl4pPr marL="1828800" lvl="3" indent="-284289" algn="l">
              <a:lnSpc>
                <a:spcPct val="100000"/>
              </a:lnSpc>
              <a:spcBef>
                <a:spcPts val="270"/>
              </a:spcBef>
              <a:spcAft>
                <a:spcPts val="0"/>
              </a:spcAft>
              <a:buSzPts val="877"/>
              <a:buChar char="⚫"/>
              <a:defRPr sz="135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2" name="Google Shape;2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3"/>
        <p:cNvGrpSpPr/>
        <p:nvPr/>
      </p:nvGrpSpPr>
      <p:grpSpPr>
        <a:xfrm>
          <a:off x="0" y="0"/>
          <a:ext cx="0" cy="0"/>
          <a:chOff x="0" y="0"/>
          <a:chExt cx="0" cy="0"/>
        </a:xfrm>
      </p:grpSpPr>
      <p:pic>
        <p:nvPicPr>
          <p:cNvPr id="24" name="Google Shape;24;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9"/>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8" name="Google Shape;28;p19"/>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9" name="Google Shape;29;p19"/>
          <p:cNvSpPr txBox="1">
            <a:spLocks noGrp="1"/>
          </p:cNvSpPr>
          <p:nvPr>
            <p:ph type="body" idx="3"/>
          </p:nvPr>
        </p:nvSpPr>
        <p:spPr>
          <a:xfrm>
            <a:off x="457200" y="1885950"/>
            <a:ext cx="4040188" cy="288429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30" name="Google Shape;30;p19"/>
          <p:cNvSpPr txBox="1">
            <a:spLocks noGrp="1"/>
          </p:cNvSpPr>
          <p:nvPr>
            <p:ph type="body" idx="4"/>
          </p:nvPr>
        </p:nvSpPr>
        <p:spPr>
          <a:xfrm>
            <a:off x="4645027" y="1885950"/>
            <a:ext cx="4041775" cy="288429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09562" algn="l">
              <a:lnSpc>
                <a:spcPct val="100000"/>
              </a:lnSpc>
              <a:spcBef>
                <a:spcPts val="300"/>
              </a:spcBef>
              <a:spcAft>
                <a:spcPts val="0"/>
              </a:spcAft>
              <a:buSzPts val="1275"/>
              <a:buChar char="⚫"/>
              <a:defRPr sz="1500"/>
            </a:lvl2pPr>
            <a:lvl3pPr marL="1371600" lvl="2" indent="-288607" algn="l">
              <a:lnSpc>
                <a:spcPct val="100000"/>
              </a:lnSpc>
              <a:spcBef>
                <a:spcPts val="270"/>
              </a:spcBef>
              <a:spcAft>
                <a:spcPts val="0"/>
              </a:spcAft>
              <a:buSzPts val="945"/>
              <a:buChar char="⚫"/>
              <a:defRPr sz="1350"/>
            </a:lvl3pPr>
            <a:lvl4pPr marL="1828800" lvl="3" indent="-278130" algn="l">
              <a:lnSpc>
                <a:spcPct val="100000"/>
              </a:lnSpc>
              <a:spcBef>
                <a:spcPts val="240"/>
              </a:spcBef>
              <a:spcAft>
                <a:spcPts val="0"/>
              </a:spcAft>
              <a:buSzPts val="780"/>
              <a:buChar char="⚫"/>
              <a:defRPr sz="1200"/>
            </a:lvl4pPr>
            <a:lvl5pPr marL="2286000" lvl="4" indent="-278129" algn="l">
              <a:lnSpc>
                <a:spcPct val="100000"/>
              </a:lnSpc>
              <a:spcBef>
                <a:spcPts val="240"/>
              </a:spcBef>
              <a:spcAft>
                <a:spcPts val="0"/>
              </a:spcAft>
              <a:buSzPts val="780"/>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1" name="Google Shape;31;p1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2"/>
        <p:cNvGrpSpPr/>
        <p:nvPr/>
      </p:nvGrpSpPr>
      <p:grpSpPr>
        <a:xfrm>
          <a:off x="0" y="0"/>
          <a:ext cx="0" cy="0"/>
          <a:chOff x="0" y="0"/>
          <a:chExt cx="0" cy="0"/>
        </a:xfrm>
      </p:grpSpPr>
      <p:sp>
        <p:nvSpPr>
          <p:cNvPr id="33" name="Google Shape;33;p16"/>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6"/>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5" name="Google Shape;35;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23"/>
          <p:cNvSpPr txBox="1">
            <a:spLocks noGrp="1"/>
          </p:cNvSpPr>
          <p:nvPr>
            <p:ph type="title"/>
          </p:nvPr>
        </p:nvSpPr>
        <p:spPr>
          <a:xfrm>
            <a:off x="457200" y="528066"/>
            <a:ext cx="83058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38" name="Google Shape;38;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2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5"/>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onstantia"/>
                <a:ea typeface="Constantia"/>
                <a:cs typeface="Constantia"/>
                <a:sym typeface="Constantia"/>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onstantia"/>
                <a:ea typeface="Constantia"/>
                <a:cs typeface="Constantia"/>
                <a:sym typeface="Constantia"/>
              </a:defRPr>
            </a:lvl7pPr>
            <a:lvl8pPr marL="3657600" marR="0" lvl="7" indent="-304800" algn="l" rtl="0">
              <a:lnSpc>
                <a:spcPct val="100000"/>
              </a:lnSpc>
              <a:spcBef>
                <a:spcPts val="240"/>
              </a:spcBef>
              <a:spcAft>
                <a:spcPts val="0"/>
              </a:spcAft>
              <a:buClr>
                <a:schemeClr val="lt2"/>
              </a:buClr>
              <a:buSzPts val="1200"/>
              <a:buFont typeface="Constantia"/>
              <a:buChar char="•"/>
              <a:defRPr sz="1200" b="0" i="0" u="none" strike="noStrike" cap="none">
                <a:solidFill>
                  <a:schemeClr val="lt1"/>
                </a:solidFill>
                <a:latin typeface="Constantia"/>
                <a:ea typeface="Constantia"/>
                <a:cs typeface="Constantia"/>
                <a:sym typeface="Constantia"/>
              </a:defRPr>
            </a:lvl8pPr>
            <a:lvl9pPr marL="4114800" marR="0" lvl="8" indent="-295275" algn="l" rtl="0">
              <a:lnSpc>
                <a:spcPct val="100000"/>
              </a:lnSpc>
              <a:spcBef>
                <a:spcPts val="210"/>
              </a:spcBef>
              <a:spcAft>
                <a:spcPts val="0"/>
              </a:spcAft>
              <a:buClr>
                <a:schemeClr val="lt2"/>
              </a:buClr>
              <a:buSzPts val="1050"/>
              <a:buFont typeface="Constantia"/>
              <a:buChar char="•"/>
              <a:defRPr sz="105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08BFCZJDn9w"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https://www.youtube.com/watch?v=08BFCZJDn9w"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5t4NYJbERZ0"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www.youtube.com/watch?v=5t4NYJbERZ0" TargetMode="Externa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wV2UTkkQ0F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youtube.com/watch?v=wV2UTkkQ0Fg" TargetMode="Externa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g892c324813_0_46"/>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1800"/>
              <a:buNone/>
            </a:pPr>
            <a:r>
              <a:rPr lang="en-US"/>
              <a:t>Makerspace Inertia Day</a:t>
            </a:r>
            <a:endParaRPr/>
          </a:p>
        </p:txBody>
      </p:sp>
      <p:sp>
        <p:nvSpPr>
          <p:cNvPr id="135" name="Google Shape;135;g892c324813_0_46"/>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480"/>
              </a:spcBef>
              <a:spcAft>
                <a:spcPts val="0"/>
              </a:spcAft>
              <a:buSzPts val="2400"/>
              <a:buChar char="•"/>
            </a:pPr>
            <a:r>
              <a:rPr lang="en-US"/>
              <a:t>Each group will research, create, write up, and perform an inertia demonstration using only items from our makerspace.</a:t>
            </a:r>
            <a:endParaRPr/>
          </a:p>
          <a:p>
            <a:pPr marL="457200" lvl="0" indent="-381000" algn="l" rtl="0">
              <a:lnSpc>
                <a:spcPct val="100000"/>
              </a:lnSpc>
              <a:spcBef>
                <a:spcPts val="0"/>
              </a:spcBef>
              <a:spcAft>
                <a:spcPts val="0"/>
              </a:spcAft>
              <a:buSzPts val="2400"/>
              <a:buChar char="•"/>
            </a:pPr>
            <a:r>
              <a:rPr lang="en-US"/>
              <a:t>By end of class today, submit a completed rubric/handout of your group demo for approval.</a:t>
            </a:r>
            <a:endParaRPr/>
          </a:p>
          <a:p>
            <a:pPr marL="457200" lvl="0" indent="-381000" algn="l" rtl="0">
              <a:lnSpc>
                <a:spcPct val="100000"/>
              </a:lnSpc>
              <a:spcBef>
                <a:spcPts val="0"/>
              </a:spcBef>
              <a:spcAft>
                <a:spcPts val="0"/>
              </a:spcAft>
              <a:buSzPts val="2400"/>
              <a:buChar char="•"/>
            </a:pPr>
            <a:r>
              <a:rPr lang="en-US"/>
              <a:t>If time allows, practice your demo.</a:t>
            </a:r>
            <a:endParaRPr/>
          </a:p>
          <a:p>
            <a:pPr marL="0" lvl="0" indent="0" algn="l" rtl="0">
              <a:lnSpc>
                <a:spcPct val="100000"/>
              </a:lnSpc>
              <a:spcBef>
                <a:spcPts val="520"/>
              </a:spcBef>
              <a:spcAft>
                <a:spcPts val="0"/>
              </a:spcAft>
              <a:buSzPts val="26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892c324813_0_5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1800"/>
              <a:buNone/>
            </a:pPr>
            <a:r>
              <a:rPr lang="en-US"/>
              <a:t>Demo Day </a:t>
            </a:r>
            <a:endParaRPr/>
          </a:p>
        </p:txBody>
      </p:sp>
      <p:sp>
        <p:nvSpPr>
          <p:cNvPr id="141" name="Google Shape;141;g892c324813_0_5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480"/>
              </a:spcBef>
              <a:spcAft>
                <a:spcPts val="0"/>
              </a:spcAft>
              <a:buSzPts val="2400"/>
              <a:buChar char="•"/>
            </a:pPr>
            <a:r>
              <a:rPr lang="en-US"/>
              <a:t>Your group has 10 minutes to gather items from our makerspace and practice.</a:t>
            </a:r>
            <a:endParaRPr/>
          </a:p>
          <a:p>
            <a:pPr marL="457200" lvl="0" indent="-381000" algn="l" rtl="0">
              <a:lnSpc>
                <a:spcPct val="100000"/>
              </a:lnSpc>
              <a:spcBef>
                <a:spcPts val="0"/>
              </a:spcBef>
              <a:spcAft>
                <a:spcPts val="0"/>
              </a:spcAft>
              <a:buSzPts val="2400"/>
              <a:buChar char="•"/>
            </a:pPr>
            <a:r>
              <a:rPr lang="en-US"/>
              <a:t>Each group has 1 chance to perform their demo live.  </a:t>
            </a:r>
            <a:endParaRPr/>
          </a:p>
          <a:p>
            <a:pPr marL="457200" lvl="0" indent="-381000" algn="l" rtl="0">
              <a:lnSpc>
                <a:spcPct val="100000"/>
              </a:lnSpc>
              <a:spcBef>
                <a:spcPts val="0"/>
              </a:spcBef>
              <a:spcAft>
                <a:spcPts val="0"/>
              </a:spcAft>
              <a:buSzPts val="2400"/>
              <a:buChar char="•"/>
            </a:pPr>
            <a:r>
              <a:rPr lang="en-US"/>
              <a:t>Remember to follow the guidelines from the rubric.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892c324813_0_56"/>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Exit Ticket</a:t>
            </a:r>
            <a:endParaRPr/>
          </a:p>
        </p:txBody>
      </p:sp>
      <p:sp>
        <p:nvSpPr>
          <p:cNvPr id="147" name="Google Shape;147;g892c324813_0_56"/>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457200" lvl="0" indent="-393700" algn="l" rtl="0">
              <a:lnSpc>
                <a:spcPct val="100000"/>
              </a:lnSpc>
              <a:spcBef>
                <a:spcPts val="520"/>
              </a:spcBef>
              <a:spcAft>
                <a:spcPts val="0"/>
              </a:spcAft>
              <a:buSzPts val="2600"/>
              <a:buChar char="•"/>
            </a:pPr>
            <a:r>
              <a:rPr lang="en-US"/>
              <a:t>Summarize your favorite inertia demo.  </a:t>
            </a:r>
            <a:endParaRPr/>
          </a:p>
          <a:p>
            <a:pPr marL="457200" lvl="0" indent="-393700" algn="l" rtl="0">
              <a:lnSpc>
                <a:spcPct val="100000"/>
              </a:lnSpc>
              <a:spcBef>
                <a:spcPts val="520"/>
              </a:spcBef>
              <a:spcAft>
                <a:spcPts val="0"/>
              </a:spcAft>
              <a:buSzPts val="2600"/>
              <a:buChar char="•"/>
            </a:pPr>
            <a:r>
              <a:rPr lang="en-US"/>
              <a:t>Include these words in your summary: </a:t>
            </a:r>
            <a:r>
              <a:rPr lang="en-US" i="1"/>
              <a:t>gravity, force, motion, </a:t>
            </a:r>
            <a:r>
              <a:rPr lang="en-US"/>
              <a:t>and</a:t>
            </a:r>
            <a:r>
              <a:rPr lang="en-US" i="1"/>
              <a:t> inertia</a:t>
            </a:r>
            <a:r>
              <a:rPr lang="en-US"/>
              <a:t>. </a:t>
            </a:r>
            <a:endParaRPr/>
          </a:p>
          <a:p>
            <a:pPr marL="457200" lvl="0" indent="-393700" algn="l" rtl="0">
              <a:lnSpc>
                <a:spcPct val="100000"/>
              </a:lnSpc>
              <a:spcBef>
                <a:spcPts val="0"/>
              </a:spcBef>
              <a:spcAft>
                <a:spcPts val="0"/>
              </a:spcAft>
              <a:buSzPts val="2600"/>
              <a:buChar char="•"/>
            </a:pPr>
            <a:r>
              <a:rPr lang="en-US"/>
              <a:t>Hand in your Exit Ticket as you leave. </a:t>
            </a:r>
            <a:endParaRPr/>
          </a:p>
        </p:txBody>
      </p:sp>
      <p:pic>
        <p:nvPicPr>
          <p:cNvPr id="148" name="Google Shape;148;g892c324813_0_56"/>
          <p:cNvPicPr preferRelativeResize="0"/>
          <p:nvPr/>
        </p:nvPicPr>
        <p:blipFill>
          <a:blip r:embed="rId3">
            <a:alphaModFix/>
          </a:blip>
          <a:stretch>
            <a:fillRect/>
          </a:stretch>
        </p:blipFill>
        <p:spPr>
          <a:xfrm>
            <a:off x="7696200" y="0"/>
            <a:ext cx="1447800" cy="752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
          <p:cNvSpPr txBox="1">
            <a:spLocks noGrp="1"/>
          </p:cNvSpPr>
          <p:nvPr>
            <p:ph type="ctrTitle"/>
          </p:nvPr>
        </p:nvSpPr>
        <p:spPr>
          <a:xfrm>
            <a:off x="533400" y="1028700"/>
            <a:ext cx="7851600"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Inertia Makerspace </a:t>
            </a:r>
            <a:endParaRPr/>
          </a:p>
        </p:txBody>
      </p:sp>
      <p:sp>
        <p:nvSpPr>
          <p:cNvPr id="80" name="Google Shape;80;p2"/>
          <p:cNvSpPr txBox="1">
            <a:spLocks noGrp="1"/>
          </p:cNvSpPr>
          <p:nvPr>
            <p:ph type="subTitle" idx="1"/>
          </p:nvPr>
        </p:nvSpPr>
        <p:spPr>
          <a:xfrm>
            <a:off x="533400" y="2421402"/>
            <a:ext cx="7854600" cy="131430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a:t>Newton’s First Law of Motion</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892c324813_0_5"/>
          <p:cNvSpPr txBox="1">
            <a:spLocks noGrp="1"/>
          </p:cNvSpPr>
          <p:nvPr>
            <p:ph type="title"/>
          </p:nvPr>
        </p:nvSpPr>
        <p:spPr>
          <a:xfrm>
            <a:off x="530352" y="987552"/>
            <a:ext cx="7772400" cy="10218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Essential Question:</a:t>
            </a:r>
            <a:endParaRPr/>
          </a:p>
        </p:txBody>
      </p:sp>
      <p:sp>
        <p:nvSpPr>
          <p:cNvPr id="86" name="Google Shape;86;g892c324813_0_5"/>
          <p:cNvSpPr txBox="1">
            <a:spLocks noGrp="1"/>
          </p:cNvSpPr>
          <p:nvPr>
            <p:ph type="body" idx="1"/>
          </p:nvPr>
        </p:nvSpPr>
        <p:spPr>
          <a:xfrm>
            <a:off x="530352" y="2028498"/>
            <a:ext cx="7772400" cy="1132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520"/>
              </a:spcBef>
              <a:spcAft>
                <a:spcPts val="0"/>
              </a:spcAft>
              <a:buSzPts val="2600"/>
              <a:buNone/>
            </a:pPr>
            <a:r>
              <a:rPr lang="en-US"/>
              <a:t>How do the properties of inertia affect us?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g892c324813_0_0"/>
          <p:cNvSpPr txBox="1">
            <a:spLocks noGrp="1"/>
          </p:cNvSpPr>
          <p:nvPr>
            <p:ph type="title"/>
          </p:nvPr>
        </p:nvSpPr>
        <p:spPr>
          <a:xfrm>
            <a:off x="530352" y="594746"/>
            <a:ext cx="7772400" cy="10218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dirty="0"/>
              <a:t>Objectives:</a:t>
            </a:r>
            <a:endParaRPr dirty="0"/>
          </a:p>
        </p:txBody>
      </p:sp>
      <p:sp>
        <p:nvSpPr>
          <p:cNvPr id="92" name="Google Shape;92;g892c324813_0_0"/>
          <p:cNvSpPr txBox="1">
            <a:spLocks noGrp="1"/>
          </p:cNvSpPr>
          <p:nvPr>
            <p:ph type="body" idx="1"/>
          </p:nvPr>
        </p:nvSpPr>
        <p:spPr>
          <a:xfrm>
            <a:off x="530352" y="1706526"/>
            <a:ext cx="7772400" cy="2718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520"/>
              </a:spcBef>
              <a:spcAft>
                <a:spcPts val="0"/>
              </a:spcAft>
              <a:buSzPts val="2600"/>
              <a:buNone/>
            </a:pPr>
            <a:r>
              <a:rPr lang="en-US" dirty="0"/>
              <a:t>By the end of this lesson, we will be able to:</a:t>
            </a:r>
            <a:endParaRPr dirty="0"/>
          </a:p>
          <a:p>
            <a:pPr marL="457200" lvl="0" indent="-393700" algn="l" rtl="0">
              <a:lnSpc>
                <a:spcPct val="100000"/>
              </a:lnSpc>
              <a:spcBef>
                <a:spcPts val="520"/>
              </a:spcBef>
              <a:spcAft>
                <a:spcPts val="0"/>
              </a:spcAft>
              <a:buClr>
                <a:schemeClr val="lt1"/>
              </a:buClr>
              <a:buSzPts val="2600"/>
              <a:buChar char="●"/>
            </a:pPr>
            <a:r>
              <a:rPr lang="en-US" dirty="0"/>
              <a:t>apply Newton’s First Law of Motion to real-life examples;</a:t>
            </a:r>
            <a:endParaRPr dirty="0"/>
          </a:p>
          <a:p>
            <a:pPr marL="457200" lvl="0" indent="-393700" algn="l" rtl="0">
              <a:lnSpc>
                <a:spcPct val="100000"/>
              </a:lnSpc>
              <a:spcBef>
                <a:spcPts val="0"/>
              </a:spcBef>
              <a:spcAft>
                <a:spcPts val="0"/>
              </a:spcAft>
              <a:buClr>
                <a:schemeClr val="lt1"/>
              </a:buClr>
              <a:buSzPts val="2600"/>
              <a:buChar char="●"/>
            </a:pPr>
            <a:r>
              <a:rPr lang="en-US" dirty="0"/>
              <a:t>communicate our understanding of inertia using models; and</a:t>
            </a:r>
            <a:endParaRPr dirty="0"/>
          </a:p>
          <a:p>
            <a:pPr marL="457200" lvl="0" indent="-393700" algn="l" rtl="0">
              <a:lnSpc>
                <a:spcPct val="100000"/>
              </a:lnSpc>
              <a:spcBef>
                <a:spcPts val="0"/>
              </a:spcBef>
              <a:spcAft>
                <a:spcPts val="0"/>
              </a:spcAft>
              <a:buClr>
                <a:schemeClr val="lt1"/>
              </a:buClr>
              <a:buSzPts val="2600"/>
              <a:buChar char="●"/>
            </a:pPr>
            <a:r>
              <a:rPr lang="en-US" dirty="0"/>
              <a:t>summarize why the motion of objects change. </a:t>
            </a:r>
            <a:endParaRPr dirty="0"/>
          </a:p>
          <a:p>
            <a:pPr marL="0" lvl="0" indent="0" algn="l" rtl="0">
              <a:lnSpc>
                <a:spcPct val="100000"/>
              </a:lnSpc>
              <a:spcBef>
                <a:spcPts val="520"/>
              </a:spcBef>
              <a:spcAft>
                <a:spcPts val="0"/>
              </a:spcAft>
              <a:buSzPts val="26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g892c324813_0_15"/>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Kickoff </a:t>
            </a:r>
            <a:endParaRPr/>
          </a:p>
        </p:txBody>
      </p:sp>
      <p:sp>
        <p:nvSpPr>
          <p:cNvPr id="98" name="Google Shape;98;g892c324813_0_15"/>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457200" lvl="0" indent="-393700" algn="l" rtl="0">
              <a:lnSpc>
                <a:spcPct val="107916"/>
              </a:lnSpc>
              <a:spcBef>
                <a:spcPts val="0"/>
              </a:spcBef>
              <a:spcAft>
                <a:spcPts val="0"/>
              </a:spcAft>
              <a:buSzPts val="2600"/>
              <a:buChar char="•"/>
            </a:pPr>
            <a:r>
              <a:rPr lang="en-US"/>
              <a:t>Can you think of sports or hobbies that involve forces?</a:t>
            </a:r>
            <a:endParaRPr/>
          </a:p>
          <a:p>
            <a:pPr marL="457200" lvl="0" indent="-393700" algn="l" rtl="0">
              <a:lnSpc>
                <a:spcPct val="107916"/>
              </a:lnSpc>
              <a:spcBef>
                <a:spcPts val="0"/>
              </a:spcBef>
              <a:spcAft>
                <a:spcPts val="0"/>
              </a:spcAft>
              <a:buSzPts val="2600"/>
              <a:buChar char="•"/>
            </a:pPr>
            <a:r>
              <a:rPr lang="en-US"/>
              <a:t>Turn to your elbow partner and share your lists.</a:t>
            </a:r>
            <a:endParaRPr/>
          </a:p>
          <a:p>
            <a:pPr marL="457200" lvl="0" indent="0" algn="l" rtl="0">
              <a:lnSpc>
                <a:spcPct val="107916"/>
              </a:lnSpc>
              <a:spcBef>
                <a:spcPts val="800"/>
              </a:spcBef>
              <a:spcAft>
                <a:spcPts val="800"/>
              </a:spcAft>
              <a:buSzPts val="2600"/>
              <a:buNone/>
            </a:pPr>
            <a:endParaRPr/>
          </a:p>
        </p:txBody>
      </p:sp>
      <p:pic>
        <p:nvPicPr>
          <p:cNvPr id="99" name="Google Shape;99;g892c324813_0_15" descr="&quot;Science of NFL Football&quot; is a 10-part video series funded by the National Science Foundation and produced in partnership with the National Football League.  In this segment, NBC's Lester Holt breaks down Isaac Newton's First Law of Motion and how it can change how fast players can speed the football up or slow it down. Professors Tony Schmitz of the University of Florida and Jim Gates of the University of Maryland explain why the control of inertia is so vital to the outcome of the game.&#10;&#10;Provided by the National Science Foundation and NBC Learn" title="Newton's First Law of Motion 🏈 [Science of NFL Football]">
            <a:hlinkClick r:id="rId3"/>
          </p:cNvPr>
          <p:cNvPicPr preferRelativeResize="0"/>
          <p:nvPr/>
        </p:nvPicPr>
        <p:blipFill>
          <a:blip r:embed="rId4">
            <a:alphaModFix/>
          </a:blip>
          <a:stretch>
            <a:fillRect/>
          </a:stretch>
        </p:blipFill>
        <p:spPr>
          <a:xfrm>
            <a:off x="2630090" y="2472500"/>
            <a:ext cx="3883822" cy="2184650"/>
          </a:xfrm>
          <a:prstGeom prst="rect">
            <a:avLst/>
          </a:prstGeom>
          <a:noFill/>
          <a:ln>
            <a:noFill/>
          </a:ln>
        </p:spPr>
      </p:pic>
      <p:sp>
        <p:nvSpPr>
          <p:cNvPr id="100" name="Google Shape;100;g892c324813_0_15"/>
          <p:cNvSpPr txBox="1"/>
          <p:nvPr/>
        </p:nvSpPr>
        <p:spPr>
          <a:xfrm>
            <a:off x="2622625" y="4688750"/>
            <a:ext cx="3883800" cy="454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000" u="sng">
                <a:solidFill>
                  <a:srgbClr val="1A2836"/>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Newton’s First Law of Motion</a:t>
            </a:r>
            <a:endParaRPr sz="2000">
              <a:solidFill>
                <a:srgbClr val="1A2836"/>
              </a:solidFill>
              <a:latin typeface="Calibri"/>
              <a:ea typeface="Calibri"/>
              <a:cs typeface="Calibri"/>
              <a:sym typeface="Calibri"/>
            </a:endParaRPr>
          </a:p>
        </p:txBody>
      </p:sp>
      <p:pic>
        <p:nvPicPr>
          <p:cNvPr id="101" name="Google Shape;101;g892c324813_0_15"/>
          <p:cNvPicPr preferRelativeResize="0"/>
          <p:nvPr/>
        </p:nvPicPr>
        <p:blipFill>
          <a:blip r:embed="rId6">
            <a:alphaModFix/>
          </a:blip>
          <a:stretch>
            <a:fillRect/>
          </a:stretch>
        </p:blipFill>
        <p:spPr>
          <a:xfrm>
            <a:off x="7696200" y="0"/>
            <a:ext cx="1447800" cy="7524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fade">
                                      <p:cBhvr>
                                        <p:cTn id="7" dur="10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Shape 105"/>
        <p:cNvGrpSpPr/>
        <p:nvPr/>
      </p:nvGrpSpPr>
      <p:grpSpPr>
        <a:xfrm>
          <a:off x="0" y="0"/>
          <a:ext cx="0" cy="0"/>
          <a:chOff x="0" y="0"/>
          <a:chExt cx="0" cy="0"/>
        </a:xfrm>
      </p:grpSpPr>
      <p:sp>
        <p:nvSpPr>
          <p:cNvPr id="106" name="Google Shape;106;g328d48eef41_0_0"/>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1800"/>
              <a:buNone/>
            </a:pPr>
            <a:r>
              <a:rPr lang="en-US"/>
              <a:t>I Can’t Believe I’m Doing This…</a:t>
            </a:r>
            <a:endParaRPr/>
          </a:p>
        </p:txBody>
      </p:sp>
      <p:sp>
        <p:nvSpPr>
          <p:cNvPr id="107" name="Google Shape;107;g328d48eef41_0_0"/>
          <p:cNvSpPr txBox="1">
            <a:spLocks noGrp="1"/>
          </p:cNvSpPr>
          <p:nvPr>
            <p:ph type="body" idx="4294967295"/>
          </p:nvPr>
        </p:nvSpPr>
        <p:spPr>
          <a:xfrm>
            <a:off x="3903924" y="1440074"/>
            <a:ext cx="5240075" cy="3526495"/>
          </a:xfrm>
          <a:prstGeom prst="rect">
            <a:avLst/>
          </a:prstGeom>
          <a:noFill/>
          <a:ln>
            <a:noFill/>
          </a:ln>
        </p:spPr>
        <p:txBody>
          <a:bodyPr spcFirstLastPara="1" wrap="square" lIns="91425" tIns="45700" rIns="91425" bIns="45700" anchor="t" anchorCtr="0">
            <a:noAutofit/>
          </a:bodyPr>
          <a:lstStyle/>
          <a:p>
            <a:pPr marL="457200" lvl="0" indent="-368300" algn="l" rtl="0">
              <a:lnSpc>
                <a:spcPct val="100000"/>
              </a:lnSpc>
              <a:spcBef>
                <a:spcPts val="480"/>
              </a:spcBef>
              <a:spcAft>
                <a:spcPts val="0"/>
              </a:spcAft>
              <a:buSzPts val="2200"/>
              <a:buChar char="•"/>
            </a:pPr>
            <a:r>
              <a:rPr lang="en-US" sz="2400" dirty="0"/>
              <a:t>Write each group member name above their column. </a:t>
            </a:r>
            <a:endParaRPr sz="2400" dirty="0"/>
          </a:p>
          <a:p>
            <a:pPr marL="457200" lvl="0" indent="-368300" algn="l" rtl="0">
              <a:lnSpc>
                <a:spcPct val="100000"/>
              </a:lnSpc>
              <a:spcBef>
                <a:spcPts val="480"/>
              </a:spcBef>
              <a:spcAft>
                <a:spcPts val="0"/>
              </a:spcAft>
              <a:buSzPts val="2200"/>
              <a:buChar char="•"/>
            </a:pPr>
            <a:r>
              <a:rPr lang="en-US" sz="2400" dirty="0"/>
              <a:t>Each student gets 10 </a:t>
            </a:r>
            <a:r>
              <a:rPr lang="en-US" sz="2400"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tries</a:t>
            </a:r>
            <a:r>
              <a:rPr lang="en-US" sz="2400" dirty="0"/>
              <a:t> in 60 seconds.</a:t>
            </a:r>
            <a:endParaRPr sz="2400" dirty="0"/>
          </a:p>
          <a:p>
            <a:pPr marL="457200" lvl="0" indent="-368300" algn="l" rtl="0">
              <a:lnSpc>
                <a:spcPct val="100000"/>
              </a:lnSpc>
              <a:spcBef>
                <a:spcPts val="0"/>
              </a:spcBef>
              <a:spcAft>
                <a:spcPts val="0"/>
              </a:spcAft>
              <a:buSzPts val="2200"/>
              <a:buChar char="•"/>
            </a:pPr>
            <a:r>
              <a:rPr lang="en-US" sz="2400" dirty="0"/>
              <a:t>Group members record each other’s data &amp; calculate a group average of successful bottle flips.</a:t>
            </a:r>
            <a:endParaRPr sz="2400" dirty="0"/>
          </a:p>
          <a:p>
            <a:pPr marL="457200" lvl="0" indent="-368300" algn="l" rtl="0">
              <a:lnSpc>
                <a:spcPct val="100000"/>
              </a:lnSpc>
              <a:spcBef>
                <a:spcPts val="0"/>
              </a:spcBef>
              <a:spcAft>
                <a:spcPts val="0"/>
              </a:spcAft>
              <a:buSzPts val="2200"/>
              <a:buChar char="•"/>
            </a:pPr>
            <a:r>
              <a:rPr lang="en-US" sz="2400" dirty="0"/>
              <a:t>Post your group’s data on the board (see next slide).</a:t>
            </a:r>
            <a:endParaRPr sz="2400" dirty="0"/>
          </a:p>
        </p:txBody>
      </p:sp>
      <p:pic>
        <p:nvPicPr>
          <p:cNvPr id="108" name="Google Shape;108;g328d48eef41_0_0" descr="Level of Difficulty: 3&#10;Household Items Needed: Water bottles (partially full)" title="Minute To Win It - Stick The Landing">
            <a:hlinkClick r:id="rId3"/>
          </p:cNvPr>
          <p:cNvPicPr preferRelativeResize="0"/>
          <p:nvPr/>
        </p:nvPicPr>
        <p:blipFill>
          <a:blip r:embed="rId4">
            <a:alphaModFix/>
          </a:blip>
          <a:stretch>
            <a:fillRect/>
          </a:stretch>
        </p:blipFill>
        <p:spPr>
          <a:xfrm>
            <a:off x="152400" y="1537877"/>
            <a:ext cx="3751525" cy="2110233"/>
          </a:xfrm>
          <a:prstGeom prst="rect">
            <a:avLst/>
          </a:prstGeom>
          <a:noFill/>
          <a:ln>
            <a:noFill/>
          </a:ln>
        </p:spPr>
      </p:pic>
      <p:sp>
        <p:nvSpPr>
          <p:cNvPr id="109" name="Google Shape;109;g328d48eef41_0_0"/>
          <p:cNvSpPr txBox="1"/>
          <p:nvPr/>
        </p:nvSpPr>
        <p:spPr>
          <a:xfrm>
            <a:off x="185500" y="3729250"/>
            <a:ext cx="3718500" cy="690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000" u="sng">
                <a:solidFill>
                  <a:srgbClr val="1A2836"/>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Minute To Win It - Stick the Landing</a:t>
            </a:r>
            <a:endParaRPr sz="2000">
              <a:solidFill>
                <a:srgbClr val="1A2836"/>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fade">
                                      <p:cBhvr>
                                        <p:cTn id="7" dur="10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8224fc2382_0_0"/>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Calculating Group Averages</a:t>
            </a:r>
            <a:endParaRPr/>
          </a:p>
        </p:txBody>
      </p:sp>
      <p:sp>
        <p:nvSpPr>
          <p:cNvPr id="115" name="Google Shape;115;g8224fc2382_0_0"/>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520"/>
              </a:spcBef>
              <a:spcAft>
                <a:spcPts val="0"/>
              </a:spcAft>
              <a:buSzPts val="2600"/>
              <a:buNone/>
            </a:pPr>
            <a:r>
              <a:rPr lang="en-US" sz="2200"/>
              <a:t>Let’s calculate a </a:t>
            </a:r>
            <a:r>
              <a:rPr lang="en-US" sz="2200">
                <a:solidFill>
                  <a:srgbClr val="971D20"/>
                </a:solidFill>
              </a:rPr>
              <a:t>Sample </a:t>
            </a:r>
            <a:r>
              <a:rPr lang="en-US" sz="2200"/>
              <a:t>group average! </a:t>
            </a:r>
            <a:endParaRPr sz="2200"/>
          </a:p>
          <a:p>
            <a:pPr marL="0" lvl="0" indent="0" algn="l" rtl="0">
              <a:lnSpc>
                <a:spcPct val="100000"/>
              </a:lnSpc>
              <a:spcBef>
                <a:spcPts val="520"/>
              </a:spcBef>
              <a:spcAft>
                <a:spcPts val="0"/>
              </a:spcAft>
              <a:buSzPts val="2600"/>
              <a:buNone/>
            </a:pPr>
            <a:endParaRPr sz="2200"/>
          </a:p>
          <a:p>
            <a:pPr marL="0" lvl="0" indent="0" algn="l" rtl="0">
              <a:lnSpc>
                <a:spcPct val="100000"/>
              </a:lnSpc>
              <a:spcBef>
                <a:spcPts val="520"/>
              </a:spcBef>
              <a:spcAft>
                <a:spcPts val="0"/>
              </a:spcAft>
              <a:buSzPts val="2600"/>
              <a:buNone/>
            </a:pPr>
            <a:r>
              <a:rPr lang="en-US" sz="2200"/>
              <a:t>5 + 7 + 3 = 15</a:t>
            </a:r>
            <a:endParaRPr sz="2200"/>
          </a:p>
          <a:p>
            <a:pPr marL="0" lvl="0" indent="0" algn="l" rtl="0">
              <a:lnSpc>
                <a:spcPct val="100000"/>
              </a:lnSpc>
              <a:spcBef>
                <a:spcPts val="520"/>
              </a:spcBef>
              <a:spcAft>
                <a:spcPts val="0"/>
              </a:spcAft>
              <a:buSzPts val="2600"/>
              <a:buNone/>
            </a:pPr>
            <a:r>
              <a:rPr lang="en-US" sz="2200" b="1">
                <a:solidFill>
                  <a:srgbClr val="971D20"/>
                </a:solidFill>
              </a:rPr>
              <a:t>15</a:t>
            </a:r>
            <a:r>
              <a:rPr lang="en-US" sz="2200">
                <a:solidFill>
                  <a:srgbClr val="971D20"/>
                </a:solidFill>
              </a:rPr>
              <a:t> </a:t>
            </a:r>
            <a:r>
              <a:rPr lang="en-US" sz="2200"/>
              <a:t>landed flips ÷ </a:t>
            </a:r>
            <a:r>
              <a:rPr lang="en-US" sz="2200" b="1">
                <a:solidFill>
                  <a:srgbClr val="971D20"/>
                </a:solidFill>
              </a:rPr>
              <a:t>3</a:t>
            </a:r>
            <a:r>
              <a:rPr lang="en-US" sz="2200"/>
              <a:t> group members = </a:t>
            </a:r>
            <a:r>
              <a:rPr lang="en-US" sz="2200" b="1">
                <a:solidFill>
                  <a:srgbClr val="971D20"/>
                </a:solidFill>
              </a:rPr>
              <a:t>5</a:t>
            </a:r>
            <a:endParaRPr sz="2200" b="1">
              <a:solidFill>
                <a:srgbClr val="971D20"/>
              </a:solidFill>
            </a:endParaRPr>
          </a:p>
          <a:p>
            <a:pPr marL="0" lvl="0" indent="0" algn="l" rtl="0">
              <a:lnSpc>
                <a:spcPct val="100000"/>
              </a:lnSpc>
              <a:spcBef>
                <a:spcPts val="520"/>
              </a:spcBef>
              <a:spcAft>
                <a:spcPts val="0"/>
              </a:spcAft>
              <a:buSzPts val="2600"/>
              <a:buNone/>
            </a:pPr>
            <a:endParaRPr sz="2200"/>
          </a:p>
          <a:p>
            <a:pPr marL="0" lvl="0" indent="0" algn="l" rtl="0">
              <a:lnSpc>
                <a:spcPct val="100000"/>
              </a:lnSpc>
              <a:spcBef>
                <a:spcPts val="520"/>
              </a:spcBef>
              <a:spcAft>
                <a:spcPts val="0"/>
              </a:spcAft>
              <a:buSzPts val="2600"/>
              <a:buNone/>
            </a:pPr>
            <a:r>
              <a:rPr lang="en-US" sz="2200"/>
              <a:t>5 would be this group’s average. If this were your group, you would add a bar representing 5 landed flips to the class’s graph.  </a:t>
            </a:r>
            <a:endParaRPr sz="2200"/>
          </a:p>
        </p:txBody>
      </p:sp>
      <p:graphicFrame>
        <p:nvGraphicFramePr>
          <p:cNvPr id="116" name="Google Shape;116;g8224fc2382_0_0"/>
          <p:cNvGraphicFramePr/>
          <p:nvPr/>
        </p:nvGraphicFramePr>
        <p:xfrm>
          <a:off x="5644250" y="1546650"/>
          <a:ext cx="2956575" cy="1286100"/>
        </p:xfrm>
        <a:graphic>
          <a:graphicData uri="http://schemas.openxmlformats.org/drawingml/2006/table">
            <a:tbl>
              <a:tblPr>
                <a:noFill/>
                <a:tableStyleId>{D6A58F1C-2409-47E9-B87A-8AB520380E21}</a:tableStyleId>
              </a:tblPr>
              <a:tblGrid>
                <a:gridCol w="985525">
                  <a:extLst>
                    <a:ext uri="{9D8B030D-6E8A-4147-A177-3AD203B41FA5}">
                      <a16:colId xmlns:a16="http://schemas.microsoft.com/office/drawing/2014/main" val="20000"/>
                    </a:ext>
                  </a:extLst>
                </a:gridCol>
                <a:gridCol w="985525">
                  <a:extLst>
                    <a:ext uri="{9D8B030D-6E8A-4147-A177-3AD203B41FA5}">
                      <a16:colId xmlns:a16="http://schemas.microsoft.com/office/drawing/2014/main" val="20001"/>
                    </a:ext>
                  </a:extLst>
                </a:gridCol>
                <a:gridCol w="985525">
                  <a:extLst>
                    <a:ext uri="{9D8B030D-6E8A-4147-A177-3AD203B41FA5}">
                      <a16:colId xmlns:a16="http://schemas.microsoft.com/office/drawing/2014/main" val="20002"/>
                    </a:ext>
                  </a:extLst>
                </a:gridCol>
              </a:tblGrid>
              <a:tr h="428700">
                <a:tc gridSpan="3">
                  <a:txBody>
                    <a:bodyPr/>
                    <a:lstStyle/>
                    <a:p>
                      <a:pPr marL="0" marR="0" lvl="0" indent="0" algn="ctr" rtl="0">
                        <a:lnSpc>
                          <a:spcPct val="100000"/>
                        </a:lnSpc>
                        <a:spcBef>
                          <a:spcPts val="0"/>
                        </a:spcBef>
                        <a:spcAft>
                          <a:spcPts val="0"/>
                        </a:spcAft>
                        <a:buClr>
                          <a:srgbClr val="000000"/>
                        </a:buClr>
                        <a:buSzPts val="1400"/>
                        <a:buFont typeface="Arial"/>
                        <a:buNone/>
                      </a:pPr>
                      <a:r>
                        <a:rPr lang="en-US" sz="1400" b="1" u="none" strike="noStrike" cap="none">
                          <a:solidFill>
                            <a:srgbClr val="FFFFFF"/>
                          </a:solidFill>
                          <a:latin typeface="Calibri"/>
                          <a:ea typeface="Calibri"/>
                          <a:cs typeface="Calibri"/>
                          <a:sym typeface="Calibri"/>
                        </a:rPr>
                        <a:t># of flips landed</a:t>
                      </a:r>
                      <a:endParaRPr sz="1400" b="1" u="none" strike="noStrike" cap="none">
                        <a:solidFill>
                          <a:srgbClr val="FFFFFF"/>
                        </a:solidFill>
                        <a:latin typeface="Calibri"/>
                        <a:ea typeface="Calibri"/>
                        <a:cs typeface="Calibri"/>
                        <a:sym typeface="Calibri"/>
                      </a:endParaRPr>
                    </a:p>
                  </a:txBody>
                  <a:tcPr marL="91425" marR="91425" marT="91425" marB="91425">
                    <a:solidFill>
                      <a:srgbClr val="659298"/>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28700">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Sam</a:t>
                      </a:r>
                      <a:endParaRPr sz="1400" u="none" strike="noStrike" cap="none">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Susan</a:t>
                      </a:r>
                      <a:endParaRPr sz="1400" u="none" strike="noStrike" cap="none">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Jerry</a:t>
                      </a:r>
                      <a:endParaRPr sz="1400" u="none" strike="noStrike" cap="none">
                        <a:latin typeface="Calibri"/>
                        <a:ea typeface="Calibri"/>
                        <a:cs typeface="Calibri"/>
                        <a:sym typeface="Calibri"/>
                      </a:endParaRPr>
                    </a:p>
                  </a:txBody>
                  <a:tcPr marL="91425" marR="91425" marT="91425" marB="91425"/>
                </a:tc>
                <a:extLst>
                  <a:ext uri="{0D108BD9-81ED-4DB2-BD59-A6C34878D82A}">
                    <a16:rowId xmlns:a16="http://schemas.microsoft.com/office/drawing/2014/main" val="10001"/>
                  </a:ext>
                </a:extLst>
              </a:tr>
              <a:tr h="428700">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5</a:t>
                      </a:r>
                      <a:endParaRPr sz="1400" u="none" strike="noStrike" cap="none">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7</a:t>
                      </a:r>
                      <a:endParaRPr sz="1400" u="none" strike="noStrike" cap="none">
                        <a:latin typeface="Calibri"/>
                        <a:ea typeface="Calibri"/>
                        <a:cs typeface="Calibri"/>
                        <a:sym typeface="Calibri"/>
                      </a:endParaRPr>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US" sz="1400" u="none" strike="noStrike" cap="none">
                          <a:latin typeface="Calibri"/>
                          <a:ea typeface="Calibri"/>
                          <a:cs typeface="Calibri"/>
                          <a:sym typeface="Calibri"/>
                        </a:rPr>
                        <a:t>3</a:t>
                      </a:r>
                      <a:endParaRPr sz="1400" u="none" strike="noStrike" cap="none">
                        <a:latin typeface="Calibri"/>
                        <a:ea typeface="Calibri"/>
                        <a:cs typeface="Calibri"/>
                        <a:sym typeface="Calibri"/>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892c324813_0_10"/>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Inertia Kills </a:t>
            </a:r>
            <a:endParaRPr/>
          </a:p>
        </p:txBody>
      </p:sp>
      <p:pic>
        <p:nvPicPr>
          <p:cNvPr id="122" name="Google Shape;122;g892c324813_0_10" descr="For the full DVD and further information on this title, please go to: &#10;http://pumpkin-interactive.co.uk/collections/science-and-psychology/products/forces-and-motion-the-physics-of-car-crashes&#10;&#10;Duration: 25 minutes / Year: 2015 / Age: 13-18&#10;&#10;Bring Newton's three laws of motion to life with this DVD that uses extraordinary slow motion HD footage filmed during car crash testing to explore how energy is distributed during the fractions of a second when cars crash.  The DVD explores ideas of inertia, resultant forces, energy and momentum, but applies it in the real world context of designing air bags, crumple zones and seats to protect the passenger.&#10;&#10;Suggested exam board specification links:&#10;&#10;-GCS Level-&#10;&#10;AQA&#10;GCSE Physics - Unit P1.2 - Forces and Their Effects&#10;&#10;OCR&#10;21st Century Science GCSE Physics A - P4 - Explaining Motion&#10;Gateway Science GCSE Physics B - Module P3 - Forces for Transport&#10;&#10;Cambridge _ IGCSE Physics &#10;1.2 - Motion&#10;1.5 - Forces&#10;1.6 - Momentum&#10;&#10;Edexcel&#10;International GCSE in Physics - Section 1 – Forces and Motion&#10;GCSE Physics - P2 – Physics for your Future&#10;&#10;-As/A2 Level-&#10;&#10;AQA - Set A - 4.1.1 Momentum&#10;AQA - Set B - 4.1.1 Momentum &#10;Edexcel - Set A - 4.3.1 Momentum&#10;OCR Physics A - G484 Newton’s Laws and Momentum" title="Forces and Motion   The Physics of Car Crashes (preview)">
            <a:hlinkClick r:id="rId3"/>
          </p:cNvPr>
          <p:cNvPicPr preferRelativeResize="0"/>
          <p:nvPr/>
        </p:nvPicPr>
        <p:blipFill>
          <a:blip r:embed="rId4">
            <a:alphaModFix/>
          </a:blip>
          <a:stretch>
            <a:fillRect/>
          </a:stretch>
        </p:blipFill>
        <p:spPr>
          <a:xfrm>
            <a:off x="1849675" y="1385482"/>
            <a:ext cx="5444650" cy="3062600"/>
          </a:xfrm>
          <a:prstGeom prst="rect">
            <a:avLst/>
          </a:prstGeom>
          <a:noFill/>
          <a:ln>
            <a:noFill/>
          </a:ln>
        </p:spPr>
      </p:pic>
      <p:sp>
        <p:nvSpPr>
          <p:cNvPr id="123" name="Google Shape;123;g892c324813_0_10"/>
          <p:cNvSpPr txBox="1"/>
          <p:nvPr/>
        </p:nvSpPr>
        <p:spPr>
          <a:xfrm>
            <a:off x="1855025" y="4496850"/>
            <a:ext cx="5444700" cy="441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u="sng">
                <a:solidFill>
                  <a:srgbClr val="1A2836"/>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Forces and Motion</a:t>
            </a:r>
            <a:endParaRPr sz="2600">
              <a:solidFill>
                <a:srgbClr val="1A2836"/>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animEffect transition="in" filter="fade">
                                      <p:cBhvr>
                                        <p:cTn id="7"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892c324813_0_20"/>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p>
            <a:pPr marL="0" lvl="0" indent="0" algn="l" rtl="0">
              <a:lnSpc>
                <a:spcPct val="100000"/>
              </a:lnSpc>
              <a:spcBef>
                <a:spcPts val="0"/>
              </a:spcBef>
              <a:spcAft>
                <a:spcPts val="0"/>
              </a:spcAft>
              <a:buSzPts val="3600"/>
              <a:buNone/>
            </a:pPr>
            <a:r>
              <a:rPr lang="en-US"/>
              <a:t>The Science of Bottle Flipping</a:t>
            </a:r>
            <a:endParaRPr/>
          </a:p>
        </p:txBody>
      </p:sp>
      <p:sp>
        <p:nvSpPr>
          <p:cNvPr id="129" name="Google Shape;129;g892c324813_0_20"/>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p>
            <a:pPr marL="457200" lvl="0" indent="-361950" algn="l" rtl="0">
              <a:lnSpc>
                <a:spcPct val="100000"/>
              </a:lnSpc>
              <a:spcBef>
                <a:spcPts val="520"/>
              </a:spcBef>
              <a:spcAft>
                <a:spcPts val="0"/>
              </a:spcAft>
              <a:buSzPts val="2100"/>
              <a:buChar char="•"/>
            </a:pPr>
            <a:r>
              <a:rPr lang="en-US" sz="2100" u="sng"/>
              <a:t>Newton’s First Law of Motion</a:t>
            </a:r>
            <a:r>
              <a:rPr lang="en-US" sz="2100"/>
              <a:t>—an object at rest or an object in motion will stay that way unless acted upon by an unbalanced force. </a:t>
            </a:r>
            <a:endParaRPr sz="2100"/>
          </a:p>
          <a:p>
            <a:pPr marL="457200" lvl="0" indent="-361950" algn="l" rtl="0">
              <a:lnSpc>
                <a:spcPct val="100000"/>
              </a:lnSpc>
              <a:spcBef>
                <a:spcPts val="0"/>
              </a:spcBef>
              <a:spcAft>
                <a:spcPts val="0"/>
              </a:spcAft>
              <a:buSzPts val="2100"/>
              <a:buChar char="•"/>
            </a:pPr>
            <a:r>
              <a:rPr lang="en-US" sz="2100" u="sng"/>
              <a:t>inertia</a:t>
            </a:r>
            <a:r>
              <a:rPr lang="en-US" sz="2100"/>
              <a:t>—a property of matter to remain unchanged unless acted upon by some outside force. </a:t>
            </a:r>
            <a:endParaRPr sz="2100"/>
          </a:p>
          <a:p>
            <a:pPr marL="457200" lvl="0" indent="-361950" algn="l" rtl="0">
              <a:lnSpc>
                <a:spcPct val="100000"/>
              </a:lnSpc>
              <a:spcBef>
                <a:spcPts val="0"/>
              </a:spcBef>
              <a:spcAft>
                <a:spcPts val="0"/>
              </a:spcAft>
              <a:buSzPts val="2100"/>
              <a:buChar char="•"/>
            </a:pPr>
            <a:r>
              <a:rPr lang="en-US" sz="2100" u="sng"/>
              <a:t>force</a:t>
            </a:r>
            <a:r>
              <a:rPr lang="en-US" sz="2100"/>
              <a:t>—the strength or energy produced as a result of physical movement or action. </a:t>
            </a:r>
            <a:endParaRPr sz="2100"/>
          </a:p>
          <a:p>
            <a:pPr marL="457200" lvl="0" indent="-361950" algn="l" rtl="0">
              <a:lnSpc>
                <a:spcPct val="100000"/>
              </a:lnSpc>
              <a:spcBef>
                <a:spcPts val="0"/>
              </a:spcBef>
              <a:spcAft>
                <a:spcPts val="0"/>
              </a:spcAft>
              <a:buSzPts val="2100"/>
              <a:buChar char="•"/>
            </a:pPr>
            <a:r>
              <a:rPr lang="en-US" sz="2100" u="sng"/>
              <a:t>motion</a:t>
            </a:r>
            <a:r>
              <a:rPr lang="en-US" sz="2100"/>
              <a:t>—a change in position over time. </a:t>
            </a:r>
            <a:endParaRPr sz="2100"/>
          </a:p>
          <a:p>
            <a:pPr marL="457200" lvl="0" indent="-361950" algn="l" rtl="0">
              <a:lnSpc>
                <a:spcPct val="100000"/>
              </a:lnSpc>
              <a:spcBef>
                <a:spcPts val="0"/>
              </a:spcBef>
              <a:spcAft>
                <a:spcPts val="0"/>
              </a:spcAft>
              <a:buSzPts val="2100"/>
              <a:buChar char="•"/>
            </a:pPr>
            <a:r>
              <a:rPr lang="en-US" sz="2100" u="sng"/>
              <a:t>gravity</a:t>
            </a:r>
            <a:r>
              <a:rPr lang="en-US" sz="2100"/>
              <a:t>—a natural, invisible force of attraction between any 2 objects. </a:t>
            </a:r>
            <a:endParaRPr sz="2100"/>
          </a:p>
          <a:p>
            <a:pPr marL="457200" lvl="0" indent="-361950" algn="l" rtl="0">
              <a:lnSpc>
                <a:spcPct val="100000"/>
              </a:lnSpc>
              <a:spcBef>
                <a:spcPts val="0"/>
              </a:spcBef>
              <a:spcAft>
                <a:spcPts val="0"/>
              </a:spcAft>
              <a:buSzPts val="2100"/>
              <a:buChar char="•"/>
            </a:pPr>
            <a:r>
              <a:rPr lang="en-US" sz="2100" u="sng"/>
              <a:t>mass</a:t>
            </a:r>
            <a:r>
              <a:rPr lang="en-US" sz="2100"/>
              <a:t>—the amount of matter in an object. </a:t>
            </a:r>
            <a:br>
              <a:rPr lang="en-US" sz="2100" i="1"/>
            </a:br>
            <a:r>
              <a:rPr lang="en-US" sz="2100" i="1"/>
              <a:t>              Greater the mass of an object, the greater its inertia</a:t>
            </a:r>
            <a:endParaRPr sz="2100" i="1"/>
          </a:p>
          <a:p>
            <a:pPr marL="457200" lvl="0" indent="0" algn="l" rtl="0">
              <a:lnSpc>
                <a:spcPct val="100000"/>
              </a:lnSpc>
              <a:spcBef>
                <a:spcPts val="520"/>
              </a:spcBef>
              <a:spcAft>
                <a:spcPts val="0"/>
              </a:spcAft>
              <a:buSzPts val="2600"/>
              <a:buNone/>
            </a:pPr>
            <a:endParaRPr sz="2100"/>
          </a:p>
        </p:txBody>
      </p:sp>
    </p:spTree>
  </p:cSld>
  <p:clrMapOvr>
    <a:masterClrMapping/>
  </p:clrMapOvr>
</p:sld>
</file>

<file path=ppt/theme/theme1.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627</Words>
  <Application>Microsoft Office PowerPoint</Application>
  <PresentationFormat>On-screen Show (16:9)</PresentationFormat>
  <Paragraphs>60</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Helvetica Neue</vt:lpstr>
      <vt:lpstr>Constantia</vt:lpstr>
      <vt:lpstr>Calibri</vt:lpstr>
      <vt:lpstr>Georgia</vt:lpstr>
      <vt:lpstr>LEARN theme</vt:lpstr>
      <vt:lpstr>LEARN theme</vt:lpstr>
      <vt:lpstr>PowerPoint Presentation</vt:lpstr>
      <vt:lpstr>Inertia Makerspace </vt:lpstr>
      <vt:lpstr>Essential Question:</vt:lpstr>
      <vt:lpstr>Objectives:</vt:lpstr>
      <vt:lpstr>Kickoff </vt:lpstr>
      <vt:lpstr>I Can’t Believe I’m Doing This…</vt:lpstr>
      <vt:lpstr>Calculating Group Averages</vt:lpstr>
      <vt:lpstr>Inertia Kills </vt:lpstr>
      <vt:lpstr>The Science of Bottle Flipping</vt:lpstr>
      <vt:lpstr>Makerspace Inertia Day</vt:lpstr>
      <vt:lpstr>Demo Day </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K20 Center</dc:creator>
  <cp:lastModifiedBy>Bracken, Pam</cp:lastModifiedBy>
  <cp:revision>2</cp:revision>
  <dcterms:modified xsi:type="dcterms:W3CDTF">2025-01-28T18:01:36Z</dcterms:modified>
</cp:coreProperties>
</file>