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4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0"/>
      <p:bold r:id="rId11"/>
      <p:italic r:id="rId12"/>
      <p:boldItalic r:id="rId13"/>
    </p:embeddedFont>
    <p:embeddedFont>
      <p:font typeface="Georgia" panose="02040502050405020303" pitchFamily="18" charset="0"/>
      <p:regular r:id="rId14"/>
      <p:bold r:id="rId15"/>
      <p:italic r:id="rId16"/>
      <p:boldItalic r:id="rId17"/>
    </p:embeddedFont>
    <p:embeddedFont>
      <p:font typeface="Open Sans" panose="020B0606030504020204" pitchFamily="3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jH+b8JCQotTygUa5VIKiNWF4TM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font" Target="fonts/font12.fntdata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font" Target="fonts/font6.fntdata"/><Relationship Id="rId23" Type="http://schemas.openxmlformats.org/officeDocument/2006/relationships/presProps" Target="pres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ighthawks_(painting)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b4751426a6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b4751426a6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b4751426a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b4751426a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Uganda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Cliffannie Forrester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Age 17, Grade 12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High School of Art &amp; Design, Manhattan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Art Teacher: Maria Jimenez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Oil on canvas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4751426a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4751426a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The Old Guitarist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Artist	Pablo Picasso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Year	1903–04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Medium	Oil on panel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Dimensions	122.9 cm × 82.6 cm (48.4 in × 32.5 in)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Location	Art Institute of Chicago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4751426a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b4751426a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The Church at Auvers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Artist	Vincent van Gogh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Year	1890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Catalogue	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F789JH2006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Medium	Oil on canvas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Dimensions	74 cm × 94 cm (37 in × 29.1 in)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Location	Musée d'Orsay, Paris</a:t>
            </a:r>
            <a:endParaRPr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b4751426a6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b4751426a6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The Persistence of Memory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Artist	Salvador Dalí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Year	1931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Medium	Oil on canvas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Dimensions	24 cm × 33 cm (9.5 in × 13 in)</a:t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>
                <a:latin typeface="Calibri"/>
                <a:ea typeface="Calibri"/>
                <a:cs typeface="Calibri"/>
                <a:sym typeface="Calibri"/>
              </a:rPr>
              <a:t>Location	Museum of Modern Art, New York City</a:t>
            </a:r>
            <a:endParaRPr u="sng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b4751426a6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b4751426a6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indent="0" algn="l">
              <a:buFont typeface="Arial" panose="020B0604020202020204" pitchFamily="34" charset="0"/>
              <a:buNone/>
            </a:pP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Hopper, E. (1942). </a:t>
            </a:r>
            <a:r>
              <a:rPr lang="en-US" sz="1100" b="0" i="1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Nighthawks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 [Online image]. </a:t>
            </a:r>
            <a:r>
              <a:rPr lang="en-US" sz="1100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https://en.wikipedia.org/wiki/Nighthawks_(painting)</a:t>
            </a:r>
            <a:endParaRPr lang="en-US" sz="1100" b="0" i="0" u="none" strike="noStrike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  <a:p>
            <a:br>
              <a:rPr lang="en-US" sz="1100" dirty="0"/>
            </a:br>
            <a:endParaRPr lang="en-US"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Nighthawks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Artist	Edward Hopper 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Year	1942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Medium	oil paint, canvas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Movement	American realism 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Dimensions	84.1 cm (33.1 in) × 152.4 cm (60.0 in)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600" dirty="0">
                <a:latin typeface="Calibri"/>
                <a:ea typeface="Calibri"/>
                <a:cs typeface="Calibri"/>
                <a:sym typeface="Calibri"/>
              </a:rPr>
              <a:t>Location	Art Institute of Chicago, United States</a:t>
            </a:r>
            <a:endParaRPr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u="sng" dirty="0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5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gb4751426a6_0_1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4751426a6_0_16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gb4751426a6_0_16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2" name="Google Shape;72;gb4751426a6_0_16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4751426a6_0_16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gb4751426a6_0_169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gb4751426a6_0_169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gb4751426a6_0_169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00" cy="28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gb4751426a6_0_169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900" cy="28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9" name="Google Shape;79;gb4751426a6_0_16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4751426a6_0_1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2" name="Google Shape;82;gb4751426a6_0_1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83" name="Google Shape;83;gb4751426a6_0_176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84" name="Google Shape;84;gb4751426a6_0_17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" name="Google Shape;13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gb4751426a6_0_18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b4751426a6_0_183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gb4751426a6_0_183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8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90" name="Google Shape;90;gb4751426a6_0_18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4751426a6_0_18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gb4751426a6_0_18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4" name="Google Shape;94;gb4751426a6_0_18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b4751426a6_0_19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gb4751426a6_0_191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gb4751426a6_0_191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9" name="Google Shape;99;gb4751426a6_0_19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4751426a6_0_19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02" name="Google Shape;102;gb4751426a6_0_19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gb4751426a6_0_19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4751426a6_0_201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gb4751426a6_0_20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gb4751426a6_0_201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9" name="Google Shape;109;gb4751426a6_0_20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b4751426a6_0_2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gb4751426a6_0_2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114" name="Google Shape;114;gb4751426a6_0_20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b4751426a6_0_2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gb4751426a6_0_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118" name="Google Shape;118;gb4751426a6_0_2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b4751426a6_0_2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gb4751426a6_0_2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122" name="Google Shape;122;gb4751426a6_0_2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Google Shape;23;p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24" name="Google Shape;24;p26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25" name="Google Shape;25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1" name="Google Shape;3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5" name="Google Shape;3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3" name="Google Shape;43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b4751426a6_0_16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gb4751426a6_0_16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b4751426a6_0_15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It’s OPTIC-al</a:t>
            </a:r>
            <a:endParaRPr dirty="0"/>
          </a:p>
        </p:txBody>
      </p:sp>
      <p:sp>
        <p:nvSpPr>
          <p:cNvPr id="128" name="Google Shape;128;gb4751426a6_0_15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On your paper, write OPTIC down the left side.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O- Write </a:t>
            </a:r>
            <a:r>
              <a:rPr lang="en-US" b="1" i="1" u="sng" dirty="0"/>
              <a:t>observations</a:t>
            </a:r>
            <a:r>
              <a:rPr lang="en-US" dirty="0"/>
              <a:t> about the visuals you see.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P- List the </a:t>
            </a:r>
            <a:r>
              <a:rPr lang="en-US" b="1" i="1" u="sng" dirty="0"/>
              <a:t>parts</a:t>
            </a:r>
            <a:r>
              <a:rPr lang="en-US" dirty="0"/>
              <a:t>, or details, you notice.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T- Assess the </a:t>
            </a:r>
            <a:r>
              <a:rPr lang="en-US" b="1" i="1" u="sng" dirty="0"/>
              <a:t>title</a:t>
            </a:r>
            <a:r>
              <a:rPr lang="en-US" dirty="0"/>
              <a:t>. </a:t>
            </a:r>
            <a:endParaRPr dirty="0"/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How does it relate?</a:t>
            </a:r>
            <a:endParaRPr dirty="0"/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If there is </a:t>
            </a:r>
            <a:r>
              <a:rPr lang="en-US" b="1" i="1" u="sng" dirty="0"/>
              <a:t>no title</a:t>
            </a:r>
            <a:r>
              <a:rPr lang="en-US" dirty="0"/>
              <a:t>, give it one.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I- Determine the </a:t>
            </a:r>
            <a:r>
              <a:rPr lang="en-US" b="1" i="1" u="sng" dirty="0"/>
              <a:t>interrelationships</a:t>
            </a:r>
            <a:r>
              <a:rPr lang="en-US" dirty="0"/>
              <a:t> of the visuals.</a:t>
            </a:r>
            <a:endParaRPr dirty="0"/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How do they work together?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C- Come to a </a:t>
            </a:r>
            <a:r>
              <a:rPr lang="en-US" b="1" i="1" u="sng" dirty="0"/>
              <a:t>conclusion</a:t>
            </a:r>
            <a:r>
              <a:rPr lang="en-US" dirty="0"/>
              <a:t> about the image.</a:t>
            </a:r>
            <a:endParaRPr dirty="0"/>
          </a:p>
        </p:txBody>
      </p:sp>
      <p:pic>
        <p:nvPicPr>
          <p:cNvPr id="129" name="Google Shape;129;gb4751426a6_0_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2125" y="188037"/>
            <a:ext cx="2208001" cy="1364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gb4751426a6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2051" y="0"/>
            <a:ext cx="3517363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gb4751426a6_0_0"/>
          <p:cNvSpPr txBox="1">
            <a:spLocks noGrp="1"/>
          </p:cNvSpPr>
          <p:nvPr>
            <p:ph type="body" idx="1"/>
          </p:nvPr>
        </p:nvSpPr>
        <p:spPr>
          <a:xfrm>
            <a:off x="4624375" y="228600"/>
            <a:ext cx="3759900" cy="45342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1800" dirty="0"/>
              <a:t>On your paper, write OPTIC down the left side.</a:t>
            </a:r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O- Write </a:t>
            </a:r>
            <a:r>
              <a:rPr lang="en-US" sz="1800" b="1" i="1" u="sng" dirty="0"/>
              <a:t>observations</a:t>
            </a:r>
            <a:r>
              <a:rPr lang="en-US" sz="1800" dirty="0"/>
              <a:t> about the visuals you see.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P- List the </a:t>
            </a:r>
            <a:r>
              <a:rPr lang="en-US" sz="1800" b="1" i="1" u="sng" dirty="0"/>
              <a:t>parts</a:t>
            </a:r>
            <a:r>
              <a:rPr lang="en-US" sz="1800" dirty="0"/>
              <a:t>, or details, you notice.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T- Assess the </a:t>
            </a:r>
            <a:r>
              <a:rPr lang="en-US" sz="1800" b="1" i="1" u="sng" dirty="0"/>
              <a:t>title</a:t>
            </a:r>
            <a:r>
              <a:rPr lang="en-US" sz="1800" dirty="0"/>
              <a:t>. </a:t>
            </a:r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How does it relate?</a:t>
            </a:r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If there is </a:t>
            </a:r>
            <a:r>
              <a:rPr lang="en-US" sz="1800" b="1" i="1" u="sng" dirty="0"/>
              <a:t>no title</a:t>
            </a:r>
            <a:r>
              <a:rPr lang="en-US" sz="1800" dirty="0"/>
              <a:t>, give it one.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I- Determine the </a:t>
            </a:r>
            <a:r>
              <a:rPr lang="en-US" sz="1800" b="1" i="1" u="sng" dirty="0"/>
              <a:t>interrelationships</a:t>
            </a:r>
            <a:r>
              <a:rPr lang="en-US" sz="1800" dirty="0"/>
              <a:t> of the visuals.</a:t>
            </a:r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How do they work together?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C- Come to a </a:t>
            </a:r>
            <a:r>
              <a:rPr lang="en-US" sz="1800" b="1" i="1" u="sng" dirty="0"/>
              <a:t>conclusion</a:t>
            </a:r>
            <a:r>
              <a:rPr lang="en-US" sz="1800" dirty="0"/>
              <a:t> about the image.</a:t>
            </a:r>
            <a:endParaRPr sz="1800" dirty="0"/>
          </a:p>
        </p:txBody>
      </p:sp>
      <p:sp>
        <p:nvSpPr>
          <p:cNvPr id="136" name="Google Shape;136;gb4751426a6_0_0"/>
          <p:cNvSpPr txBox="1"/>
          <p:nvPr/>
        </p:nvSpPr>
        <p:spPr>
          <a:xfrm>
            <a:off x="533400" y="4762800"/>
            <a:ext cx="4139400" cy="633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800" i="1" dirty="0">
                <a:solidFill>
                  <a:schemeClr val="dk1"/>
                </a:solidFill>
              </a:rPr>
              <a:t>Uganda</a:t>
            </a:r>
            <a:r>
              <a:rPr lang="en-US" sz="800" dirty="0">
                <a:solidFill>
                  <a:schemeClr val="dk1"/>
                </a:solidFill>
              </a:rPr>
              <a:t> by </a:t>
            </a:r>
            <a:r>
              <a:rPr lang="en-US" sz="800" dirty="0" err="1">
                <a:solidFill>
                  <a:schemeClr val="dk1"/>
                </a:solidFill>
              </a:rPr>
              <a:t>Cliffanie</a:t>
            </a:r>
            <a:r>
              <a:rPr lang="en-US" sz="800" dirty="0">
                <a:solidFill>
                  <a:schemeClr val="dk1"/>
                </a:solidFill>
              </a:rPr>
              <a:t> Forrester</a:t>
            </a:r>
            <a:endParaRPr sz="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gb4751426a6_0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326" y="0"/>
            <a:ext cx="3225800" cy="4838699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gb4751426a6_0_6"/>
          <p:cNvSpPr txBox="1">
            <a:spLocks noGrp="1"/>
          </p:cNvSpPr>
          <p:nvPr>
            <p:ph type="body" idx="1"/>
          </p:nvPr>
        </p:nvSpPr>
        <p:spPr>
          <a:xfrm>
            <a:off x="4624375" y="228600"/>
            <a:ext cx="3759900" cy="45342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1800" dirty="0"/>
              <a:t>On your paper, write OPTIC down the left side.</a:t>
            </a:r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O- Write </a:t>
            </a:r>
            <a:r>
              <a:rPr lang="en-US" sz="1800" b="1" i="1" u="sng" dirty="0"/>
              <a:t>observations</a:t>
            </a:r>
            <a:r>
              <a:rPr lang="en-US" sz="1800" dirty="0"/>
              <a:t> about the visuals you see.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P- List the </a:t>
            </a:r>
            <a:r>
              <a:rPr lang="en-US" sz="1800" b="1" i="1" u="sng" dirty="0"/>
              <a:t>parts</a:t>
            </a:r>
            <a:r>
              <a:rPr lang="en-US" sz="1800" dirty="0"/>
              <a:t>, or details, you notice.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T- Assess the </a:t>
            </a:r>
            <a:r>
              <a:rPr lang="en-US" sz="1800" b="1" i="1" u="sng" dirty="0"/>
              <a:t>title</a:t>
            </a:r>
            <a:r>
              <a:rPr lang="en-US" sz="1800" dirty="0"/>
              <a:t>. </a:t>
            </a:r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How does it relate?</a:t>
            </a:r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If there is </a:t>
            </a:r>
            <a:r>
              <a:rPr lang="en-US" sz="1800" b="1" i="1" u="sng" dirty="0"/>
              <a:t>no title</a:t>
            </a:r>
            <a:r>
              <a:rPr lang="en-US" sz="1800" dirty="0"/>
              <a:t>, give it one.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I- Determine the </a:t>
            </a:r>
            <a:r>
              <a:rPr lang="en-US" sz="1800" b="1" i="1" u="sng" dirty="0"/>
              <a:t>interrelationships</a:t>
            </a:r>
            <a:r>
              <a:rPr lang="en-US" sz="1800" dirty="0"/>
              <a:t> of the visuals.</a:t>
            </a:r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How do they work together?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C- Come to a </a:t>
            </a:r>
            <a:r>
              <a:rPr lang="en-US" sz="1800" b="1" i="1" u="sng" dirty="0"/>
              <a:t>conclusion</a:t>
            </a:r>
            <a:r>
              <a:rPr lang="en-US" sz="1800" dirty="0"/>
              <a:t> about the image.</a:t>
            </a:r>
            <a:endParaRPr sz="2200" dirty="0"/>
          </a:p>
        </p:txBody>
      </p:sp>
      <p:sp>
        <p:nvSpPr>
          <p:cNvPr id="143" name="Google Shape;143;gb4751426a6_0_6"/>
          <p:cNvSpPr txBox="1"/>
          <p:nvPr/>
        </p:nvSpPr>
        <p:spPr>
          <a:xfrm>
            <a:off x="768325" y="4762800"/>
            <a:ext cx="3225900" cy="633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800" i="1" dirty="0">
                <a:solidFill>
                  <a:schemeClr val="dk1"/>
                </a:solidFill>
              </a:rPr>
              <a:t>The Old Guitarist </a:t>
            </a:r>
            <a:r>
              <a:rPr lang="en-US" sz="800" dirty="0">
                <a:solidFill>
                  <a:schemeClr val="dk1"/>
                </a:solidFill>
              </a:rPr>
              <a:t>by Pablo Picasso. </a:t>
            </a:r>
            <a:endParaRPr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gb4751426a6_0_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851" y="170813"/>
            <a:ext cx="3486099" cy="4497067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gb4751426a6_0_12"/>
          <p:cNvSpPr txBox="1">
            <a:spLocks noGrp="1"/>
          </p:cNvSpPr>
          <p:nvPr>
            <p:ph type="body" idx="1"/>
          </p:nvPr>
        </p:nvSpPr>
        <p:spPr>
          <a:xfrm>
            <a:off x="4624375" y="228600"/>
            <a:ext cx="3759900" cy="45342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1800" dirty="0"/>
              <a:t>On your paper, write OPTIC down the left side.</a:t>
            </a:r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O- Write </a:t>
            </a:r>
            <a:r>
              <a:rPr lang="en-US" sz="1800" b="1" i="1" u="sng" dirty="0"/>
              <a:t>observations</a:t>
            </a:r>
            <a:r>
              <a:rPr lang="en-US" sz="1800" dirty="0"/>
              <a:t> about the visuals you see.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P- List the </a:t>
            </a:r>
            <a:r>
              <a:rPr lang="en-US" sz="1800" b="1" i="1" u="sng" dirty="0"/>
              <a:t>parts</a:t>
            </a:r>
            <a:r>
              <a:rPr lang="en-US" sz="1800" dirty="0"/>
              <a:t>, or details, you notice.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T- Assess the </a:t>
            </a:r>
            <a:r>
              <a:rPr lang="en-US" sz="1800" b="1" i="1" u="sng" dirty="0"/>
              <a:t>title</a:t>
            </a:r>
            <a:r>
              <a:rPr lang="en-US" sz="1800" dirty="0"/>
              <a:t>. </a:t>
            </a:r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How does it relate?</a:t>
            </a:r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If there is </a:t>
            </a:r>
            <a:r>
              <a:rPr lang="en-US" sz="1800" b="1" i="1" u="sng" dirty="0"/>
              <a:t>no title</a:t>
            </a:r>
            <a:r>
              <a:rPr lang="en-US" sz="1800" dirty="0"/>
              <a:t>, give it one.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I- Determine the </a:t>
            </a:r>
            <a:r>
              <a:rPr lang="en-US" sz="1800" b="1" i="1" u="sng" dirty="0"/>
              <a:t>interrelationships</a:t>
            </a:r>
            <a:r>
              <a:rPr lang="en-US" sz="1800" dirty="0"/>
              <a:t> of the visuals.</a:t>
            </a:r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How do they work together?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C- Come to a </a:t>
            </a:r>
            <a:r>
              <a:rPr lang="en-US" sz="1800" b="1" i="1" u="sng" dirty="0"/>
              <a:t>conclusion</a:t>
            </a:r>
            <a:r>
              <a:rPr lang="en-US" sz="1800" dirty="0"/>
              <a:t> about the image.</a:t>
            </a:r>
            <a:endParaRPr sz="2200" dirty="0"/>
          </a:p>
        </p:txBody>
      </p:sp>
      <p:sp>
        <p:nvSpPr>
          <p:cNvPr id="150" name="Google Shape;150;gb4751426a6_0_12"/>
          <p:cNvSpPr txBox="1"/>
          <p:nvPr/>
        </p:nvSpPr>
        <p:spPr>
          <a:xfrm>
            <a:off x="627850" y="4667875"/>
            <a:ext cx="3486000" cy="633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800" i="1" dirty="0">
                <a:solidFill>
                  <a:schemeClr val="dk1"/>
                </a:solidFill>
              </a:rPr>
              <a:t>The Church at Auvers </a:t>
            </a:r>
            <a:r>
              <a:rPr lang="en-US" sz="800" dirty="0">
                <a:solidFill>
                  <a:schemeClr val="dk1"/>
                </a:solidFill>
              </a:rPr>
              <a:t>by Vincent Van Gogh</a:t>
            </a:r>
            <a:endParaRPr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gb4751426a6_0_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025" y="864387"/>
            <a:ext cx="4637000" cy="3414725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gb4751426a6_0_18"/>
          <p:cNvSpPr txBox="1">
            <a:spLocks noGrp="1"/>
          </p:cNvSpPr>
          <p:nvPr>
            <p:ph type="body" idx="1"/>
          </p:nvPr>
        </p:nvSpPr>
        <p:spPr>
          <a:xfrm>
            <a:off x="4831109" y="133185"/>
            <a:ext cx="3759900" cy="45342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1800" dirty="0"/>
              <a:t>On your paper, write OPTIC down the left side.</a:t>
            </a:r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O- Write </a:t>
            </a:r>
            <a:r>
              <a:rPr lang="en-US" sz="1800" b="1" i="1" u="sng" dirty="0"/>
              <a:t>observations</a:t>
            </a:r>
            <a:r>
              <a:rPr lang="en-US" sz="1800" dirty="0"/>
              <a:t> about the visuals you see.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P- List the </a:t>
            </a:r>
            <a:r>
              <a:rPr lang="en-US" sz="1800" b="1" i="1" u="sng" dirty="0"/>
              <a:t>parts</a:t>
            </a:r>
            <a:r>
              <a:rPr lang="en-US" sz="1800" dirty="0"/>
              <a:t>, or details, you notice.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T- Assess the </a:t>
            </a:r>
            <a:r>
              <a:rPr lang="en-US" sz="1800" b="1" i="1" u="sng" dirty="0"/>
              <a:t>title</a:t>
            </a:r>
            <a:r>
              <a:rPr lang="en-US" sz="1800" dirty="0"/>
              <a:t>. </a:t>
            </a:r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How does it relate?</a:t>
            </a:r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If there is </a:t>
            </a:r>
            <a:r>
              <a:rPr lang="en-US" sz="1800" b="1" i="1" u="sng" dirty="0"/>
              <a:t>no title</a:t>
            </a:r>
            <a:r>
              <a:rPr lang="en-US" sz="1800" dirty="0"/>
              <a:t>, give it one.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I- Determine the </a:t>
            </a:r>
            <a:r>
              <a:rPr lang="en-US" sz="1800" b="1" i="1" u="sng" dirty="0"/>
              <a:t>interrelationships</a:t>
            </a:r>
            <a:r>
              <a:rPr lang="en-US" sz="1800" dirty="0"/>
              <a:t> of the visuals.</a:t>
            </a:r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How do they work together?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C- Come to a </a:t>
            </a:r>
            <a:r>
              <a:rPr lang="en-US" sz="1800" b="1" i="1" u="sng" dirty="0"/>
              <a:t>conclusion</a:t>
            </a:r>
            <a:r>
              <a:rPr lang="en-US" sz="1800" dirty="0"/>
              <a:t> </a:t>
            </a:r>
          </a:p>
          <a:p>
            <a:pPr marL="63500" lvl="0" indent="0" algn="l" rtl="0">
              <a:spcBef>
                <a:spcPts val="0"/>
              </a:spcBef>
              <a:spcAft>
                <a:spcPts val="0"/>
              </a:spcAft>
              <a:buSzPts val="2600"/>
            </a:pPr>
            <a:r>
              <a:rPr lang="en-US" sz="1800" dirty="0"/>
              <a:t>        about the image.</a:t>
            </a:r>
            <a:endParaRPr sz="2200" dirty="0"/>
          </a:p>
        </p:txBody>
      </p:sp>
      <p:sp>
        <p:nvSpPr>
          <p:cNvPr id="157" name="Google Shape;157;gb4751426a6_0_18"/>
          <p:cNvSpPr txBox="1"/>
          <p:nvPr/>
        </p:nvSpPr>
        <p:spPr>
          <a:xfrm>
            <a:off x="130025" y="4279125"/>
            <a:ext cx="4637100" cy="633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800" i="1" dirty="0">
                <a:solidFill>
                  <a:schemeClr val="dk1"/>
                </a:solidFill>
              </a:rPr>
              <a:t>The Persistence of Memory </a:t>
            </a:r>
            <a:r>
              <a:rPr lang="en-US" sz="800" dirty="0">
                <a:solidFill>
                  <a:schemeClr val="dk1"/>
                </a:solidFill>
              </a:rPr>
              <a:t>by Salvador Dalí</a:t>
            </a:r>
            <a:endParaRPr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b4751426a6_0_24"/>
          <p:cNvSpPr txBox="1">
            <a:spLocks noGrp="1"/>
          </p:cNvSpPr>
          <p:nvPr>
            <p:ph type="body" idx="1"/>
          </p:nvPr>
        </p:nvSpPr>
        <p:spPr>
          <a:xfrm>
            <a:off x="4808925" y="188600"/>
            <a:ext cx="3759900" cy="45342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1800" dirty="0"/>
              <a:t>On your paper, write OPTIC down the left side.</a:t>
            </a:r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O- Write </a:t>
            </a:r>
            <a:r>
              <a:rPr lang="en-US" sz="1800" b="1" i="1" u="sng" dirty="0"/>
              <a:t>observations</a:t>
            </a:r>
            <a:r>
              <a:rPr lang="en-US" sz="1800" dirty="0"/>
              <a:t> about the visuals you see.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P- List the </a:t>
            </a:r>
            <a:r>
              <a:rPr lang="en-US" sz="1800" b="1" i="1" u="sng" dirty="0"/>
              <a:t>parts</a:t>
            </a:r>
            <a:r>
              <a:rPr lang="en-US" sz="1800" dirty="0"/>
              <a:t>, or details, you notice.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T- Assess the </a:t>
            </a:r>
            <a:r>
              <a:rPr lang="en-US" sz="1800" b="1" i="1" u="sng" dirty="0"/>
              <a:t>title</a:t>
            </a:r>
            <a:r>
              <a:rPr lang="en-US" sz="1800" dirty="0"/>
              <a:t>. </a:t>
            </a:r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How does it relate?</a:t>
            </a:r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If there is </a:t>
            </a:r>
            <a:r>
              <a:rPr lang="en-US" sz="1800" b="1" i="1" u="sng" dirty="0"/>
              <a:t>no title</a:t>
            </a:r>
            <a:r>
              <a:rPr lang="en-US" sz="1800" dirty="0"/>
              <a:t>, give it one.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I- Determine the </a:t>
            </a:r>
            <a:r>
              <a:rPr lang="en-US" sz="1800" b="1" i="1" u="sng" dirty="0"/>
              <a:t>interrelationships</a:t>
            </a:r>
            <a:r>
              <a:rPr lang="en-US" sz="1800" dirty="0"/>
              <a:t> of the visuals.</a:t>
            </a:r>
          </a:p>
          <a:p>
            <a:pPr marL="914400" lvl="1" indent="-294005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How do they work together?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1800" dirty="0"/>
              <a:t>C- Come to a </a:t>
            </a:r>
            <a:r>
              <a:rPr lang="en-US" sz="1800" b="1" i="1" u="sng" dirty="0"/>
              <a:t>conclusion</a:t>
            </a:r>
            <a:r>
              <a:rPr lang="en-US" sz="1800" dirty="0"/>
              <a:t> </a:t>
            </a:r>
          </a:p>
          <a:p>
            <a:pPr marL="63500" lvl="0" indent="0" algn="l" rtl="0">
              <a:spcBef>
                <a:spcPts val="0"/>
              </a:spcBef>
              <a:spcAft>
                <a:spcPts val="0"/>
              </a:spcAft>
              <a:buSzPts val="2600"/>
            </a:pPr>
            <a:r>
              <a:rPr lang="en-US" sz="1800" dirty="0"/>
              <a:t>        about the image.</a:t>
            </a:r>
            <a:endParaRPr sz="2200" dirty="0"/>
          </a:p>
        </p:txBody>
      </p:sp>
      <p:pic>
        <p:nvPicPr>
          <p:cNvPr id="163" name="Google Shape;163;gb4751426a6_0_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125" y="1170075"/>
            <a:ext cx="4717901" cy="2571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gb4751426a6_0_24"/>
          <p:cNvSpPr txBox="1"/>
          <p:nvPr/>
        </p:nvSpPr>
        <p:spPr>
          <a:xfrm>
            <a:off x="91125" y="3879325"/>
            <a:ext cx="4717800" cy="633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800" i="1" dirty="0">
                <a:solidFill>
                  <a:schemeClr val="dk1"/>
                </a:solidFill>
              </a:rPr>
              <a:t>Nighthawks</a:t>
            </a:r>
            <a:r>
              <a:rPr lang="en-US" sz="800" dirty="0">
                <a:solidFill>
                  <a:schemeClr val="dk1"/>
                </a:solidFill>
              </a:rPr>
              <a:t> by Edward Hopper</a:t>
            </a:r>
            <a:endParaRPr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686</Words>
  <Application>Microsoft Macintosh PowerPoint</Application>
  <PresentationFormat>On-screen Show (16:9)</PresentationFormat>
  <Paragraphs>98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Constantia</vt:lpstr>
      <vt:lpstr>Open Sans</vt:lpstr>
      <vt:lpstr>Georgia</vt:lpstr>
      <vt:lpstr>Calibri</vt:lpstr>
      <vt:lpstr>LEARN theme</vt:lpstr>
      <vt:lpstr>LEARN theme</vt:lpstr>
      <vt:lpstr>It’s OPTIC-al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Mindful of Sadness in “The Scarlet Ibis”</dc:title>
  <dc:subject/>
  <dc:creator>K20 Center</dc:creator>
  <cp:keywords/>
  <dc:description/>
  <cp:lastModifiedBy>Moharram, Jehanne</cp:lastModifiedBy>
  <cp:revision>1</cp:revision>
  <dcterms:modified xsi:type="dcterms:W3CDTF">2024-10-24T18:07:26Z</dcterms:modified>
  <cp:category/>
</cp:coreProperties>
</file>