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UpsQX4nxZUI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43d270f58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43d270f58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i="1">
                <a:solidFill>
                  <a:srgbClr val="3E5C61"/>
                </a:solidFill>
              </a:rPr>
              <a:t>Picasso, P. (1903–1904). The old guitarist [Painting]. Art Institute of Chicago, Chicago, IL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43d270f5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43d270f58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i="1">
                <a:solidFill>
                  <a:srgbClr val="3E5C61"/>
                </a:solidFill>
              </a:rPr>
              <a:t>Van Gogh, V. (1890). The church at Auvers [Painting]. Musée d'Orsay, Paris, France.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43d270f5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43d270f5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i="1">
                <a:solidFill>
                  <a:srgbClr val="3E5C61"/>
                </a:solidFill>
              </a:rPr>
              <a:t>Dalí, S. (1931). The persistence of memory [Painting]. Museum of Modern Art, New York, NY.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43d270f58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43d270f58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i="1">
                <a:solidFill>
                  <a:srgbClr val="3E5C61"/>
                </a:solidFill>
              </a:rPr>
              <a:t>Hopper, E. (1942). Nighthawks [Painting]. Art Institute of Chicago, Chicago, IL. https://www.artic.edu/artworks/111628/nighthawks</a:t>
            </a:r>
            <a:endParaRPr sz="900" i="1">
              <a:solidFill>
                <a:srgbClr val="3E5C6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85eaadd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85eaadd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85eaadd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85eaadd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85eaadd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85eaadd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85eaadd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85eaadd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MGHClayCenter. (2019, May 5). Self-care in high school [Video]. YouTube. https://www.youtube.com/watch?v=gEHPTjMv4F0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85eaadd2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85eaadd2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85eaadd2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85eaadd2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(2021, September 21). K20 Center 3 minute timer [Video]. YouTube. https://www.youtube.com/watch?v=iISP02KPau0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43d270f5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43d270f5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NYU Steinhardt (2014, Oct 2). </a:t>
            </a:r>
            <a:r>
              <a:rPr lang="en-US" i="1"/>
              <a:t>What is mental health counseling? </a:t>
            </a:r>
            <a:r>
              <a:rPr lang="en-US"/>
              <a:t>[Video]. YouTube.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</a:t>
            </a:r>
            <a:r>
              <a:rPr lang="en-US" u="sng">
                <a:solidFill>
                  <a:schemeClr val="hlink"/>
                </a:solidFill>
                <a:hlinkClick r:id="rId4"/>
              </a:rPr>
              <a:t>?v=UpsQX4nxZUI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63abf52f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63abf52f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March 12). </a:t>
            </a:r>
            <a:r>
              <a:rPr lang="en-US" i="1"/>
              <a:t>K20 ICAP - Licensed Professional Counselor - Are We Okay? </a:t>
            </a:r>
            <a:r>
              <a:rPr lang="en-US"/>
              <a:t>[Video]. YouTube.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</a:rPr>
              <a:t>https://www.youtube.com/watch?v=BN10mvJYoTA&amp;list=PL-aUhEQeaZXLg0yYwLKeUT2Ud1sC0inzo&amp;index=44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43d270f5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43d270f5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43d270f5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43d270f5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900" i="1">
                <a:solidFill>
                  <a:srgbClr val="3E5C61"/>
                </a:solidFill>
              </a:rPr>
              <a:t>Forrester, C. (2015). Uganda [Painting]. The Metropolitan Museum of Art, New York, NY.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HPTjMv4F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iISP02KPau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sQX4nxZU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10mvJYo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Old Guitarist by Pablo Picasso</a:t>
            </a:r>
            <a:endParaRPr/>
          </a:p>
        </p:txBody>
      </p:sp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687" y="1309350"/>
            <a:ext cx="2342625" cy="35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Church at Auvers by Vincent Van Gogh</a:t>
            </a:r>
            <a:endParaRPr/>
          </a:p>
        </p:txBody>
      </p:sp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338" y="1301375"/>
            <a:ext cx="2663326" cy="34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Persistence of Memory by Salvador Dalí</a:t>
            </a:r>
            <a:endParaRPr/>
          </a:p>
        </p:txBody>
      </p:sp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413" y="1309350"/>
            <a:ext cx="4727176" cy="347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Nighthawks by Edward Hopper</a:t>
            </a:r>
            <a:endParaRPr/>
          </a:p>
        </p:txBody>
      </p:sp>
      <p:pic>
        <p:nvPicPr>
          <p:cNvPr id="163" name="Google Shape;1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085" y="1309351"/>
            <a:ext cx="5567826" cy="30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As you read, think about the main character’s emotional state throughout the story: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you know what he is feeling throughout?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his emotions change throughout?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his emotions tell us about the theme(s) in the story?</a:t>
            </a:r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“The Scarlet Ibis” by James Hurst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In response to the following questions, complete the</a:t>
            </a:r>
            <a:r>
              <a:rPr lang="en-US" b="1"/>
              <a:t> Text Analysis Chart </a:t>
            </a:r>
            <a:r>
              <a:rPr lang="en-US"/>
              <a:t>noting quotes from the text, character’s mood or state of mind, and your reaction to it.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you know what he is feeling throughout?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his emotions change throughout?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his emotions tell us about the theme(s) in the story?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 Analysis Chart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the author develop the character of Brother in the text?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are we, the audience, supposed to feel about Brother?</a:t>
            </a:r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 Analysis Chart Discussion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33291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Complete the</a:t>
            </a:r>
            <a:r>
              <a:rPr lang="en-US" sz="2000" b="1" dirty="0"/>
              <a:t> What it Says, Why it Matters Chart </a:t>
            </a:r>
            <a:r>
              <a:rPr lang="en-US" sz="2000" dirty="0"/>
              <a:t>noting quotes from the article “11 Self-Care Tips for Teens and Young Adults” by Gene </a:t>
            </a:r>
            <a:r>
              <a:rPr lang="en-US" sz="2000" dirty="0" err="1"/>
              <a:t>Beresin</a:t>
            </a:r>
            <a:r>
              <a:rPr lang="en-US" sz="2000" dirty="0"/>
              <a:t> and the video “Self-Care in High School.” Explain why it matters in connection to “The Scarlet Ibis.”</a:t>
            </a:r>
            <a:endParaRPr sz="2000" dirty="0"/>
          </a:p>
        </p:txBody>
      </p:sp>
      <p:sp>
        <p:nvSpPr>
          <p:cNvPr id="187" name="Google Shape;18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it Says, Why it Matters Chart</a:t>
            </a:r>
            <a:endParaRPr/>
          </a:p>
        </p:txBody>
      </p:sp>
      <p:pic>
        <p:nvPicPr>
          <p:cNvPr id="188" name="Google Shape;188;p38" descr="Use this video in your classroom? Please take our quick survey! &#10;https://www.surveymonkey.com/r/self-care-clay-center&#10;It will help us learn more about how it's being used to support students. 💚&#10;&#10;We all face stresses in life – schoolwork, conflict with peers, and more. How can we cope? In this series of videos on self-care, we hear from students in middle school, high school, and college about the stresses in their lives and how they practice self-care to manage. &#10;&#10;NOTE: The stories shared cover a range of topics that some viewers may find sensitive in nature, including mention of parent divorce, and feelings of depression. Please see below for additional resources on these topics.&#10;&#10;For teachers, download our companion activity toolkit for classrooms:&#10;https://www.mghclaycenter.org/assets/SELF-CARE-Toolkit.pdf &#10;&#10;Additional Resources:&#10;&#10;What If My Child Has Depression&#10;http://bitly.com/CC-Depression &#10;&#10;The Impact of Divorce: All Children Only Get One Childhood&#10;https://www.mghclaycenter.org/parenting-concerns/grade-school/the-impact-of-divorce-all-children-only-get-one-childhood/ &#10;&#10;Suicide Prevention Hotline - 1-800-273-8255&#10;Crisis Text Line - Text &quot;HOME&quot; to 741741&#10;&#10;Remember to take care of yourself. You deserve it. &#10;&#10;Subscribe to our channel and connect with us online:&#10;*http://www.mghclaycenter.org&#10;*https://www.instagram.com/mghclaycenter &#10;*https://www.facebook.com/massgeneralclaycenter&#10;*https://twitter.com/mghclaycenter&#10;*https://itunes.apple.com/us/podcast/shrinking-it-down-mental-health-made-simple/id1210904002?mt=2 &#10;&#10;***&#10;The Clay Center for Young Healthy Minds is a free, online resource dedicated to promoting and supporting the mental, emotional, and behavioral well-being of children, teens, and young adults.&#10;&#10;***&#10;Executive Produced by the MGH Clay Center and Dr. Maria Jose Lisotto, MD&#10;Produced by Eric I. Lu&#10;Directed by Elaine Coin&#10;Director of Photography - Daphne Wu&#10;First Assistant Director - YJ Gold&#10;First Assistant Camera - Erica Chan&#10;Gaffer - Stan Garber&#10;Set Designer - Melody Chen&#10;Sound Mixer - Margot Padilla&#10;Translator - Jaime Jorge&#10;Production Assistant - Toby Fan" title="Self-Care in High Schoo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625" y="1309350"/>
            <a:ext cx="4778175" cy="26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5029400" y="1309350"/>
            <a:ext cx="36573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Create a poster where Brother has a conversation with someone else who provides him with insight or ways to process his sadness.</a:t>
            </a:r>
            <a:endParaRPr/>
          </a:p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Mom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Dad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Aunt Nicey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Friend</a:t>
            </a:r>
            <a:endParaRPr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Counselor</a:t>
            </a:r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Two-Voice Poem – Conversation with Brother</a:t>
            </a:r>
            <a:endParaRPr/>
          </a:p>
        </p:txBody>
      </p:sp>
      <p:pic>
        <p:nvPicPr>
          <p:cNvPr id="195" name="Google Shape;1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09350"/>
            <a:ext cx="4436350" cy="3109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Conversation with Brother Rubric</a:t>
            </a:r>
            <a:endParaRPr/>
          </a:p>
        </p:txBody>
      </p:sp>
      <p:pic>
        <p:nvPicPr>
          <p:cNvPr id="201" name="Google Shape;201;p40" title="Screenshot 2025-05-15 1159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22" y="1356323"/>
            <a:ext cx="6557375" cy="3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Being Mindful of Sadness in “The Scarlet Ibis”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Theme and Characterization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86511" y="62116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20000"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a character’s state of mind affect their development and the development of the theme in a text?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44005" y="78400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Analyze the development of character and theme in a text.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dirty="0"/>
              <a:t>How do you deal with uncertain times?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br>
              <a:rPr lang="en-US" dirty="0"/>
            </a:br>
            <a:r>
              <a:rPr lang="en-US" b="1" dirty="0"/>
              <a:t>Quick Write</a:t>
            </a:r>
            <a:endParaRPr b="1" dirty="0"/>
          </a:p>
        </p:txBody>
      </p:sp>
      <p:pic>
        <p:nvPicPr>
          <p:cNvPr id="114" name="Google Shape;114;p26" title="QuickWr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227" y="400049"/>
            <a:ext cx="1130473" cy="167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247600"/>
            <a:ext cx="4437075" cy="24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Mental Health Counseling?</a:t>
            </a:r>
            <a:endParaRPr/>
          </a:p>
        </p:txBody>
      </p:sp>
      <p:pic>
        <p:nvPicPr>
          <p:cNvPr id="121" name="Google Shape;121;p27" descr="Faculty, alumni, and current students in NYU Steinhardt’s MA program in Counseling for Mental Health and Wellness share what it means to be a mental health counselor and what you can do with this degree." title="What is Mental Health Counseling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438" y="1402227"/>
            <a:ext cx="5541125" cy="31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Social Work?</a:t>
            </a:r>
            <a:endParaRPr/>
          </a:p>
        </p:txBody>
      </p:sp>
      <p:pic>
        <p:nvPicPr>
          <p:cNvPr id="127" name="Google Shape;127;p28" title="K20 ICAP - Licensed Professional Counselor - Are We Okay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1450" y="1402225"/>
            <a:ext cx="5541111" cy="31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 – Write </a:t>
            </a:r>
            <a:r>
              <a:rPr lang="en-US" b="1" dirty="0">
                <a:solidFill>
                  <a:srgbClr val="910D28"/>
                </a:solidFill>
              </a:rPr>
              <a:t>observations </a:t>
            </a:r>
            <a:r>
              <a:rPr lang="en-US" dirty="0"/>
              <a:t>about the visuals you see.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 – List the </a:t>
            </a:r>
            <a:r>
              <a:rPr lang="en-US" b="1" dirty="0">
                <a:solidFill>
                  <a:srgbClr val="910D28"/>
                </a:solidFill>
              </a:rPr>
              <a:t>parts</a:t>
            </a:r>
            <a:r>
              <a:rPr lang="en-US" dirty="0"/>
              <a:t>, or details, you notice.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 – Assess the </a:t>
            </a:r>
            <a:r>
              <a:rPr lang="en-US" b="1" dirty="0">
                <a:solidFill>
                  <a:srgbClr val="910D28"/>
                </a:solidFill>
              </a:rPr>
              <a:t>title</a:t>
            </a:r>
            <a:r>
              <a:rPr lang="en-US" dirty="0"/>
              <a:t>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does it relate?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there is no title, give it one.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 – Determine the </a:t>
            </a:r>
            <a:r>
              <a:rPr lang="en-US" b="1" dirty="0">
                <a:solidFill>
                  <a:srgbClr val="910D28"/>
                </a:solidFill>
              </a:rPr>
              <a:t>interrelationships </a:t>
            </a:r>
            <a:r>
              <a:rPr lang="en-US" dirty="0"/>
              <a:t>of the visuals.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How do they work together?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 – Come to a </a:t>
            </a:r>
            <a:r>
              <a:rPr lang="en-US" b="1" dirty="0">
                <a:solidFill>
                  <a:srgbClr val="910D28"/>
                </a:solidFill>
              </a:rPr>
              <a:t>conclusion </a:t>
            </a:r>
            <a:r>
              <a:rPr lang="en-US" dirty="0"/>
              <a:t>about the image.</a:t>
            </a:r>
            <a:endParaRPr dirty="0"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OPTIC-al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Uganda by Cliffanie Forrester</a:t>
            </a:r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797" y="1309350"/>
            <a:ext cx="2538400" cy="348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On-screen Show (16:9)</PresentationFormat>
  <Paragraphs>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Being Mindful of Sadness in “The Scarlet Ibis”</vt:lpstr>
      <vt:lpstr>Essential Question</vt:lpstr>
      <vt:lpstr>Lesson Objectives</vt:lpstr>
      <vt:lpstr> Quick Write</vt:lpstr>
      <vt:lpstr>What is Mental Health Counseling?</vt:lpstr>
      <vt:lpstr>What is Social Work?</vt:lpstr>
      <vt:lpstr>It’s OPTIC-al</vt:lpstr>
      <vt:lpstr>Uganda by Cliffanie Forrester</vt:lpstr>
      <vt:lpstr>The Old Guitarist by Pablo Picasso</vt:lpstr>
      <vt:lpstr>The Church at Auvers by Vincent Van Gogh</vt:lpstr>
      <vt:lpstr>The Persistence of Memory by Salvador Dalí</vt:lpstr>
      <vt:lpstr>Nighthawks by Edward Hopper</vt:lpstr>
      <vt:lpstr>“The Scarlet Ibis” by James Hurst</vt:lpstr>
      <vt:lpstr>Text Analysis Chart</vt:lpstr>
      <vt:lpstr>Text Analysis Chart Discussion</vt:lpstr>
      <vt:lpstr>What it Says, Why it Matters Chart</vt:lpstr>
      <vt:lpstr>Two-Voice Poem – Conversation with Brother</vt:lpstr>
      <vt:lpstr>Conversation with Brother Rubric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McLeod Porter, Delma</dc:creator>
  <cp:lastModifiedBy>McLeod Porter, Delma</cp:lastModifiedBy>
  <cp:revision>1</cp:revision>
  <dcterms:modified xsi:type="dcterms:W3CDTF">2025-05-23T16:16:32Z</dcterms:modified>
</cp:coreProperties>
</file>