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24"/>
      <p:bold r:id="rId25"/>
      <p:italic r:id="rId26"/>
      <p:boldItalic r:id="rId27"/>
    </p:embeddedFont>
    <p:embeddedFont>
      <p:font typeface="Georgia" panose="02040502050405020303" pitchFamily="18" charset="0"/>
      <p:regular r:id="rId28"/>
      <p:bold r:id="rId29"/>
      <p:italic r:id="rId30"/>
      <p:boldItalic r:id="rId31"/>
    </p:embeddedFont>
    <p:embeddedFont>
      <p:font typeface="Open Sans" panose="020B060603050402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i0gNHd42utOLF8Q6SF1kiD8bzi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AED77C-969E-42FA-962C-B2F8064BEEF9}">
  <a:tblStyle styleId="{E8AED77C-969E-42FA-962C-B2F8064BEEF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636"/>
    <p:restoredTop sz="91905"/>
  </p:normalViewPr>
  <p:slideViewPr>
    <p:cSldViewPr snapToGrid="0">
      <p:cViewPr varScale="1">
        <p:scale>
          <a:sx n="138" d="100"/>
          <a:sy n="138" d="100"/>
        </p:scale>
        <p:origin x="184" y="1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ighthawks_(painting)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ghclaycenter.org/parenting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mghclaycenter.org/parenting-concerns/11-self-care-tips-for-teens-and-young-adults/" TargetMode="Externa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ISP02KPau0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UpsQX4nxZUI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iD9roYUbBGw&amp;feature=youtu.be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" name="Google Shape;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97ce5e77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97ce5e77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Picasso, P. (1904). The old guitarist [Online image]. https://</a:t>
            </a:r>
            <a:r>
              <a:rPr lang="en-US" sz="600" dirty="0" err="1">
                <a:latin typeface="Calibri"/>
                <a:ea typeface="Calibri"/>
                <a:cs typeface="Calibri"/>
                <a:sym typeface="Calibri"/>
              </a:rPr>
              <a:t>en.wikipedia.org</a:t>
            </a: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/wiki/</a:t>
            </a:r>
            <a:r>
              <a:rPr lang="en-US" sz="600" dirty="0" err="1">
                <a:latin typeface="Calibri"/>
                <a:ea typeface="Calibri"/>
                <a:cs typeface="Calibri"/>
                <a:sym typeface="Calibri"/>
              </a:rPr>
              <a:t>The_Old_Guitarist</a:t>
            </a: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The Old Guitarist</a:t>
            </a:r>
            <a:endParaRPr sz="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Artist	Pablo Picasso</a:t>
            </a:r>
            <a:endParaRPr sz="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Year	1903–04</a:t>
            </a:r>
            <a:endParaRPr sz="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Medium	Oil on panel</a:t>
            </a:r>
            <a:endParaRPr sz="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Dimensions	122.9 cm × 82.6 cm (48.4 in × 32.5 in)</a:t>
            </a:r>
            <a:endParaRPr sz="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Location	Art Institute of Chicago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97ce5e779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797ce5e779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Van Gogh, V. (1890). The church at Auvers [Online image]. Visual Arts. https://</a:t>
            </a:r>
            <a:r>
              <a:rPr lang="en-US" sz="600" dirty="0" err="1">
                <a:latin typeface="Calibri"/>
                <a:ea typeface="Calibri"/>
                <a:cs typeface="Calibri"/>
                <a:sym typeface="Calibri"/>
              </a:rPr>
              <a:t>en.wikipedia.org</a:t>
            </a: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/wiki/</a:t>
            </a:r>
            <a:r>
              <a:rPr lang="en-US" sz="600" dirty="0" err="1">
                <a:latin typeface="Calibri"/>
                <a:ea typeface="Calibri"/>
                <a:cs typeface="Calibri"/>
                <a:sym typeface="Calibri"/>
              </a:rPr>
              <a:t>Visual_arts</a:t>
            </a:r>
            <a:endParaRPr lang="en-US" sz="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The Church at Auvers</a:t>
            </a:r>
            <a:endParaRPr sz="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Artist	Vincent van Gogh</a:t>
            </a:r>
            <a:endParaRPr sz="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Year	1890</a:t>
            </a:r>
            <a:endParaRPr sz="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Catalogue	</a:t>
            </a:r>
            <a:endParaRPr sz="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F789JH2006</a:t>
            </a:r>
            <a:endParaRPr sz="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Medium	Oil on canvas</a:t>
            </a:r>
            <a:endParaRPr sz="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Dimensions	74 cm × 94 cm (37 in × 29.1 in)</a:t>
            </a:r>
            <a:endParaRPr sz="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Location	</a:t>
            </a:r>
            <a:r>
              <a:rPr lang="en-US" sz="600" dirty="0" err="1">
                <a:latin typeface="Calibri"/>
                <a:ea typeface="Calibri"/>
                <a:cs typeface="Calibri"/>
                <a:sym typeface="Calibri"/>
              </a:rPr>
              <a:t>Musée</a:t>
            </a: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 d'Orsay, Paris</a:t>
            </a:r>
            <a:endParaRPr u="sng" dirty="0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97ce5e779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797ce5e779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Dali, S. (1931). The persistence of memory [Online image]. https://</a:t>
            </a:r>
            <a:r>
              <a:rPr lang="en-US" sz="600" dirty="0" err="1">
                <a:latin typeface="Calibri"/>
                <a:ea typeface="Calibri"/>
                <a:cs typeface="Calibri"/>
                <a:sym typeface="Calibri"/>
              </a:rPr>
              <a:t>en.wikipedia.org</a:t>
            </a: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/wiki/</a:t>
            </a:r>
            <a:r>
              <a:rPr lang="en-US" sz="600" dirty="0" err="1">
                <a:latin typeface="Calibri"/>
                <a:ea typeface="Calibri"/>
                <a:cs typeface="Calibri"/>
                <a:sym typeface="Calibri"/>
              </a:rPr>
              <a:t>The_Persistence_of_Memory</a:t>
            </a:r>
            <a:endParaRPr lang="en-US" sz="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The Persistence of Memory</a:t>
            </a:r>
            <a:endParaRPr sz="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Artist	Salvador Dalí</a:t>
            </a:r>
            <a:endParaRPr sz="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Year	1931</a:t>
            </a:r>
            <a:endParaRPr sz="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Medium	Oil on canvas</a:t>
            </a:r>
            <a:endParaRPr sz="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Dimensions	24 cm × 33 cm (9.5 in × 13 in)</a:t>
            </a:r>
            <a:endParaRPr sz="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Location	Museum of Modern Art, New York City</a:t>
            </a:r>
            <a:endParaRPr u="sng" dirty="0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97ce5e77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97ce5e779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indent="0" algn="l">
              <a:buFont typeface="Arial" panose="020B0604020202020204" pitchFamily="34" charset="0"/>
              <a:buNone/>
            </a:pPr>
            <a:r>
              <a:rPr lang="en-US" sz="1100" b="0" i="0" u="none" strike="noStrike" dirty="0">
                <a:solidFill>
                  <a:srgbClr val="292929"/>
                </a:solidFill>
                <a:effectLst/>
                <a:latin typeface="Open Sans" panose="020B0606030504020204" pitchFamily="34" charset="0"/>
              </a:rPr>
              <a:t>Hopper, E. (1942). </a:t>
            </a:r>
            <a:r>
              <a:rPr lang="en-US" sz="1100" b="0" i="1" u="none" strike="noStrike" dirty="0">
                <a:solidFill>
                  <a:srgbClr val="292929"/>
                </a:solidFill>
                <a:effectLst/>
                <a:latin typeface="Open Sans" panose="020B0606030504020204" pitchFamily="34" charset="0"/>
              </a:rPr>
              <a:t>Nighthawks</a:t>
            </a:r>
            <a:r>
              <a:rPr lang="en-US" sz="1100" b="0" i="0" u="none" strike="noStrike" dirty="0">
                <a:solidFill>
                  <a:srgbClr val="292929"/>
                </a:solidFill>
                <a:effectLst/>
                <a:latin typeface="Open Sans" panose="020B0606030504020204" pitchFamily="34" charset="0"/>
              </a:rPr>
              <a:t> [Online image]. </a:t>
            </a:r>
            <a:r>
              <a:rPr lang="en-US" sz="1100" b="0" i="0" u="none" strike="noStrike" dirty="0">
                <a:solidFill>
                  <a:srgbClr val="292929"/>
                </a:solidFill>
                <a:effectLst/>
                <a:latin typeface="Open Sans" panose="020B0606030504020204" pitchFamily="34" charset="0"/>
                <a:hlinkClick r:id="rId3"/>
              </a:rPr>
              <a:t>https://en.wikipedia.org/wiki/Nighthawks_(painting)</a:t>
            </a:r>
            <a:endParaRPr lang="en-US" sz="1100" b="0" i="0" u="none" strike="noStrike" dirty="0">
              <a:solidFill>
                <a:srgbClr val="292929"/>
              </a:solidFill>
              <a:effectLst/>
              <a:latin typeface="Open Sans" panose="020B0606030504020204" pitchFamily="34" charset="0"/>
              <a:cs typeface="Arial"/>
              <a:sym typeface="Arial"/>
            </a:endParaRPr>
          </a:p>
          <a:p>
            <a:pPr marL="228600" indent="0" algn="l">
              <a:buFont typeface="Arial" panose="020B0604020202020204" pitchFamily="34" charset="0"/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Nighthawks</a:t>
            </a:r>
            <a:endParaRPr sz="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Artist	Edward Hopper </a:t>
            </a:r>
            <a:endParaRPr sz="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Year	1942</a:t>
            </a:r>
            <a:endParaRPr sz="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Medium	oil paint, canvas</a:t>
            </a:r>
            <a:endParaRPr sz="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Movement	American realism </a:t>
            </a:r>
            <a:endParaRPr sz="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Dimensions	84.1 cm (33.1 in) × 152.4 cm (60.0 in)</a:t>
            </a:r>
            <a:endParaRPr sz="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Location	Art Institute of Chicago, United States</a:t>
            </a:r>
            <a:endParaRPr sz="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u="sng" dirty="0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97ce5e779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797ce5e779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Hurst, J. (July 1960). The scarlet ibis. </a:t>
            </a:r>
            <a:r>
              <a:rPr lang="en-US" dirty="0" err="1"/>
              <a:t>ActivelyLearn</a:t>
            </a:r>
            <a:r>
              <a:rPr lang="en-US" dirty="0"/>
              <a:t>. https://</a:t>
            </a:r>
            <a:r>
              <a:rPr lang="en-US" dirty="0" err="1"/>
              <a:t>read.activelylearn.com</a:t>
            </a:r>
            <a:r>
              <a:rPr lang="en-US" dirty="0"/>
              <a:t>/#teacher/reader/authoring/preview/816689/notes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Milne, P. (2011, June 28). Scarlet ibis [Photograph]. Flickr. https://</a:t>
            </a:r>
            <a:r>
              <a:rPr lang="en-US" dirty="0" err="1"/>
              <a:t>www.flickr.com</a:t>
            </a:r>
            <a:r>
              <a:rPr lang="en-US" dirty="0"/>
              <a:t>/photos/48307594@N00/6037953333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97ce5e779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797ce5e779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797ce5e779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797ce5e779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97ce5e779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797ce5e779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 err="1"/>
              <a:t>Bereson</a:t>
            </a:r>
            <a:r>
              <a:rPr lang="en-US" dirty="0"/>
              <a:t>, G. (May 5, 2019). 11 self care tips for teens and young adults. The Clay Center for Young Healthy Minds.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https://www.mghclaycenter.org/parenting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-concerns/11-self-care-tips-for-teens-and-young-adults/</a:t>
            </a: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97ce5e779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97ce5e779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917e729a7c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g917e729a7c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b606de2ef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gb606de2ef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05ea2a1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g905ea2a1a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917e729a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917e729a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917e729a7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g917e729a7c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0" i="0" u="none" strike="noStrike" dirty="0">
                <a:solidFill>
                  <a:srgbClr val="292929"/>
                </a:solidFill>
                <a:effectLst/>
                <a:latin typeface="Open Sans" panose="020F0502020204030204" pitchFamily="34" charset="0"/>
              </a:rPr>
              <a:t>K20 Center. (2021, September 21). </a:t>
            </a:r>
            <a:r>
              <a:rPr lang="en-US" b="0" i="1" u="none" strike="noStrike" dirty="0">
                <a:solidFill>
                  <a:srgbClr val="292929"/>
                </a:solidFill>
                <a:effectLst/>
                <a:latin typeface="Open Sans" panose="020F0502020204030204" pitchFamily="34" charset="0"/>
              </a:rPr>
              <a:t>K20 Center 3 minute timer</a:t>
            </a:r>
            <a:r>
              <a:rPr lang="en-US" b="0" i="0" u="none" strike="noStrike" dirty="0">
                <a:solidFill>
                  <a:srgbClr val="292929"/>
                </a:solidFill>
                <a:effectLst/>
                <a:latin typeface="Open Sans" panose="020F0502020204030204" pitchFamily="34" charset="0"/>
              </a:rPr>
              <a:t> [Video]. YouTube. </a:t>
            </a:r>
            <a:r>
              <a:rPr lang="en-US" b="0" i="0" u="none" strike="noStrike" dirty="0">
                <a:solidFill>
                  <a:srgbClr val="292929"/>
                </a:solidFill>
                <a:effectLst/>
                <a:latin typeface="Open Sans" panose="020F0502020204030204" pitchFamily="34" charset="0"/>
                <a:hlinkClick r:id="rId3"/>
              </a:rPr>
              <a:t>https://www.youtube.com/watch?v=iISP02KPau0</a:t>
            </a:r>
            <a:endParaRPr lang="en-US" b="0" i="0" u="none" strike="noStrike" dirty="0">
              <a:solidFill>
                <a:srgbClr val="292929"/>
              </a:solidFill>
              <a:effectLst/>
              <a:latin typeface="Open Sans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97ce5e77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97ce5e77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NYU Steinhardt (2014, Oct 2). </a:t>
            </a:r>
            <a:r>
              <a:rPr lang="en-US" i="1" dirty="0"/>
              <a:t>What is mental health counseling? </a:t>
            </a:r>
            <a:r>
              <a:rPr lang="en-US" dirty="0"/>
              <a:t>[Video]. YouTube.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https://www.youtube.com/</a:t>
            </a:r>
            <a:r>
              <a:rPr lang="en-US" u="sng" dirty="0" err="1">
                <a:solidFill>
                  <a:schemeClr val="hlink"/>
                </a:solidFill>
                <a:hlinkClick r:id="rId3"/>
              </a:rPr>
              <a:t>watch</a:t>
            </a:r>
            <a:r>
              <a:rPr lang="en-US" u="sng" dirty="0" err="1">
                <a:solidFill>
                  <a:schemeClr val="hlink"/>
                </a:solidFill>
                <a:hlinkClick r:id="rId4"/>
              </a:rPr>
              <a:t>?v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=UpsQX4nxZUI</a:t>
            </a:r>
            <a:endParaRPr u="sng" dirty="0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97ce5e77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97ce5e77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K20 Center. (2021, January 8). </a:t>
            </a:r>
            <a:r>
              <a:rPr lang="en-US" i="1" dirty="0"/>
              <a:t>Social Worker - Jessica </a:t>
            </a:r>
            <a:r>
              <a:rPr lang="en-US" i="1" dirty="0" err="1"/>
              <a:t>Schonlau</a:t>
            </a:r>
            <a:r>
              <a:rPr lang="en-US" i="1" dirty="0"/>
              <a:t> - Zoom Into Your Career</a:t>
            </a:r>
            <a:r>
              <a:rPr lang="en-US" dirty="0"/>
              <a:t> [Video]. YouTube.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https://www.youtube.com/</a:t>
            </a:r>
            <a:r>
              <a:rPr lang="en-US" u="sng" dirty="0" err="1">
                <a:solidFill>
                  <a:schemeClr val="hlink"/>
                </a:solidFill>
                <a:hlinkClick r:id="rId3"/>
              </a:rPr>
              <a:t>watch</a:t>
            </a:r>
            <a:r>
              <a:rPr lang="en-US" u="sng" dirty="0" err="1">
                <a:solidFill>
                  <a:schemeClr val="hlink"/>
                </a:solidFill>
                <a:hlinkClick r:id="rId4"/>
              </a:rPr>
              <a:t>?v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=iD9roYUbBGw&amp;feature=youtu.be</a:t>
            </a:r>
            <a:endParaRPr u="sng" dirty="0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97ce5e77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97ce5e77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3902efe5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3902efe5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Forrester, C. (2016). Uganda [Online image]. P.S. Art 2016: Student Artworks. The Metropolitan Museum of Art. https://</a:t>
            </a:r>
            <a:r>
              <a:rPr lang="en-US" sz="600" dirty="0" err="1">
                <a:latin typeface="Calibri"/>
                <a:ea typeface="Calibri"/>
                <a:cs typeface="Calibri"/>
                <a:sym typeface="Calibri"/>
              </a:rPr>
              <a:t>www.metmuseum.org</a:t>
            </a: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/exhibitions/listings/2016/ps-art-2016/works-of-art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Uganda</a:t>
            </a:r>
            <a:endParaRPr sz="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 dirty="0" err="1">
                <a:latin typeface="Calibri"/>
                <a:ea typeface="Calibri"/>
                <a:cs typeface="Calibri"/>
                <a:sym typeface="Calibri"/>
              </a:rPr>
              <a:t>Cliffannie</a:t>
            </a: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 Forrester</a:t>
            </a:r>
            <a:endParaRPr sz="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Age 17, Grade 12</a:t>
            </a:r>
            <a:endParaRPr sz="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High School of Art &amp; Design, Manhattan</a:t>
            </a:r>
            <a:endParaRPr sz="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Art Teacher: Maria Jimenez</a:t>
            </a:r>
            <a:endParaRPr sz="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600" dirty="0">
                <a:latin typeface="Calibri"/>
                <a:ea typeface="Calibri"/>
                <a:cs typeface="Calibri"/>
                <a:sym typeface="Calibri"/>
              </a:rPr>
              <a:t>Oil on canvas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0" name="Google Shape;50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905ea2a1ad_0_6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g905ea2a1ad_0_6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4" name="Google Shape;74;g905ea2a1ad_0_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" name="Google Shape;20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25" name="Google Shape;25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1" name="Google Shape;3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0" name="Google Shape;40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3" name="Google Shape;4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EHPTjMv4F0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ISP02KPau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psQX4nxZU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D9roYUbBG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g797ce5e779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326" y="0"/>
            <a:ext cx="3225800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797ce5e779_0_25"/>
          <p:cNvSpPr txBox="1">
            <a:spLocks noGrp="1"/>
          </p:cNvSpPr>
          <p:nvPr>
            <p:ph type="body" idx="1"/>
          </p:nvPr>
        </p:nvSpPr>
        <p:spPr>
          <a:xfrm>
            <a:off x="4624375" y="228600"/>
            <a:ext cx="3759900" cy="4534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457200" lvl="0" indent="-368300" algn="l" rtl="0">
              <a:spcBef>
                <a:spcPts val="52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O- Write </a:t>
            </a:r>
            <a:r>
              <a:rPr lang="en-US" sz="2200" b="1" i="1" u="sng" dirty="0"/>
              <a:t>observations</a:t>
            </a:r>
            <a:r>
              <a:rPr lang="en-US" sz="2200" dirty="0"/>
              <a:t> about the visuals you see.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P- List the </a:t>
            </a:r>
            <a:r>
              <a:rPr lang="en-US" sz="2200" b="1" i="1" u="sng" dirty="0"/>
              <a:t>parts</a:t>
            </a:r>
            <a:r>
              <a:rPr lang="en-US" sz="2200" dirty="0"/>
              <a:t>, or details, you notice.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T- Assess the </a:t>
            </a:r>
            <a:r>
              <a:rPr lang="en-US" sz="2200" b="1" i="1" u="sng" dirty="0"/>
              <a:t>title</a:t>
            </a:r>
            <a:r>
              <a:rPr lang="en-US" sz="2200" dirty="0"/>
              <a:t>. </a:t>
            </a:r>
          </a:p>
          <a:p>
            <a:pPr marL="914400" lvl="1" indent="-294005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How does it relate?</a:t>
            </a:r>
          </a:p>
          <a:p>
            <a:pPr marL="914400" lvl="1" indent="-294005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If there is </a:t>
            </a:r>
            <a:r>
              <a:rPr lang="en-US" sz="1800" b="1" i="1" u="sng" dirty="0"/>
              <a:t>no title</a:t>
            </a:r>
            <a:r>
              <a:rPr lang="en-US" sz="1800" dirty="0"/>
              <a:t>, give it one.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I- Determine the </a:t>
            </a:r>
            <a:r>
              <a:rPr lang="en-US" sz="2200" b="1" i="1" u="sng" dirty="0"/>
              <a:t>interrelationships</a:t>
            </a:r>
            <a:r>
              <a:rPr lang="en-US" sz="2200" dirty="0"/>
              <a:t> of the visuals.</a:t>
            </a:r>
          </a:p>
          <a:p>
            <a:pPr marL="914400" lvl="1" indent="-294005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How do they work together?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C- Come to a </a:t>
            </a:r>
            <a:r>
              <a:rPr lang="en-US" sz="2200" b="1" i="1" u="sng" dirty="0"/>
              <a:t>conclusion</a:t>
            </a:r>
            <a:r>
              <a:rPr lang="en-US" sz="2200" dirty="0"/>
              <a:t> about the image.</a:t>
            </a:r>
          </a:p>
          <a:p>
            <a:pPr marL="457200" lvl="0" indent="-368300" algn="l" rtl="0">
              <a:spcBef>
                <a:spcPts val="520"/>
              </a:spcBef>
              <a:spcAft>
                <a:spcPts val="0"/>
              </a:spcAft>
              <a:buSzPts val="2200"/>
              <a:buChar char="•"/>
            </a:pPr>
            <a:endParaRPr sz="2200" dirty="0"/>
          </a:p>
        </p:txBody>
      </p:sp>
      <p:sp>
        <p:nvSpPr>
          <p:cNvPr id="136" name="Google Shape;136;g797ce5e779_0_25"/>
          <p:cNvSpPr txBox="1"/>
          <p:nvPr/>
        </p:nvSpPr>
        <p:spPr>
          <a:xfrm>
            <a:off x="768325" y="4762800"/>
            <a:ext cx="3225900" cy="633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800" i="1" dirty="0">
                <a:solidFill>
                  <a:schemeClr val="dk1"/>
                </a:solidFill>
              </a:rPr>
              <a:t>The Old Guitarist </a:t>
            </a:r>
            <a:r>
              <a:rPr lang="en-US" sz="800" dirty="0">
                <a:solidFill>
                  <a:schemeClr val="dk1"/>
                </a:solidFill>
              </a:rPr>
              <a:t>by Pablo Picasso</a:t>
            </a:r>
            <a:endParaRPr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g797ce5e779_0_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851" y="170813"/>
            <a:ext cx="3486099" cy="4497067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797ce5e779_0_31"/>
          <p:cNvSpPr txBox="1">
            <a:spLocks noGrp="1"/>
          </p:cNvSpPr>
          <p:nvPr>
            <p:ph type="body" idx="1"/>
          </p:nvPr>
        </p:nvSpPr>
        <p:spPr>
          <a:xfrm>
            <a:off x="4624375" y="228600"/>
            <a:ext cx="3759900" cy="4534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457200" lvl="0" indent="-368300" algn="l" rtl="0">
              <a:spcBef>
                <a:spcPts val="52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O- Write </a:t>
            </a:r>
            <a:r>
              <a:rPr lang="en-US" sz="2200" b="1" i="1" u="sng" dirty="0"/>
              <a:t>observations</a:t>
            </a:r>
            <a:r>
              <a:rPr lang="en-US" sz="2200" dirty="0"/>
              <a:t> about the visuals you see.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P- List the </a:t>
            </a:r>
            <a:r>
              <a:rPr lang="en-US" sz="2200" b="1" i="1" u="sng" dirty="0"/>
              <a:t>parts</a:t>
            </a:r>
            <a:r>
              <a:rPr lang="en-US" sz="2200" dirty="0"/>
              <a:t>, or details, you notice.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T- Assess the </a:t>
            </a:r>
            <a:r>
              <a:rPr lang="en-US" sz="2200" b="1" i="1" u="sng" dirty="0"/>
              <a:t>title</a:t>
            </a:r>
            <a:r>
              <a:rPr lang="en-US" sz="2200" dirty="0"/>
              <a:t>. </a:t>
            </a:r>
          </a:p>
          <a:p>
            <a:pPr marL="914400" lvl="1" indent="-294005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How does it relate?</a:t>
            </a:r>
          </a:p>
          <a:p>
            <a:pPr marL="914400" lvl="1" indent="-294005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If there is </a:t>
            </a:r>
            <a:r>
              <a:rPr lang="en-US" sz="1800" b="1" i="1" u="sng" dirty="0"/>
              <a:t>no title</a:t>
            </a:r>
            <a:r>
              <a:rPr lang="en-US" sz="1800" dirty="0"/>
              <a:t>, give it one.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I- Determine the </a:t>
            </a:r>
            <a:r>
              <a:rPr lang="en-US" sz="2200" b="1" i="1" u="sng" dirty="0"/>
              <a:t>interrelationships</a:t>
            </a:r>
            <a:r>
              <a:rPr lang="en-US" sz="2200" dirty="0"/>
              <a:t> of the visuals.</a:t>
            </a:r>
          </a:p>
          <a:p>
            <a:pPr marL="914400" lvl="1" indent="-294005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How do they work together?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C- Come to a </a:t>
            </a:r>
            <a:r>
              <a:rPr lang="en-US" sz="2200" b="1" i="1" u="sng" dirty="0"/>
              <a:t>conclusion</a:t>
            </a:r>
            <a:r>
              <a:rPr lang="en-US" sz="2200" dirty="0"/>
              <a:t> about the image.</a:t>
            </a:r>
          </a:p>
          <a:p>
            <a:pPr marL="457200" lvl="0" indent="-368300" algn="l" rtl="0">
              <a:spcBef>
                <a:spcPts val="520"/>
              </a:spcBef>
              <a:spcAft>
                <a:spcPts val="0"/>
              </a:spcAft>
              <a:buSzPts val="2200"/>
              <a:buChar char="•"/>
            </a:pPr>
            <a:endParaRPr sz="2200" dirty="0"/>
          </a:p>
        </p:txBody>
      </p:sp>
      <p:sp>
        <p:nvSpPr>
          <p:cNvPr id="143" name="Google Shape;143;g797ce5e779_0_31"/>
          <p:cNvSpPr txBox="1"/>
          <p:nvPr/>
        </p:nvSpPr>
        <p:spPr>
          <a:xfrm>
            <a:off x="627850" y="4667875"/>
            <a:ext cx="3486000" cy="633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800" i="1" dirty="0">
                <a:solidFill>
                  <a:schemeClr val="dk1"/>
                </a:solidFill>
              </a:rPr>
              <a:t>The Church at Auvers </a:t>
            </a:r>
            <a:r>
              <a:rPr lang="en-US" sz="800" dirty="0">
                <a:solidFill>
                  <a:schemeClr val="dk1"/>
                </a:solidFill>
              </a:rPr>
              <a:t>by Vincent Van Gogh</a:t>
            </a:r>
            <a:endParaRPr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g797ce5e779_0_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025" y="864387"/>
            <a:ext cx="4637000" cy="341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797ce5e779_0_37"/>
          <p:cNvSpPr txBox="1">
            <a:spLocks noGrp="1"/>
          </p:cNvSpPr>
          <p:nvPr>
            <p:ph type="body" idx="1"/>
          </p:nvPr>
        </p:nvSpPr>
        <p:spPr>
          <a:xfrm>
            <a:off x="5021538" y="194325"/>
            <a:ext cx="3759900" cy="4534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457200" lvl="0" indent="-368300" algn="l" rtl="0">
              <a:spcBef>
                <a:spcPts val="520"/>
              </a:spcBef>
              <a:spcAft>
                <a:spcPts val="0"/>
              </a:spcAft>
              <a:buSzPts val="2200"/>
              <a:buChar char="•"/>
            </a:pPr>
            <a:r>
              <a:rPr lang="en-US" sz="1800" dirty="0"/>
              <a:t>O- Write </a:t>
            </a:r>
            <a:r>
              <a:rPr lang="en-US" sz="1800" b="1" i="1" u="sng" dirty="0"/>
              <a:t>observations</a:t>
            </a:r>
            <a:r>
              <a:rPr lang="en-US" sz="1800" dirty="0"/>
              <a:t> about the visuals you see.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1800" dirty="0"/>
              <a:t>P- List the </a:t>
            </a:r>
            <a:r>
              <a:rPr lang="en-US" sz="1800" b="1" i="1" u="sng" dirty="0"/>
              <a:t>parts</a:t>
            </a:r>
            <a:r>
              <a:rPr lang="en-US" sz="1800" dirty="0"/>
              <a:t>, or details, you notice.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1800" dirty="0"/>
              <a:t>T- Assess the </a:t>
            </a:r>
            <a:r>
              <a:rPr lang="en-US" sz="1800" b="1" i="1" u="sng" dirty="0"/>
              <a:t>title</a:t>
            </a:r>
            <a:r>
              <a:rPr lang="en-US" sz="1800" dirty="0"/>
              <a:t>. </a:t>
            </a:r>
          </a:p>
          <a:p>
            <a:pPr marL="914400" lvl="1" indent="-294005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How does it relate?</a:t>
            </a:r>
          </a:p>
          <a:p>
            <a:pPr marL="914400" lvl="1" indent="-294005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If there is </a:t>
            </a:r>
            <a:r>
              <a:rPr lang="en-US" sz="1800" b="1" i="1" u="sng" dirty="0"/>
              <a:t>no title</a:t>
            </a:r>
            <a:r>
              <a:rPr lang="en-US" sz="1800" dirty="0"/>
              <a:t>, give it one.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1800" dirty="0"/>
              <a:t>I- Determine the </a:t>
            </a:r>
            <a:r>
              <a:rPr lang="en-US" sz="1800" b="1" i="1" u="sng" dirty="0"/>
              <a:t>interrelationships</a:t>
            </a:r>
            <a:r>
              <a:rPr lang="en-US" sz="1800" dirty="0"/>
              <a:t> of the visuals.</a:t>
            </a:r>
          </a:p>
          <a:p>
            <a:pPr marL="914400" lvl="1" indent="-294005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How do they work together?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1800" dirty="0"/>
              <a:t>C- Come to a </a:t>
            </a:r>
            <a:r>
              <a:rPr lang="en-US" sz="1800" b="1" i="1" u="sng" dirty="0"/>
              <a:t>conclusion</a:t>
            </a:r>
            <a:r>
              <a:rPr lang="en-US" sz="1800" dirty="0"/>
              <a:t> about the image.</a:t>
            </a:r>
          </a:p>
          <a:p>
            <a:pPr marL="457200" lvl="0" indent="-368300" algn="l" rtl="0">
              <a:spcBef>
                <a:spcPts val="520"/>
              </a:spcBef>
              <a:spcAft>
                <a:spcPts val="0"/>
              </a:spcAft>
              <a:buSzPts val="2200"/>
              <a:buChar char="•"/>
            </a:pPr>
            <a:endParaRPr sz="2200" dirty="0"/>
          </a:p>
        </p:txBody>
      </p:sp>
      <p:sp>
        <p:nvSpPr>
          <p:cNvPr id="150" name="Google Shape;150;g797ce5e779_0_37"/>
          <p:cNvSpPr txBox="1"/>
          <p:nvPr/>
        </p:nvSpPr>
        <p:spPr>
          <a:xfrm>
            <a:off x="130025" y="4279125"/>
            <a:ext cx="4637100" cy="633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800" i="1" dirty="0">
                <a:solidFill>
                  <a:schemeClr val="dk1"/>
                </a:solidFill>
              </a:rPr>
              <a:t>The Persistence of Memory </a:t>
            </a:r>
            <a:r>
              <a:rPr lang="en-US" sz="800" dirty="0">
                <a:solidFill>
                  <a:schemeClr val="dk1"/>
                </a:solidFill>
              </a:rPr>
              <a:t>by Salvador Dalí</a:t>
            </a:r>
            <a:endParaRPr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97ce5e779_0_52"/>
          <p:cNvSpPr txBox="1">
            <a:spLocks noGrp="1"/>
          </p:cNvSpPr>
          <p:nvPr>
            <p:ph type="body" idx="1"/>
          </p:nvPr>
        </p:nvSpPr>
        <p:spPr>
          <a:xfrm>
            <a:off x="5169320" y="188600"/>
            <a:ext cx="3759900" cy="4534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457200" lvl="0" indent="-368300" algn="l" rtl="0">
              <a:spcBef>
                <a:spcPts val="520"/>
              </a:spcBef>
              <a:spcAft>
                <a:spcPts val="0"/>
              </a:spcAft>
              <a:buSzPts val="2200"/>
              <a:buChar char="•"/>
            </a:pPr>
            <a:r>
              <a:rPr lang="en-US" sz="1800" dirty="0"/>
              <a:t>O- Write </a:t>
            </a:r>
            <a:r>
              <a:rPr lang="en-US" sz="1800" b="1" i="1" u="sng" dirty="0"/>
              <a:t>observations</a:t>
            </a:r>
            <a:r>
              <a:rPr lang="en-US" sz="1800" dirty="0"/>
              <a:t> about the visuals you see.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1800" dirty="0"/>
              <a:t>P- List the </a:t>
            </a:r>
            <a:r>
              <a:rPr lang="en-US" sz="1800" b="1" i="1" u="sng" dirty="0"/>
              <a:t>parts</a:t>
            </a:r>
            <a:r>
              <a:rPr lang="en-US" sz="1800" dirty="0"/>
              <a:t>, or details, you notice.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1800" dirty="0"/>
              <a:t>T- Assess the </a:t>
            </a:r>
            <a:r>
              <a:rPr lang="en-US" sz="1800" b="1" i="1" u="sng" dirty="0"/>
              <a:t>title</a:t>
            </a:r>
            <a:r>
              <a:rPr lang="en-US" sz="1800" dirty="0"/>
              <a:t>. </a:t>
            </a:r>
          </a:p>
          <a:p>
            <a:pPr marL="914400" lvl="1" indent="-294005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How does it relate?</a:t>
            </a:r>
          </a:p>
          <a:p>
            <a:pPr marL="914400" lvl="1" indent="-294005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If there is </a:t>
            </a:r>
            <a:r>
              <a:rPr lang="en-US" sz="1800" b="1" i="1" u="sng" dirty="0"/>
              <a:t>no title</a:t>
            </a:r>
            <a:r>
              <a:rPr lang="en-US" sz="1800" dirty="0"/>
              <a:t>, give it one.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1800" dirty="0"/>
              <a:t>I- Determine the </a:t>
            </a:r>
            <a:r>
              <a:rPr lang="en-US" sz="1800" b="1" i="1" u="sng" dirty="0"/>
              <a:t>interrelationships</a:t>
            </a:r>
            <a:r>
              <a:rPr lang="en-US" sz="1800" dirty="0"/>
              <a:t> of the visuals.</a:t>
            </a:r>
          </a:p>
          <a:p>
            <a:pPr marL="914400" lvl="1" indent="-294005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How do they work together?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1800" dirty="0"/>
              <a:t>C- Come to a </a:t>
            </a:r>
            <a:r>
              <a:rPr lang="en-US" sz="1800" b="1" i="1" u="sng" dirty="0"/>
              <a:t>conclusion</a:t>
            </a:r>
            <a:r>
              <a:rPr lang="en-US" sz="1800" dirty="0"/>
              <a:t> about the image.</a:t>
            </a:r>
          </a:p>
          <a:p>
            <a:pPr marL="88900" lvl="0" indent="0" algn="l" rtl="0">
              <a:spcBef>
                <a:spcPts val="520"/>
              </a:spcBef>
              <a:spcAft>
                <a:spcPts val="0"/>
              </a:spcAft>
              <a:buSzPts val="2200"/>
            </a:pPr>
            <a:endParaRPr sz="2200" dirty="0"/>
          </a:p>
        </p:txBody>
      </p:sp>
      <p:pic>
        <p:nvPicPr>
          <p:cNvPr id="156" name="Google Shape;156;g797ce5e779_0_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125" y="1170075"/>
            <a:ext cx="4717901" cy="2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g797ce5e779_0_52"/>
          <p:cNvSpPr txBox="1"/>
          <p:nvPr/>
        </p:nvSpPr>
        <p:spPr>
          <a:xfrm>
            <a:off x="91125" y="3879325"/>
            <a:ext cx="4717800" cy="633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800" i="1" dirty="0">
                <a:solidFill>
                  <a:schemeClr val="dk1"/>
                </a:solidFill>
              </a:rPr>
              <a:t>Nighthawks</a:t>
            </a:r>
            <a:r>
              <a:rPr lang="en-US" sz="800" dirty="0">
                <a:solidFill>
                  <a:schemeClr val="dk1"/>
                </a:solidFill>
              </a:rPr>
              <a:t> by Edward Hopper</a:t>
            </a:r>
            <a:endParaRPr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797ce5e779_0_5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Read “The Scarlet Ibis” by James Hurst</a:t>
            </a:r>
            <a:endParaRPr/>
          </a:p>
        </p:txBody>
      </p:sp>
      <p:sp>
        <p:nvSpPr>
          <p:cNvPr id="163" name="Google Shape;163;g797ce5e779_0_5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2"/>
                </a:solidFill>
              </a:rPr>
              <a:t>As you read, think about the main character’s emotional state throughout the story. </a:t>
            </a:r>
            <a:endParaRPr sz="2200">
              <a:solidFill>
                <a:schemeClr val="dk2"/>
              </a:solidFill>
            </a:endParaRPr>
          </a:p>
          <a:p>
            <a:pPr marL="457200" lvl="0" indent="-368300" algn="l" rtl="0">
              <a:spcBef>
                <a:spcPts val="480"/>
              </a:spcBef>
              <a:spcAft>
                <a:spcPts val="0"/>
              </a:spcAft>
              <a:buSzPts val="2200"/>
              <a:buChar char="●"/>
            </a:pPr>
            <a:r>
              <a:rPr lang="en-US" sz="2200">
                <a:solidFill>
                  <a:schemeClr val="dk2"/>
                </a:solidFill>
              </a:rPr>
              <a:t>How do you know what he is feeling throughout the story? </a:t>
            </a:r>
            <a:endParaRPr sz="2200">
              <a:solidFill>
                <a:schemeClr val="dk2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>
                <a:solidFill>
                  <a:schemeClr val="dk2"/>
                </a:solidFill>
              </a:rPr>
              <a:t>How do his emotions change throughout the story?</a:t>
            </a:r>
            <a:endParaRPr sz="2200">
              <a:solidFill>
                <a:schemeClr val="dk2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>
                <a:solidFill>
                  <a:schemeClr val="dk2"/>
                </a:solidFill>
              </a:rPr>
              <a:t>What do his emotions tell us about the theme(s) in the story?</a:t>
            </a:r>
            <a:endParaRPr/>
          </a:p>
        </p:txBody>
      </p:sp>
      <p:pic>
        <p:nvPicPr>
          <p:cNvPr id="164" name="Google Shape;164;g797ce5e779_0_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7925" y="1547748"/>
            <a:ext cx="3551899" cy="303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797ce5e779_0_7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After Reading “The Scarlet Ibis”</a:t>
            </a:r>
            <a:endParaRPr/>
          </a:p>
        </p:txBody>
      </p:sp>
      <p:sp>
        <p:nvSpPr>
          <p:cNvPr id="171" name="Google Shape;171;g797ce5e779_0_7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318000" cy="491099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/>
              <a:t>Complete the Text Analysis Chart</a:t>
            </a:r>
            <a:endParaRPr dirty="0"/>
          </a:p>
        </p:txBody>
      </p:sp>
      <p:sp>
        <p:nvSpPr>
          <p:cNvPr id="172" name="Google Shape;172;g797ce5e779_0_71"/>
          <p:cNvSpPr txBox="1">
            <a:spLocks noGrp="1"/>
          </p:cNvSpPr>
          <p:nvPr>
            <p:ph type="body" idx="2"/>
          </p:nvPr>
        </p:nvSpPr>
        <p:spPr>
          <a:xfrm>
            <a:off x="5076422" y="1394747"/>
            <a:ext cx="1515628" cy="4911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/>
              <a:t>Discussion</a:t>
            </a:r>
            <a:endParaRPr dirty="0"/>
          </a:p>
        </p:txBody>
      </p:sp>
      <p:sp>
        <p:nvSpPr>
          <p:cNvPr id="173" name="Google Shape;173;g797ce5e779_0_71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How does the author develop the character of Brother in the text?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How are we, the audience, supposed to feel about Brother?</a:t>
            </a:r>
            <a:endParaRPr dirty="0"/>
          </a:p>
        </p:txBody>
      </p:sp>
      <p:graphicFrame>
        <p:nvGraphicFramePr>
          <p:cNvPr id="174" name="Google Shape;174;g797ce5e779_0_71"/>
          <p:cNvGraphicFramePr/>
          <p:nvPr>
            <p:extLst>
              <p:ext uri="{D42A27DB-BD31-4B8C-83A1-F6EECF244321}">
                <p14:modId xmlns:p14="http://schemas.microsoft.com/office/powerpoint/2010/main" val="2285170665"/>
              </p:ext>
            </p:extLst>
          </p:nvPr>
        </p:nvGraphicFramePr>
        <p:xfrm>
          <a:off x="455375" y="2439575"/>
          <a:ext cx="4041900" cy="1751457"/>
        </p:xfrm>
        <a:graphic>
          <a:graphicData uri="http://schemas.openxmlformats.org/drawingml/2006/table">
            <a:tbl>
              <a:tblPr bandRow="1">
                <a:noFill/>
                <a:tableStyleId>{E8AED77C-969E-42FA-962C-B2F8064BEEF9}</a:tableStyleId>
              </a:tblPr>
              <a:tblGrid>
                <a:gridCol w="1347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7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7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90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 the Text Says</a:t>
                      </a:r>
                      <a:endParaRPr sz="12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 anchor="ctr"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Character’s Mood/ State of Mind</a:t>
                      </a:r>
                      <a:endParaRPr sz="12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 anchor="ctr"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Reaction this Creates in the Reader</a:t>
                      </a:r>
                      <a:endParaRPr sz="12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 anchor="ctr"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21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rgbClr val="910D28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21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rgbClr val="910D28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21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rgbClr val="910D28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797ce5e779_0_8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 Self-Care Tips</a:t>
            </a:r>
            <a:endParaRPr/>
          </a:p>
        </p:txBody>
      </p:sp>
      <p:sp>
        <p:nvSpPr>
          <p:cNvPr id="180" name="Google Shape;180;g797ce5e779_0_85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Says/Matters Chart</a:t>
            </a:r>
            <a:endParaRPr/>
          </a:p>
        </p:txBody>
      </p:sp>
      <p:sp>
        <p:nvSpPr>
          <p:cNvPr id="181" name="Google Shape;181;g797ce5e779_0_85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Making Connections to “The Scarlet Ibis”</a:t>
            </a:r>
            <a:endParaRPr/>
          </a:p>
        </p:txBody>
      </p:sp>
      <p:sp>
        <p:nvSpPr>
          <p:cNvPr id="182" name="Google Shape;182;g797ce5e779_0_85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ct val="120000"/>
              <a:buChar char="•"/>
            </a:pPr>
            <a:r>
              <a:rPr lang="en-US" dirty="0"/>
              <a:t>What do the video and text </a:t>
            </a:r>
            <a:r>
              <a:rPr lang="en-US" b="1" dirty="0"/>
              <a:t>say</a:t>
            </a:r>
            <a:r>
              <a:rPr lang="en-US" dirty="0"/>
              <a:t>?</a:t>
            </a:r>
            <a:endParaRPr dirty="0"/>
          </a:p>
          <a:p>
            <a:pPr marL="928688" lvl="1" indent="-28575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Include these in the chart on the “Says” side.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ct val="120000"/>
              <a:buChar char="•"/>
            </a:pPr>
            <a:r>
              <a:rPr lang="en-US" dirty="0"/>
              <a:t>Why does this </a:t>
            </a:r>
            <a:r>
              <a:rPr lang="en-US" b="1" dirty="0"/>
              <a:t>matter</a:t>
            </a:r>
            <a:r>
              <a:rPr lang="en-US" dirty="0"/>
              <a:t>?</a:t>
            </a:r>
            <a:endParaRPr dirty="0"/>
          </a:p>
          <a:p>
            <a:pPr marL="928688" lvl="1" indent="-28575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Include why you chose these on the “Matter” side. </a:t>
            </a:r>
            <a:endParaRPr dirty="0"/>
          </a:p>
          <a:p>
            <a:pPr marL="928688" lvl="1" indent="-28575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Explain connections you made.</a:t>
            </a:r>
            <a:endParaRPr dirty="0"/>
          </a:p>
        </p:txBody>
      </p:sp>
      <p:graphicFrame>
        <p:nvGraphicFramePr>
          <p:cNvPr id="183" name="Google Shape;183;g797ce5e779_0_85"/>
          <p:cNvGraphicFramePr/>
          <p:nvPr/>
        </p:nvGraphicFramePr>
        <p:xfrm>
          <a:off x="152400" y="2080275"/>
          <a:ext cx="4344900" cy="2409317"/>
        </p:xfrm>
        <a:graphic>
          <a:graphicData uri="http://schemas.openxmlformats.org/drawingml/2006/table">
            <a:tbl>
              <a:tblPr bandRow="1">
                <a:noFill/>
                <a:tableStyleId>{E8AED77C-969E-42FA-962C-B2F8064BEEF9}</a:tableStyleId>
              </a:tblPr>
              <a:tblGrid>
                <a:gridCol w="2199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5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 the Text Says (copy and paste the direct quote from the article here)</a:t>
                      </a:r>
                      <a:endParaRPr sz="12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 anchor="ctr"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Why it Matters/ Connection to “The Scarlet Ibis”</a:t>
                      </a:r>
                      <a:endParaRPr sz="12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 anchor="ctr"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797ce5e779_0_9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 Self-Care Tips</a:t>
            </a:r>
            <a:endParaRPr/>
          </a:p>
        </p:txBody>
      </p:sp>
      <p:pic>
        <p:nvPicPr>
          <p:cNvPr id="189" name="Google Shape;189;g797ce5e779_0_95" descr="High school is one of the most stressful times in a teen's life - balancing schoolwork, extracurricular activities, relationships, and big decisions about the future. How can you cope? In this video series on self-care, we hear from middle school, high school, and college students about the stresses they face, and how they practice self-care to manage.  &#10;&#10;NOTE: The stories shared cover a range of topics that some viewers may find sensitive in nature, including mention of parent divorce, and feelings of depression. Please see below for additional resources on these topics.&#10;&#10;For teachers, download our companion activity toolkit for classrooms:&#10;https://www.mghclaycenter.org/assets/SELF-CARE-Toolkit.pdf &#10;&#10;Additional Resources:&#10;&#10;What If My Child Has Depression&#10;http://bitly.com/CC-Depression &#10;&#10;The Impact of Divorce: All Children Only Get One Childhood&#10;https://www.mghclaycenter.org/parenting-concerns/grade-school/the-impact-of-divorce-all-children-only-get-one-childhood/ &#10;&#10;Suicide Prevention Hotline - 1-800-273-8255&#10;Crisis Text Line - Text &quot;HOME&quot; to 741741&#10;&#10;Remember to take care of yourself. You deserve it. &#10;&#10;Subscribe to our channel and connect with us online:&#10;*http://www.mghclaycenter.org&#10;*https://www.instagram.com/mghclaycenter &#10;*https://www.facebook.com/massgeneralclaycenter&#10;*https://twitter.com/mghclaycenter&#10;*https://itunes.apple.com/us/podcast/shrinking-it-down-mental-health-made-simple/id1210904002?mt=2 &#10;&#10;***&#10;The Clay Center for Young Healthy Minds is a free, online resource dedicated to promoting and supporting the mental, emotional, and behavioral well-being of children, teens, and young adults.&#10;&#10;***&#10;Executive Produced by the MGH Clay Center and Dr. Maria Jose Lisotto, MD&#10;Produced by Eric I. Lu&#10;Directed by Elaine Coin&#10;Director of Photography - Daphne Wu&#10;First Assistant Director - YJ Gold&#10;First Assistant Camera - Erica Chan&#10;Gaffer - Stan Garber&#10;Set Designer - Melody Chen&#10;Sound Mixer - Margot Padilla&#10;Translator - Jaime Jorge&#10;Production Assistant - Toby Fan" title="Self-Care in High School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2337" y="1537875"/>
            <a:ext cx="4639325" cy="347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797ce5e779_0_10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Processing Sadness</a:t>
            </a:r>
            <a:endParaRPr/>
          </a:p>
        </p:txBody>
      </p:sp>
      <p:sp>
        <p:nvSpPr>
          <p:cNvPr id="195" name="Google Shape;195;g797ce5e779_0_10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Option 1</a:t>
            </a:r>
            <a:endParaRPr/>
          </a:p>
        </p:txBody>
      </p:sp>
      <p:sp>
        <p:nvSpPr>
          <p:cNvPr id="196" name="Google Shape;196;g797ce5e779_0_10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Option 2</a:t>
            </a:r>
            <a:endParaRPr/>
          </a:p>
        </p:txBody>
      </p:sp>
      <p:sp>
        <p:nvSpPr>
          <p:cNvPr id="197" name="Google Shape;197;g797ce5e779_0_101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Create a poster where Brother has a conversation with someone else who provides him with some insights or ways to process his sadness. Some choices are:</a:t>
            </a:r>
            <a:endParaRPr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Counselor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Mom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Dad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Aunt Nicey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Friend</a:t>
            </a:r>
            <a:endParaRPr/>
          </a:p>
        </p:txBody>
      </p:sp>
      <p:sp>
        <p:nvSpPr>
          <p:cNvPr id="198" name="Google Shape;198;g797ce5e779_0_101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Create a poster providing specific tips for someone in class to use who may be having a difficult time processing their own feelings.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Then, choose a character from the story and write a paragraph explaining how that character would change or add to the poster.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917e729a7c_0_4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Brother Processes His Sadness: Two Voices</a:t>
            </a:r>
            <a:endParaRPr/>
          </a:p>
        </p:txBody>
      </p:sp>
      <p:sp>
        <p:nvSpPr>
          <p:cNvPr id="204" name="Google Shape;204;g917e729a7c_0_42"/>
          <p:cNvSpPr txBox="1">
            <a:spLocks noGrp="1"/>
          </p:cNvSpPr>
          <p:nvPr>
            <p:ph type="body" idx="4294967295"/>
          </p:nvPr>
        </p:nvSpPr>
        <p:spPr>
          <a:xfrm>
            <a:off x="457200" y="1200150"/>
            <a:ext cx="5865000" cy="288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Create a poster where Brother has a conversation with someone else who provides him with some insights or ways to process his sadness. </a:t>
            </a: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Counselor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Mom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Dad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Aunt Nicey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Friend</a:t>
            </a:r>
            <a:endParaRPr/>
          </a:p>
        </p:txBody>
      </p:sp>
      <p:pic>
        <p:nvPicPr>
          <p:cNvPr id="205" name="Google Shape;205;g917e729a7c_0_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1675" y="2642500"/>
            <a:ext cx="4228501" cy="239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Being Mindful of Sadness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in “The Scarlet Ibis”</a:t>
            </a:r>
            <a:endParaRPr dirty="0"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3600" dirty="0"/>
              <a:t>Theme and Characterization</a:t>
            </a:r>
            <a:endParaRPr sz="3600" dirty="0"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b606de2efa_0_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Processing Emotions</a:t>
            </a:r>
            <a:endParaRPr/>
          </a:p>
        </p:txBody>
      </p:sp>
      <p:sp>
        <p:nvSpPr>
          <p:cNvPr id="211" name="Google Shape;211;gb606de2efa_0_15"/>
          <p:cNvSpPr txBox="1">
            <a:spLocks noGrp="1"/>
          </p:cNvSpPr>
          <p:nvPr>
            <p:ph type="body" idx="1"/>
          </p:nvPr>
        </p:nvSpPr>
        <p:spPr>
          <a:xfrm>
            <a:off x="457200" y="91040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Create a poster providing specific tips to use for </a:t>
            </a:r>
            <a:r>
              <a:rPr lang="en-US" sz="2400"/>
              <a:t>someone who </a:t>
            </a:r>
            <a:r>
              <a:rPr lang="en-US" sz="2400" dirty="0"/>
              <a:t>may be having a difficult time processing their feelings.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Choose a character from “The Scarlet Ibis” and write a paragraph discussing how that character might change or add to your poster.</a:t>
            </a:r>
            <a:endParaRPr sz="2400" dirty="0"/>
          </a:p>
        </p:txBody>
      </p:sp>
      <p:pic>
        <p:nvPicPr>
          <p:cNvPr id="212" name="Google Shape;212;gb606de2efa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3100" y="885591"/>
            <a:ext cx="2827542" cy="3775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05ea2a1ad_0_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90" name="Google Shape;90;g905ea2a1ad_0_0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How does a character’s state of mind affect their development and the development of the theme in a text?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17e729a7c_0_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Learning Objective</a:t>
            </a:r>
            <a:endParaRPr/>
          </a:p>
        </p:txBody>
      </p:sp>
      <p:sp>
        <p:nvSpPr>
          <p:cNvPr id="96" name="Google Shape;96;g917e729a7c_0_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1439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Analyze the development of character and theme in a text.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17e729a7c_0_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How do you deal with uncertain times?</a:t>
            </a:r>
            <a:endParaRPr/>
          </a:p>
        </p:txBody>
      </p:sp>
      <p:sp>
        <p:nvSpPr>
          <p:cNvPr id="102" name="Google Shape;102;g917e729a7c_0_8"/>
          <p:cNvSpPr txBox="1"/>
          <p:nvPr/>
        </p:nvSpPr>
        <p:spPr>
          <a:xfrm>
            <a:off x="555625" y="1555750"/>
            <a:ext cx="7921500" cy="23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Respond to the prompt above.  Write for the full 3 minutes.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g917e729a7c_0_8" title="K20 3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08963" y="2550075"/>
            <a:ext cx="3326075" cy="249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97ce5e779_0_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Mental Health Counseling?</a:t>
            </a:r>
            <a:endParaRPr/>
          </a:p>
        </p:txBody>
      </p:sp>
      <p:pic>
        <p:nvPicPr>
          <p:cNvPr id="109" name="Google Shape;109;g797ce5e779_0_1" descr="Faculty, alumni, and current students in NYU Steinhardt’s MA program in Counseling for Mental Health and Wellness share what it means to be a mental health counselor and what you can do with this degree." title="What is Mental Health Counseling?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9763" y="1512175"/>
            <a:ext cx="4724476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97ce5e779_0_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Social Work?</a:t>
            </a:r>
            <a:endParaRPr/>
          </a:p>
        </p:txBody>
      </p:sp>
      <p:pic>
        <p:nvPicPr>
          <p:cNvPr id="115" name="Google Shape;115;g797ce5e779_0_10" descr="[This career is in the Human Services Career Cluster.] &#10;&#10;Jessica Schonlau is a licensed social worker for the Center for Children and Families in Norman. She has a Bachelors in Child Development and a Masters of Social Work. Her main responsibilities include providing therapy for families in need." title="Social Worker - Jessica Schonlau - Zoom Into Your Care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0625" y="1609400"/>
            <a:ext cx="4302750" cy="322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97ce5e779_0_1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It’s OPTIC-al</a:t>
            </a:r>
            <a:endParaRPr/>
          </a:p>
        </p:txBody>
      </p:sp>
      <p:sp>
        <p:nvSpPr>
          <p:cNvPr id="121" name="Google Shape;121;g797ce5e779_0_1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On your paper, write OPTIC down the left side.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O- Write </a:t>
            </a:r>
            <a:r>
              <a:rPr lang="en-US" b="1" i="1" u="sng" dirty="0"/>
              <a:t>observations</a:t>
            </a:r>
            <a:r>
              <a:rPr lang="en-US" dirty="0"/>
              <a:t> about the visuals you see.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P- List the </a:t>
            </a:r>
            <a:r>
              <a:rPr lang="en-US" b="1" i="1" u="sng" dirty="0"/>
              <a:t>parts</a:t>
            </a:r>
            <a:r>
              <a:rPr lang="en-US" dirty="0"/>
              <a:t>, or details, you notice.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T- Assess the </a:t>
            </a:r>
            <a:r>
              <a:rPr lang="en-US" b="1" i="1" u="sng" dirty="0"/>
              <a:t>title</a:t>
            </a:r>
            <a:r>
              <a:rPr lang="en-US" dirty="0"/>
              <a:t>. </a:t>
            </a:r>
            <a:endParaRPr dirty="0"/>
          </a:p>
          <a:p>
            <a:pPr marL="914400" lvl="1" indent="-294005" algn="l" rtl="0">
              <a:spcBef>
                <a:spcPts val="0"/>
              </a:spcBef>
              <a:spcAft>
                <a:spcPts val="0"/>
              </a:spcAft>
              <a:buSzPts val="1030"/>
              <a:buChar char="⚫"/>
            </a:pPr>
            <a:r>
              <a:rPr lang="en-US" dirty="0"/>
              <a:t>How does it relate?</a:t>
            </a:r>
            <a:endParaRPr dirty="0"/>
          </a:p>
          <a:p>
            <a:pPr marL="914400" lvl="1" indent="-294005" algn="l" rtl="0">
              <a:spcBef>
                <a:spcPts val="0"/>
              </a:spcBef>
              <a:spcAft>
                <a:spcPts val="0"/>
              </a:spcAft>
              <a:buSzPts val="1030"/>
              <a:buChar char="⚫"/>
            </a:pPr>
            <a:r>
              <a:rPr lang="en-US" dirty="0"/>
              <a:t>If there is </a:t>
            </a:r>
            <a:r>
              <a:rPr lang="en-US" b="1" i="1" u="sng" dirty="0"/>
              <a:t>no title</a:t>
            </a:r>
            <a:r>
              <a:rPr lang="en-US" dirty="0"/>
              <a:t>, give it one.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I- Determine the </a:t>
            </a:r>
            <a:r>
              <a:rPr lang="en-US" b="1" i="1" u="sng" dirty="0"/>
              <a:t>interrelationships</a:t>
            </a:r>
            <a:r>
              <a:rPr lang="en-US" dirty="0"/>
              <a:t> of the visuals.</a:t>
            </a:r>
            <a:endParaRPr dirty="0"/>
          </a:p>
          <a:p>
            <a:pPr marL="914400" lvl="1" indent="-294005" algn="l" rtl="0">
              <a:spcBef>
                <a:spcPts val="0"/>
              </a:spcBef>
              <a:spcAft>
                <a:spcPts val="0"/>
              </a:spcAft>
              <a:buSzPts val="1030"/>
              <a:buChar char="⚫"/>
            </a:pPr>
            <a:r>
              <a:rPr lang="en-US" dirty="0"/>
              <a:t>How do they work together?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C- Come to a </a:t>
            </a:r>
            <a:r>
              <a:rPr lang="en-US" b="1" i="1" u="sng" dirty="0"/>
              <a:t>conclusion</a:t>
            </a:r>
            <a:r>
              <a:rPr lang="en-US" dirty="0"/>
              <a:t> about the image.</a:t>
            </a:r>
            <a:endParaRPr dirty="0"/>
          </a:p>
        </p:txBody>
      </p:sp>
      <p:pic>
        <p:nvPicPr>
          <p:cNvPr id="122" name="Google Shape;122;g797ce5e779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2125" y="188037"/>
            <a:ext cx="2208001" cy="136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g53902efe51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051" y="0"/>
            <a:ext cx="3517363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53902efe51_0_4"/>
          <p:cNvSpPr txBox="1">
            <a:spLocks noGrp="1"/>
          </p:cNvSpPr>
          <p:nvPr>
            <p:ph type="body" idx="1"/>
          </p:nvPr>
        </p:nvSpPr>
        <p:spPr>
          <a:xfrm>
            <a:off x="4624375" y="228599"/>
            <a:ext cx="3759900" cy="4838699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457200" lvl="0" indent="-368300" algn="l" rtl="0">
              <a:spcBef>
                <a:spcPts val="52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O- Write </a:t>
            </a:r>
            <a:r>
              <a:rPr lang="en-US" sz="2200" b="1" i="1" u="sng" dirty="0"/>
              <a:t>observations</a:t>
            </a:r>
            <a:r>
              <a:rPr lang="en-US" sz="2200" dirty="0"/>
              <a:t> about the visuals you see.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P- List the </a:t>
            </a:r>
            <a:r>
              <a:rPr lang="en-US" sz="2200" b="1" i="1" u="sng" dirty="0"/>
              <a:t>parts</a:t>
            </a:r>
            <a:r>
              <a:rPr lang="en-US" sz="2200" dirty="0"/>
              <a:t>, or details, you notice.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T- Assess the </a:t>
            </a:r>
            <a:r>
              <a:rPr lang="en-US" sz="2200" b="1" i="1" u="sng" dirty="0"/>
              <a:t>title</a:t>
            </a:r>
            <a:r>
              <a:rPr lang="en-US" sz="2200" dirty="0"/>
              <a:t>. </a:t>
            </a:r>
            <a:endParaRPr sz="2200" dirty="0"/>
          </a:p>
          <a:p>
            <a:pPr marL="914400" lvl="1" indent="-294005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How does it relate?</a:t>
            </a:r>
            <a:endParaRPr sz="1800" dirty="0"/>
          </a:p>
          <a:p>
            <a:pPr marL="914400" lvl="1" indent="-294005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If there is </a:t>
            </a:r>
            <a:r>
              <a:rPr lang="en-US" sz="1800" b="1" i="1" u="sng" dirty="0"/>
              <a:t>no title</a:t>
            </a:r>
            <a:r>
              <a:rPr lang="en-US" sz="1800" dirty="0"/>
              <a:t>, give it one.</a:t>
            </a:r>
            <a:endParaRPr sz="18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I- Determine the </a:t>
            </a:r>
            <a:r>
              <a:rPr lang="en-US" sz="2200" b="1" i="1" u="sng" dirty="0"/>
              <a:t>interrelationships</a:t>
            </a:r>
            <a:r>
              <a:rPr lang="en-US" sz="2200" dirty="0"/>
              <a:t> of the visuals.</a:t>
            </a:r>
            <a:endParaRPr sz="2200" dirty="0"/>
          </a:p>
          <a:p>
            <a:pPr marL="914400" lvl="1" indent="-294005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How do they work together?</a:t>
            </a:r>
            <a:endParaRPr sz="18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C- Come to a </a:t>
            </a:r>
            <a:r>
              <a:rPr lang="en-US" sz="2200" b="1" i="1" u="sng" dirty="0"/>
              <a:t>conclusion</a:t>
            </a:r>
            <a:r>
              <a:rPr lang="en-US" sz="2200" dirty="0"/>
              <a:t> about the image.</a:t>
            </a:r>
            <a:endParaRPr sz="2200" dirty="0"/>
          </a:p>
        </p:txBody>
      </p:sp>
      <p:sp>
        <p:nvSpPr>
          <p:cNvPr id="129" name="Google Shape;129;g53902efe51_0_4"/>
          <p:cNvSpPr txBox="1"/>
          <p:nvPr/>
        </p:nvSpPr>
        <p:spPr>
          <a:xfrm>
            <a:off x="533400" y="4762800"/>
            <a:ext cx="4139400" cy="633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800" i="1" dirty="0">
                <a:solidFill>
                  <a:schemeClr val="dk1"/>
                </a:solidFill>
              </a:rPr>
              <a:t>Uganda </a:t>
            </a:r>
            <a:r>
              <a:rPr lang="en-US" sz="800" dirty="0">
                <a:solidFill>
                  <a:schemeClr val="dk1"/>
                </a:solidFill>
              </a:rPr>
              <a:t>by</a:t>
            </a:r>
            <a:r>
              <a:rPr lang="en-US" sz="800" i="1" dirty="0">
                <a:solidFill>
                  <a:schemeClr val="dk1"/>
                </a:solidFill>
              </a:rPr>
              <a:t> </a:t>
            </a:r>
            <a:r>
              <a:rPr lang="en-US" sz="800" dirty="0" err="1">
                <a:solidFill>
                  <a:schemeClr val="dk1"/>
                </a:solidFill>
              </a:rPr>
              <a:t>Cliffanie</a:t>
            </a:r>
            <a:r>
              <a:rPr lang="en-US" sz="800" dirty="0">
                <a:solidFill>
                  <a:schemeClr val="dk1"/>
                </a:solidFill>
              </a:rPr>
              <a:t> Forrester</a:t>
            </a:r>
            <a:endParaRPr sz="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1431</Words>
  <Application>Microsoft Macintosh PowerPoint</Application>
  <PresentationFormat>On-screen Show (16:9)</PresentationFormat>
  <Paragraphs>161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Constantia</vt:lpstr>
      <vt:lpstr>Open Sans</vt:lpstr>
      <vt:lpstr>Georgia</vt:lpstr>
      <vt:lpstr>Calibri</vt:lpstr>
      <vt:lpstr>LEARN theme</vt:lpstr>
      <vt:lpstr>LEARN theme</vt:lpstr>
      <vt:lpstr>PowerPoint Presentation</vt:lpstr>
      <vt:lpstr>Being Mindful of Sadness in “The Scarlet Ibis”</vt:lpstr>
      <vt:lpstr>Essential Question</vt:lpstr>
      <vt:lpstr>Learning Objective</vt:lpstr>
      <vt:lpstr>How do you deal with uncertain times?</vt:lpstr>
      <vt:lpstr>What is Mental Health Counseling?</vt:lpstr>
      <vt:lpstr>What is Social Work?</vt:lpstr>
      <vt:lpstr>It’s OPTIC-al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Read “The Scarlet Ibis” by James Hurst</vt:lpstr>
      <vt:lpstr>After Reading “The Scarlet Ibis”</vt:lpstr>
      <vt:lpstr>11 Self-Care Tips</vt:lpstr>
      <vt:lpstr>11 Self-Care Tips</vt:lpstr>
      <vt:lpstr>Processing Sadness</vt:lpstr>
      <vt:lpstr>Brother Processes His Sadness: Two Voices</vt:lpstr>
      <vt:lpstr>Processing Emotions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K20 Center</dc:creator>
  <cp:lastModifiedBy>Moharram, Jehanne</cp:lastModifiedBy>
  <cp:revision>1</cp:revision>
  <dcterms:modified xsi:type="dcterms:W3CDTF">2024-10-24T16:24:19Z</dcterms:modified>
</cp:coreProperties>
</file>