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nstantia" panose="02030602050306030303" pitchFamily="18" charset="0"/>
      <p:regular r:id="rId23"/>
      <p:bold r:id="rId24"/>
      <p:italic r:id="rId25"/>
      <p:boldItalic r:id="rId26"/>
    </p:embeddedFont>
    <p:embeddedFont>
      <p:font typeface="Georgia" panose="02040502050405020303" pitchFamily="18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gktwHWgnwqVWuz3tk/HdkDHQdK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05ADAA-0FDD-443B-87FB-8B2E192E5DAE}" v="1" dt="2023-06-28T17:21:28.1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085" autoAdjust="0"/>
  </p:normalViewPr>
  <p:slideViewPr>
    <p:cSldViewPr snapToGrid="0">
      <p:cViewPr varScale="1">
        <p:scale>
          <a:sx n="98" d="100"/>
          <a:sy n="98" d="100"/>
        </p:scale>
        <p:origin x="10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392e969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392e969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a392e96cf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a392e96cf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d3e9e59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d3e9e59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392e96cf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a392e96cf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d3e9e591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ad3e9e591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d3e9e591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ad3e9e591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1e52f4b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71e52f4b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[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Helvetica Neue"/>
              </a:rPr>
              <a:t>NextThought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]. (May 2016). MYOB_05_Freelancing Fun_v2 [video]. </a:t>
            </a:r>
            <a:r>
              <a:rPr lang="en-US" b="0" i="1" dirty="0">
                <a:solidFill>
                  <a:srgbClr val="444444"/>
                </a:solidFill>
                <a:effectLst/>
                <a:latin typeface="Helvetica Neue"/>
              </a:rPr>
              <a:t>Vimeo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. https://vimeo.com/168199146</a:t>
            </a:r>
            <a:endParaRPr dirty="0"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sz="1100" dirty="0"/>
              <a:t>Source: </a:t>
            </a:r>
            <a:r>
              <a:rPr lang="fr-FR" sz="1100" dirty="0" err="1"/>
              <a:t>N.a</a:t>
            </a:r>
            <a:r>
              <a:rPr lang="fr-FR" sz="1100" dirty="0"/>
              <a:t>. 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(n.d.). Definition of BUDGET. </a:t>
            </a:r>
            <a:r>
              <a:rPr lang="en-US" b="0" i="1" dirty="0">
                <a:solidFill>
                  <a:srgbClr val="444444"/>
                </a:solidFill>
                <a:effectLst/>
                <a:latin typeface="Helvetica Neue"/>
              </a:rPr>
              <a:t>Merriam Webster. 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https://www.merriam-webster.com/dictionary/budget</a:t>
            </a:r>
            <a:endParaRPr lang="fr-FR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392e969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a392e969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0" name="Google Shape;3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6819914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ga392e9699b_0_0"/>
          <p:cNvPicPr preferRelativeResize="0"/>
          <p:nvPr/>
        </p:nvPicPr>
        <p:blipFill rotWithShape="1">
          <a:blip r:embed="rId3">
            <a:alphaModFix/>
          </a:blip>
          <a:srcRect l="-196539" t="-27810" r="-9739" b="-178468"/>
          <a:stretch/>
        </p:blipFill>
        <p:spPr>
          <a:xfrm>
            <a:off x="0" y="187523"/>
            <a:ext cx="9144000" cy="476845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a392e9699b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 Reading </a:t>
            </a:r>
            <a:r>
              <a:rPr lang="en-US" dirty="0">
                <a:solidFill>
                  <a:schemeClr val="accent6"/>
                </a:solidFill>
              </a:rPr>
              <a:t>“Stop and Jot”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129" name="Google Shape;129;ga392e9699b_0_0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57801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As you read about budgets, when you come to a dotted line: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6"/>
                </a:solidFill>
              </a:rPr>
              <a:t>Stop: </a:t>
            </a:r>
            <a:r>
              <a:rPr lang="en-US" dirty="0"/>
              <a:t>Think about the part you just read.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6"/>
                </a:solidFill>
              </a:rPr>
              <a:t>Jot:  </a:t>
            </a:r>
            <a:r>
              <a:rPr lang="en-US" dirty="0">
                <a:solidFill>
                  <a:srgbClr val="000000"/>
                </a:solidFill>
              </a:rPr>
              <a:t>Write in your own words what you learned.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392e96cf6_0_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Assignment</a:t>
            </a:r>
            <a:endParaRPr/>
          </a:p>
        </p:txBody>
      </p:sp>
      <p:sp>
        <p:nvSpPr>
          <p:cNvPr id="136" name="Google Shape;136;ga392e96cf6_0_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For the next five days, you will complete a simple budget.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Include in your budget: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All income you have during this time.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Any expenses you have </a:t>
            </a:r>
            <a:r>
              <a:rPr lang="en-US" u="sng" dirty="0"/>
              <a:t>each day</a:t>
            </a:r>
            <a:r>
              <a:rPr lang="en-US" dirty="0"/>
              <a:t>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Categorize the listed expenses.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Set aside a small amount for saving.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d3e9e5916_0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Categorizing Expenses</a:t>
            </a:r>
            <a:endParaRPr/>
          </a:p>
        </p:txBody>
      </p:sp>
      <p:sp>
        <p:nvSpPr>
          <p:cNvPr id="142" name="Google Shape;142;gad3e9e5916_0_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How would you categorize these expenses?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rgbClr val="980000"/>
              </a:buClr>
              <a:buSzPts val="2600"/>
              <a:buChar char="•"/>
            </a:pPr>
            <a:r>
              <a:rPr lang="en-US" dirty="0">
                <a:solidFill>
                  <a:srgbClr val="980000"/>
                </a:solidFill>
              </a:rPr>
              <a:t>lunches</a:t>
            </a:r>
            <a:endParaRPr dirty="0">
              <a:solidFill>
                <a:srgbClr val="980000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600"/>
              <a:buChar char="•"/>
            </a:pPr>
            <a:r>
              <a:rPr lang="en-US" dirty="0">
                <a:solidFill>
                  <a:srgbClr val="980000"/>
                </a:solidFill>
              </a:rPr>
              <a:t>vending machine snacks</a:t>
            </a:r>
            <a:endParaRPr dirty="0">
              <a:solidFill>
                <a:srgbClr val="980000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600"/>
              <a:buChar char="•"/>
            </a:pPr>
            <a:r>
              <a:rPr lang="en-US" dirty="0">
                <a:solidFill>
                  <a:srgbClr val="980000"/>
                </a:solidFill>
              </a:rPr>
              <a:t>going to a movie</a:t>
            </a:r>
            <a:endParaRPr dirty="0">
              <a:solidFill>
                <a:srgbClr val="980000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600"/>
              <a:buChar char="•"/>
            </a:pPr>
            <a:r>
              <a:rPr lang="en-US" dirty="0">
                <a:solidFill>
                  <a:srgbClr val="980000"/>
                </a:solidFill>
              </a:rPr>
              <a:t>poster board for a school project</a:t>
            </a:r>
            <a:endParaRPr dirty="0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392e96cf6_0_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Variety of Budgets </a:t>
            </a:r>
            <a:endParaRPr/>
          </a:p>
        </p:txBody>
      </p:sp>
      <p:sp>
        <p:nvSpPr>
          <p:cNvPr id="149" name="Google Shape;149;ga392e96cf6_0_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i="1" dirty="0"/>
              <a:t>How do budgets change with lifestyle changes?</a:t>
            </a:r>
            <a:endParaRPr i="1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i="1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4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d3e9e5916_0_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Budget Scenarios</a:t>
            </a:r>
            <a:endParaRPr/>
          </a:p>
        </p:txBody>
      </p:sp>
      <p:sp>
        <p:nvSpPr>
          <p:cNvPr id="157" name="Google Shape;157;gad3e9e5916_0_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i="1"/>
              <a:t>How do budgets change with lifestyle changes?</a:t>
            </a:r>
            <a:endParaRPr i="1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6"/>
                </a:solidFill>
              </a:rPr>
              <a:t>For each scenario, determine two short-term or immediate goals, two medium-term goals, and two long-term goals.</a:t>
            </a:r>
            <a:endParaRPr sz="24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d3e9e5916_0_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Reflection</a:t>
            </a:r>
            <a:endParaRPr/>
          </a:p>
        </p:txBody>
      </p:sp>
      <p:sp>
        <p:nvSpPr>
          <p:cNvPr id="165" name="Google Shape;165;gad3e9e5916_0_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1595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What was useful about completing a budget?</a:t>
            </a:r>
            <a:endParaRPr dirty="0"/>
          </a:p>
          <a:p>
            <a:pPr marL="61595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What was challenging about completing a budget?</a:t>
            </a:r>
            <a:endParaRPr dirty="0"/>
          </a:p>
          <a:p>
            <a:pPr marL="61595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How likely are you to use a budget to track expenses or save for a future goal? Explain.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Budget Basics</a:t>
            </a:r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r>
              <a:rPr lang="en-US" dirty="0"/>
              <a:t>A Lesson for Personal Financial Literacy</a:t>
            </a:r>
          </a:p>
          <a:p>
            <a:r>
              <a:rPr lang="en-US" dirty="0"/>
              <a:t>The Fundamentals of Budgeting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21B1A-AF78-4333-BC55-23B96E762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85" name="Google Shape;85;g71e52f4b48_0_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By the end of this lesson, we will:</a:t>
            </a:r>
            <a:endParaRPr sz="2400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400" b="0" i="0" u="none" strike="noStrik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Identify essential elements of budgeting.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400" b="0" i="0" u="none" strike="noStrik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Compare how different budgets meet different needs.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400" b="0" i="0" u="none" strike="noStrik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completing our own budget.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457200" lvl="0" indent="-2921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Essential Questions:</a:t>
            </a:r>
            <a:endParaRPr dirty="0"/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530352" y="2286000"/>
            <a:ext cx="7772400" cy="874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i="1" dirty="0"/>
              <a:t>What are the challenges and benefits of budgeting?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i="1" dirty="0"/>
              <a:t>How do budgets change when lifestyle changes?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 Think…</a:t>
            </a:r>
            <a:endParaRPr dirty="0"/>
          </a:p>
        </p:txBody>
      </p:sp>
      <p:sp>
        <p:nvSpPr>
          <p:cNvPr id="97" name="Google Shape;97;p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i="1" dirty="0"/>
              <a:t>As you watch the video, think about how the student could have better prepared for this emergency.</a:t>
            </a: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i="1"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i="1" dirty="0"/>
              <a:t>Write your response in the I Think section.</a:t>
            </a: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i="1" dirty="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Video: </a:t>
            </a:r>
            <a:r>
              <a:rPr lang="en-US" dirty="0">
                <a:hlinkClick r:id="rId3"/>
              </a:rPr>
              <a:t>Freelancing Fun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We Think…</a:t>
            </a:r>
            <a:endParaRPr dirty="0"/>
          </a:p>
        </p:txBody>
      </p:sp>
      <p:sp>
        <p:nvSpPr>
          <p:cNvPr id="103" name="Google Shape;103;p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i="1" dirty="0"/>
              <a:t>With your partner, determine the BEST response for what the student could have done to be better prepared for this emergency.</a:t>
            </a: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i="1"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i="1" dirty="0"/>
              <a:t>Write your consensus response in the We Think section.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Webster’s Definition</a:t>
            </a:r>
            <a:endParaRPr/>
          </a:p>
        </p:txBody>
      </p:sp>
      <p:sp>
        <p:nvSpPr>
          <p:cNvPr id="109" name="Google Shape;109;p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b="1" dirty="0"/>
              <a:t>Budget</a:t>
            </a:r>
            <a:r>
              <a:rPr lang="en-US" dirty="0"/>
              <a:t>:  A plan used to decide the amount of money that can be spent and how it will be spent.</a:t>
            </a:r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63500" lvl="0" indent="0" algn="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—Merriam-Webster (2020)</a:t>
            </a: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Collective Brain Dump</a:t>
            </a:r>
            <a:endParaRPr/>
          </a:p>
        </p:txBody>
      </p:sp>
      <p:sp>
        <p:nvSpPr>
          <p:cNvPr id="115" name="Google Shape;115;p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i="1"/>
              <a:t>What would a teen want to save for?</a:t>
            </a: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/>
              <a:t>Brainstorm three  ideas.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a392e9699b_0_5"/>
          <p:cNvSpPr txBox="1">
            <a:spLocks noGrp="1"/>
          </p:cNvSpPr>
          <p:nvPr>
            <p:ph type="title"/>
          </p:nvPr>
        </p:nvSpPr>
        <p:spPr>
          <a:xfrm>
            <a:off x="457200" y="37691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Budgets can save for:</a:t>
            </a:r>
            <a:endParaRPr dirty="0"/>
          </a:p>
        </p:txBody>
      </p:sp>
      <p:sp>
        <p:nvSpPr>
          <p:cNvPr id="122" name="Google Shape;122;ga392e9699b_0_5"/>
          <p:cNvSpPr txBox="1">
            <a:spLocks noGrp="1"/>
          </p:cNvSpPr>
          <p:nvPr>
            <p:ph type="body" idx="1"/>
          </p:nvPr>
        </p:nvSpPr>
        <p:spPr>
          <a:xfrm>
            <a:off x="457200" y="1758908"/>
            <a:ext cx="5361600" cy="23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92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900"/>
              <a:buChar char="•"/>
            </a:pPr>
            <a:r>
              <a:rPr lang="en-US" sz="1900" b="1" dirty="0"/>
              <a:t>Immediate or short-term goals</a:t>
            </a:r>
            <a:r>
              <a:rPr lang="en-US" sz="1900" dirty="0"/>
              <a:t> or emergencies</a:t>
            </a:r>
            <a:endParaRPr sz="1900" dirty="0"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900" i="1" dirty="0"/>
              <a:t>Example: replacing a lost textbook</a:t>
            </a:r>
            <a:endParaRPr sz="1900" i="1" dirty="0"/>
          </a:p>
          <a:p>
            <a:pPr marL="457200" lvl="0" indent="-3492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900"/>
              <a:buChar char="•"/>
            </a:pPr>
            <a:r>
              <a:rPr lang="en-US" sz="1900" b="1" dirty="0"/>
              <a:t>Medium goals</a:t>
            </a:r>
            <a:r>
              <a:rPr lang="en-US" sz="1900" dirty="0"/>
              <a:t> for expenses in a few months </a:t>
            </a:r>
            <a:endParaRPr sz="1900" dirty="0"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900" i="1" dirty="0"/>
              <a:t>Example: money for Christmas presents</a:t>
            </a:r>
            <a:endParaRPr sz="1900" i="1" dirty="0"/>
          </a:p>
          <a:p>
            <a:pPr marL="457200" lvl="0" indent="-3492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900"/>
              <a:buChar char="•"/>
            </a:pPr>
            <a:r>
              <a:rPr lang="en-US" sz="1900" b="1" dirty="0"/>
              <a:t>Long-term goals</a:t>
            </a:r>
            <a:r>
              <a:rPr lang="en-US" sz="1900" dirty="0"/>
              <a:t> that are a year or more away </a:t>
            </a:r>
            <a:endParaRPr sz="1900" dirty="0"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900" i="1" dirty="0"/>
              <a:t>Example: saving for a car</a:t>
            </a:r>
            <a:endParaRPr sz="19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473</Words>
  <Application>Microsoft Office PowerPoint</Application>
  <PresentationFormat>On-screen Show (16:9)</PresentationFormat>
  <Paragraphs>68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Helvetica Neue</vt:lpstr>
      <vt:lpstr>Constantia</vt:lpstr>
      <vt:lpstr>Arial</vt:lpstr>
      <vt:lpstr>Georgia</vt:lpstr>
      <vt:lpstr>Calibri</vt:lpstr>
      <vt:lpstr>Noto Sans Symbols</vt:lpstr>
      <vt:lpstr>LEARN theme</vt:lpstr>
      <vt:lpstr>LEARN theme</vt:lpstr>
      <vt:lpstr>PowerPoint Presentation</vt:lpstr>
      <vt:lpstr>Budget Basics</vt:lpstr>
      <vt:lpstr>Lesson Objectives</vt:lpstr>
      <vt:lpstr>Essential Questions:</vt:lpstr>
      <vt:lpstr>I Think…</vt:lpstr>
      <vt:lpstr>We Think…</vt:lpstr>
      <vt:lpstr>Webster’s Definition</vt:lpstr>
      <vt:lpstr>Collective Brain Dump</vt:lpstr>
      <vt:lpstr>Budgets can save for:</vt:lpstr>
      <vt:lpstr> Reading “Stop and Jot”</vt:lpstr>
      <vt:lpstr>Assignment</vt:lpstr>
      <vt:lpstr>Categorizing Expenses</vt:lpstr>
      <vt:lpstr>A Variety of Budgets </vt:lpstr>
      <vt:lpstr>Budget Scenarios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Basics</dc:title>
  <dc:creator>K20 Center</dc:creator>
  <cp:lastModifiedBy>Bigler, Elijah B.</cp:lastModifiedBy>
  <cp:revision>6</cp:revision>
  <dcterms:modified xsi:type="dcterms:W3CDTF">2023-06-28T17:21:29Z</dcterms:modified>
</cp:coreProperties>
</file>