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Constantia" panose="02030602050306030303" pitchFamily="18" charset="0"/>
      <p:regular r:id="rId35"/>
      <p:bold r:id="rId36"/>
      <p:italic r:id="rId37"/>
      <p:boldItalic r:id="rId38"/>
    </p:embeddedFont>
    <p:embeddedFont>
      <p:font typeface="Georgia" panose="02040502050405020303" pitchFamily="18"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jPXb5WJ0oGzQ9XzHCKI4HfFIbD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1ADE15-9A22-4017-A2B9-14F9692C0FDF}">
  <a:tblStyle styleId="{021ADE15-9A22-4017-A2B9-14F9692C0FD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lickr.com/photos/gsfc/5837033098/in/photostrea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lickr.com/photos/gsfc/5837032862/in/photostrea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lickr.com/photos/gsfc/5836482263/in/photostrea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lickr.com/photos/gsfc/5837032132/in/photostrea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lickr.com/photos/gsfc/5836482263/in/photostrea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lickr.com/photos/gsfc/5837031188/in/photostrea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lickr.com/photos/gsfc/5837030890/in/photostrea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lickr.com/photos/gsfc/5836481331/in/photostrea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ixabay.com/vectors/lunar-phase-moon-lunar-phase-cycle-2545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earn.k20center.ou.edu/strategy/18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ixabay.com/vectors/lunar-phase-moon-lunar-phase-cycle-2545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LC5rEhxGqT4&amp;feature=youtu.b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vectors/lunar-phase-moon-lunar-phase-cycle-2545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ccc07ea2d6099763c2dbc9d05b00c4b4"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learn.k20center.ou.edu/strategy/116"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cFm4ZdM9C7s&amp;feature=youtu.b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9d6bec5bd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a9d6bec5b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None/>
            </a:pPr>
            <a:r>
              <a:rPr lang="en-US" dirty="0"/>
              <a:t>NASA Goddard Space Flight Center. (2011, June 15). New Moon [Digital image]. </a:t>
            </a:r>
            <a:r>
              <a:rPr lang="en-US" u="sng" dirty="0">
                <a:solidFill>
                  <a:schemeClr val="hlink"/>
                </a:solidFill>
                <a:hlinkClick r:id="rId3"/>
              </a:rPr>
              <a:t>https://www.flickr.com/photos/gsfc/5837033098/in/photostream/</a:t>
            </a:r>
            <a:r>
              <a:rPr lang="en-US" dirty="0"/>
              <a:t> </a:t>
            </a:r>
            <a:endParaRPr dirty="0"/>
          </a:p>
          <a:p>
            <a:pPr marL="355600" lvl="0" indent="0" algn="l" rtl="0">
              <a:lnSpc>
                <a:spcPct val="115000"/>
              </a:lnSpc>
              <a:spcBef>
                <a:spcPts val="1200"/>
              </a:spcBef>
              <a:spcAft>
                <a:spcPts val="0"/>
              </a:spcAft>
              <a:buNone/>
            </a:pPr>
            <a:endParaRPr dirty="0"/>
          </a:p>
          <a:p>
            <a:pPr marL="355600" lvl="0" indent="0" algn="l" rtl="0">
              <a:lnSpc>
                <a:spcPct val="115000"/>
              </a:lnSpc>
              <a:spcBef>
                <a:spcPts val="1200"/>
              </a:spcBef>
              <a:spcAft>
                <a:spcPts val="0"/>
              </a:spcAft>
              <a:buClr>
                <a:schemeClr val="dk1"/>
              </a:buClr>
              <a:buSzPts val="1100"/>
              <a:buFont typeface="Arial"/>
              <a:buNone/>
            </a:pPr>
            <a:endParaRPr dirty="0"/>
          </a:p>
          <a:p>
            <a:pPr marL="0" lvl="0" indent="0" algn="l" rtl="0">
              <a:spcBef>
                <a:spcPts val="120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9d6bec5bd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a9d6bec5b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None/>
            </a:pPr>
            <a:r>
              <a:rPr lang="en-US" dirty="0"/>
              <a:t>NASA Goddard Space Flight Center. (2011, June 15). Waning Crescent [Digital image]. </a:t>
            </a:r>
            <a:r>
              <a:rPr lang="en-US" u="sng" dirty="0">
                <a:solidFill>
                  <a:schemeClr val="hlink"/>
                </a:solidFill>
                <a:hlinkClick r:id="rId3"/>
              </a:rPr>
              <a:t>https://www.flickr.com/photos/gsfc/5837032862/in/photostream/</a:t>
            </a:r>
            <a:r>
              <a:rPr lang="en-US" dirty="0"/>
              <a:t> </a:t>
            </a:r>
            <a:endParaRPr dirty="0"/>
          </a:p>
          <a:p>
            <a:pPr marL="355600" lvl="0" indent="0" algn="l" rtl="0">
              <a:lnSpc>
                <a:spcPct val="115000"/>
              </a:lnSpc>
              <a:spcBef>
                <a:spcPts val="1200"/>
              </a:spcBef>
              <a:spcAft>
                <a:spcPts val="0"/>
              </a:spcAft>
              <a:buClr>
                <a:schemeClr val="dk1"/>
              </a:buClr>
              <a:buSzPts val="1100"/>
              <a:buFont typeface="Arial"/>
              <a:buNone/>
            </a:pPr>
            <a:endParaRPr dirty="0"/>
          </a:p>
          <a:p>
            <a:pPr marL="0" lvl="0" indent="0" algn="l" rtl="0">
              <a:spcBef>
                <a:spcPts val="120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a9d6bec5bd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a9d6bec5bd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dirty="0"/>
              <a:t>NASA Goddard Space Flight Center. (2011, June 15). Full Moon [Digital image]. </a:t>
            </a:r>
            <a:r>
              <a:rPr lang="en-US" u="sng" dirty="0">
                <a:solidFill>
                  <a:srgbClr val="5D94C1"/>
                </a:solidFill>
                <a:hlinkClick r:id="rId3">
                  <a:extLst>
                    <a:ext uri="{A12FA001-AC4F-418D-AE19-62706E023703}">
                      <ahyp:hlinkClr xmlns:ahyp="http://schemas.microsoft.com/office/drawing/2018/hyperlinkcolor" val="tx"/>
                    </a:ext>
                  </a:extLst>
                </a:hlinkClick>
              </a:rPr>
              <a:t>https://www.flickr.com/photos/gsfc/5836482263/in/photostream/</a:t>
            </a:r>
            <a:r>
              <a:rPr lang="en-US" dirty="0"/>
              <a:t> </a:t>
            </a:r>
            <a:endParaRPr dirty="0"/>
          </a:p>
          <a:p>
            <a:pPr marL="0" lvl="0" indent="0" algn="l" rtl="0">
              <a:spcBef>
                <a:spcPts val="120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a9d6bec5bd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a9d6bec5bd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dirty="0"/>
              <a:t>NASA Goddard Space Flight Center. (2011, June 15). Waning Gibbous [Digital image]. </a:t>
            </a:r>
            <a:r>
              <a:rPr lang="en-US" u="sng" dirty="0">
                <a:solidFill>
                  <a:schemeClr val="hlink"/>
                </a:solidFill>
                <a:hlinkClick r:id="rId3"/>
              </a:rPr>
              <a:t>https://www.flickr.com/photos/gsfc/5837032132/in/photostream/</a:t>
            </a:r>
            <a:r>
              <a:rPr lang="en-US" dirty="0"/>
              <a:t> </a:t>
            </a:r>
            <a:endParaRPr dirty="0"/>
          </a:p>
          <a:p>
            <a:pPr marL="0" lvl="0" indent="0" algn="l" rtl="0">
              <a:spcBef>
                <a:spcPts val="120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a9d6bec5b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a9d6bec5b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dirty="0"/>
              <a:t>NASA Goddard Space Flight Center. (2011, June 15). Full Moon [Digital image]. </a:t>
            </a:r>
            <a:r>
              <a:rPr lang="en-US" u="sng" dirty="0">
                <a:solidFill>
                  <a:schemeClr val="hlink"/>
                </a:solidFill>
                <a:hlinkClick r:id="rId3"/>
              </a:rPr>
              <a:t>https://www.flickr.com/photos/gsfc/5836482263/in/photostream/</a:t>
            </a:r>
            <a:r>
              <a:rPr lang="en-US" dirty="0"/>
              <a:t> </a:t>
            </a:r>
            <a:endParaRPr dirty="0"/>
          </a:p>
          <a:p>
            <a:pPr marL="0" lvl="0" indent="0" algn="l" rtl="0">
              <a:spcBef>
                <a:spcPts val="120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a9d6bec5bd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a9d6bec5b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dirty="0"/>
              <a:t>NASA Goddard Space Flight Center. (2011, June 15). Waxing Gibbous [Digital image]. </a:t>
            </a:r>
            <a:r>
              <a:rPr lang="en-US" u="sng" dirty="0">
                <a:solidFill>
                  <a:schemeClr val="hlink"/>
                </a:solidFill>
                <a:hlinkClick r:id="rId3"/>
              </a:rPr>
              <a:t>https://www.flickr.com/photos/gsfc/5837031188/in/photostream/</a:t>
            </a:r>
            <a:r>
              <a:rPr lang="en-US" dirty="0"/>
              <a:t> </a:t>
            </a:r>
            <a:endParaRPr dirty="0"/>
          </a:p>
          <a:p>
            <a:pPr marL="0" lvl="0" indent="0" algn="l" rtl="0">
              <a:spcBef>
                <a:spcPts val="120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9d6bec5bd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9d6bec5bd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dirty="0"/>
              <a:t>NASA Goddard Space Flight Center. (2011, June 15). First Quarter [Digital image]. </a:t>
            </a:r>
            <a:r>
              <a:rPr lang="en-US" u="sng" dirty="0">
                <a:solidFill>
                  <a:schemeClr val="hlink"/>
                </a:solidFill>
                <a:hlinkClick r:id="rId3"/>
              </a:rPr>
              <a:t>https://www.flickr.com/photos/gsfc/5837030890/in/photostream/</a:t>
            </a:r>
            <a:r>
              <a:rPr lang="en-US" dirty="0"/>
              <a:t> </a:t>
            </a:r>
            <a:endParaRPr dirty="0"/>
          </a:p>
          <a:p>
            <a:pPr marL="0" lvl="0" indent="0" algn="l" rtl="0">
              <a:spcBef>
                <a:spcPts val="120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a9d6bec5bd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a9d6bec5bd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dirty="0"/>
              <a:t>NASA Goddard Space Flight Center. (2011, June 15). Waxing Crescent [Digital image]. </a:t>
            </a:r>
            <a:r>
              <a:rPr lang="en-US" u="sng" dirty="0">
                <a:solidFill>
                  <a:schemeClr val="hlink"/>
                </a:solidFill>
                <a:hlinkClick r:id="rId3"/>
              </a:rPr>
              <a:t>https://www.flickr.com/photos/gsfc/5836481331/in/photostream/</a:t>
            </a:r>
            <a:r>
              <a:rPr lang="en-US" dirty="0"/>
              <a:t> </a:t>
            </a:r>
            <a:endParaRPr dirty="0"/>
          </a:p>
          <a:p>
            <a:pPr marL="0" lvl="0" indent="0" algn="l" rtl="0">
              <a:spcBef>
                <a:spcPts val="120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a9d6bec5bd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a9d6bec5bd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a9d6bec5bd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a9d6bec5bd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dirty="0" err="1"/>
              <a:t>Clker</a:t>
            </a:r>
            <a:r>
              <a:rPr lang="en-US" dirty="0"/>
              <a:t>-Free-Vector-Images. (2012, April 5). [Lunar Phases]. </a:t>
            </a:r>
            <a:r>
              <a:rPr lang="en-US" u="sng" dirty="0">
                <a:solidFill>
                  <a:srgbClr val="5D94C1"/>
                </a:solidFill>
                <a:hlinkClick r:id="rId3">
                  <a:extLst>
                    <a:ext uri="{A12FA001-AC4F-418D-AE19-62706E023703}">
                      <ahyp:hlinkClr xmlns:ahyp="http://schemas.microsoft.com/office/drawing/2018/hyperlinkcolor" val="tx"/>
                    </a:ext>
                  </a:extLst>
                </a:hlinkClick>
              </a:rPr>
              <a:t>https://pixabay.com/vectors/lunar-phase-moon-lunar-phase-cycle-25451/</a:t>
            </a:r>
            <a:r>
              <a:rPr lang="en-US" dirty="0"/>
              <a:t> </a:t>
            </a:r>
            <a:endParaRPr dirty="0"/>
          </a:p>
          <a:p>
            <a:pPr marL="0" lvl="0" indent="0" algn="l" rtl="0">
              <a:spcBef>
                <a:spcPts val="120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9d6bec5b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9d6bec5b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K20 Center. (n.d.). I notice, I wonder. Strategies. </a:t>
            </a:r>
            <a:r>
              <a:rPr lang="en-US" dirty="0">
                <a:hlinkClick r:id="rId3"/>
              </a:rPr>
              <a:t>https://learn.k20center.ou.edu/strategy/180</a:t>
            </a:r>
            <a:endParaRPr lang="en-US" dirty="0"/>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a9d6bec5bd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a9d6bec5bd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ab14b9e84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ab14b9e84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dirty="0" err="1"/>
              <a:t>Clker</a:t>
            </a:r>
            <a:r>
              <a:rPr lang="en-US" dirty="0"/>
              <a:t>-Free-Vector-Images. (2012, April 5). [Lunar Phases]. </a:t>
            </a:r>
            <a:r>
              <a:rPr lang="en-US" u="sng" dirty="0">
                <a:solidFill>
                  <a:srgbClr val="5D94C1"/>
                </a:solidFill>
                <a:hlinkClick r:id="rId3">
                  <a:extLst>
                    <a:ext uri="{A12FA001-AC4F-418D-AE19-62706E023703}">
                      <ahyp:hlinkClr xmlns:ahyp="http://schemas.microsoft.com/office/drawing/2018/hyperlinkcolor" val="tx"/>
                    </a:ext>
                  </a:extLst>
                </a:hlinkClick>
              </a:rPr>
              <a:t>https://pixabay.com/vectors/lunar-phase-moon-lunar-phase-cycle-25451/</a:t>
            </a:r>
            <a:r>
              <a:rPr lang="en-US" dirty="0"/>
              <a:t> </a:t>
            </a:r>
            <a:endParaRPr dirty="0"/>
          </a:p>
          <a:p>
            <a:pPr marL="0" lvl="0" indent="0" algn="l" rtl="0">
              <a:spcBef>
                <a:spcPts val="120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afe7ea6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aafe7ea6b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aafe7ea6b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gaafe7ea6bf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aafe7ea6b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aafe7ea6bf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Image from Happy Tot Shelf. (2020). Moon Phases Learning Toy. https://happytotshelf.com/moon-phases-learning-toy/</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afe7ea6b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aafe7ea6bf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aafe7ea6bf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gaafe7ea6bf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aafe7ea6b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gaafe7ea6bf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a9d6bec5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a9d6bec5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dirty="0"/>
              <a:t>NASA Goddard (Producer). (2014, December 9). </a:t>
            </a:r>
            <a:r>
              <a:rPr lang="en-US" i="1" dirty="0"/>
              <a:t>NASA | Moon Phases 2015, Northern Hemisphere (Moon Only)</a:t>
            </a:r>
            <a:r>
              <a:rPr lang="en-US" dirty="0"/>
              <a:t> [Video file]. </a:t>
            </a:r>
            <a:r>
              <a:rPr lang="en-US" u="sng" dirty="0">
                <a:solidFill>
                  <a:schemeClr val="hlink"/>
                </a:solidFill>
                <a:hlinkClick r:id="rId3"/>
              </a:rPr>
              <a:t>https://www.youtube.com/watch?v=LC5rEhxGqT4&amp;feature=youtu.be</a:t>
            </a:r>
            <a:r>
              <a:rPr lang="en-US" dirty="0"/>
              <a:t> </a:t>
            </a:r>
            <a:endParaRPr dirty="0"/>
          </a:p>
          <a:p>
            <a:pPr marL="0" lvl="0" indent="0" algn="l" rtl="0">
              <a:spcBef>
                <a:spcPts val="120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2b36de8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82b36de8f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2a36e233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82a36e2338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a9d6bec5bd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a9d6bec5b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a9d6bec5b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a9d6bec5b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dirty="0" err="1"/>
              <a:t>Clker</a:t>
            </a:r>
            <a:r>
              <a:rPr lang="en-US" dirty="0"/>
              <a:t>-Free-Vector-Images. (2012, April 5). [Lunar Phases]. </a:t>
            </a:r>
            <a:r>
              <a:rPr lang="en-US" u="sng" dirty="0">
                <a:solidFill>
                  <a:schemeClr val="hlink"/>
                </a:solidFill>
                <a:hlinkClick r:id="rId3"/>
              </a:rPr>
              <a:t>https://pixabay.com/vectors/lunar-phase-moon-lunar-phase-cycle-25451/</a:t>
            </a:r>
            <a:r>
              <a:rPr lang="en-US" dirty="0"/>
              <a:t> </a:t>
            </a:r>
            <a:endParaRPr dirty="0"/>
          </a:p>
          <a:p>
            <a:pPr marL="0" lvl="0" indent="0" algn="l" rtl="0">
              <a:spcBef>
                <a:spcPts val="120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a9d6bec5b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a9d6bec5b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K20 Center. (n.d.).</a:t>
            </a:r>
            <a:r>
              <a:rPr lang="en-US" i="1" dirty="0"/>
              <a:t> </a:t>
            </a:r>
            <a:r>
              <a:rPr lang="en-US" dirty="0"/>
              <a:t>Elbow partners. Strategies. </a:t>
            </a:r>
            <a:r>
              <a:rPr lang="en-US" dirty="0">
                <a:hlinkClick r:id="rId3"/>
              </a:rPr>
              <a:t>https://learn.k20center.ou.edu/strategy/</a:t>
            </a:r>
            <a:r>
              <a:rPr lang="en-US" dirty="0">
                <a:hlinkClick r:id="rId4"/>
              </a:rPr>
              <a:t>116</a:t>
            </a:r>
            <a:endParaRPr lang="en-US"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a9d6bec5b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a9d6bec5b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dirty="0"/>
              <a:t>Como Planetarium (2015, October 23). </a:t>
            </a:r>
            <a:r>
              <a:rPr lang="en-US" i="1" dirty="0"/>
              <a:t>The Moon </a:t>
            </a:r>
            <a:r>
              <a:rPr lang="en-US" i="1"/>
              <a:t>Phase Song </a:t>
            </a:r>
            <a:r>
              <a:rPr lang="en-US" i="0"/>
              <a:t>[</a:t>
            </a:r>
            <a:r>
              <a:rPr lang="en-US" i="0" dirty="0"/>
              <a:t>Video]. YouTube. </a:t>
            </a:r>
            <a:r>
              <a:rPr lang="en-US" u="sng" dirty="0">
                <a:solidFill>
                  <a:schemeClr val="hlink"/>
                </a:solidFill>
                <a:hlinkClick r:id="rId3"/>
              </a:rPr>
              <a:t>https://www.youtube.com/watch?v=cFm4ZdM9C7s&amp;feature=youtu.be</a:t>
            </a:r>
            <a:r>
              <a:rPr lang="en-US" dirty="0"/>
              <a:t> </a:t>
            </a:r>
            <a:endParaRPr dirty="0"/>
          </a:p>
          <a:p>
            <a:pPr marL="0" lvl="0" indent="0" algn="l" rtl="0">
              <a:spcBef>
                <a:spcPts val="120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8"/>
        <p:cNvGrpSpPr/>
        <p:nvPr/>
      </p:nvGrpSpPr>
      <p:grpSpPr>
        <a:xfrm>
          <a:off x="0" y="0"/>
          <a:ext cx="0" cy="0"/>
          <a:chOff x="0" y="0"/>
          <a:chExt cx="0" cy="0"/>
        </a:xfrm>
      </p:grpSpPr>
      <p:sp>
        <p:nvSpPr>
          <p:cNvPr id="9" name="Google Shape;9;p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 name="Google Shape;10;p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11" name="Google Shape;11;p8"/>
          <p:cNvPicPr preferRelativeResize="0"/>
          <p:nvPr/>
        </p:nvPicPr>
        <p:blipFill rotWithShape="1">
          <a:blip r:embed="rId2">
            <a:alphaModFix/>
          </a:blip>
          <a:srcRect/>
          <a:stretch/>
        </p:blipFill>
        <p:spPr>
          <a:xfrm>
            <a:off x="4488079" y="4448432"/>
            <a:ext cx="648212" cy="648212"/>
          </a:xfrm>
          <a:prstGeom prst="rect">
            <a:avLst/>
          </a:prstGeom>
          <a:noFill/>
          <a:ln>
            <a:noFill/>
          </a:ln>
        </p:spPr>
      </p:pic>
      <p:pic>
        <p:nvPicPr>
          <p:cNvPr id="12" name="Google Shape;12;p8"/>
          <p:cNvPicPr preferRelativeResize="0"/>
          <p:nvPr/>
        </p:nvPicPr>
        <p:blipFill rotWithShape="1">
          <a:blip r:embed="rId3">
            <a:alphaModFix amt="70000"/>
          </a:blip>
          <a:srcRect/>
          <a:stretch/>
        </p:blipFill>
        <p:spPr>
          <a:xfrm>
            <a:off x="3661644" y="4467899"/>
            <a:ext cx="592454" cy="582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 name="Google Shape;58;p10"/>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spcBef>
                <a:spcPts val="520"/>
              </a:spcBef>
              <a:spcAft>
                <a:spcPts val="0"/>
              </a:spcAft>
              <a:buSzPts val="2600"/>
              <a:buNone/>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59" name="Google Shape;59;p10"/>
          <p:cNvPicPr preferRelativeResize="0"/>
          <p:nvPr/>
        </p:nvPicPr>
        <p:blipFill rotWithShape="1">
          <a:blip r:embed="rId2">
            <a:alphaModFix/>
          </a:blip>
          <a:srcRect/>
          <a:stretch/>
        </p:blipFill>
        <p:spPr>
          <a:xfrm>
            <a:off x="4488079" y="4448432"/>
            <a:ext cx="648212" cy="648212"/>
          </a:xfrm>
          <a:prstGeom prst="rect">
            <a:avLst/>
          </a:prstGeom>
          <a:noFill/>
          <a:ln>
            <a:noFill/>
          </a:ln>
        </p:spPr>
      </p:pic>
      <p:pic>
        <p:nvPicPr>
          <p:cNvPr id="60" name="Google Shape;60;p10"/>
          <p:cNvPicPr preferRelativeResize="0"/>
          <p:nvPr/>
        </p:nvPicPr>
        <p:blipFill rotWithShape="1">
          <a:blip r:embed="rId3">
            <a:alphaModFix amt="70000"/>
          </a:blip>
          <a:srcRect/>
          <a:stretch/>
        </p:blipFill>
        <p:spPr>
          <a:xfrm>
            <a:off x="3661644" y="4467899"/>
            <a:ext cx="592454" cy="582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35"/>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3" name="Google Shape;63;p35"/>
          <p:cNvPicPr preferRelativeResize="0"/>
          <p:nvPr/>
        </p:nvPicPr>
        <p:blipFill rotWithShape="1">
          <a:blip r:embed="rId2">
            <a:alphaModFix/>
          </a:blip>
          <a:srcRect/>
          <a:stretch/>
        </p:blipFill>
        <p:spPr>
          <a:xfrm>
            <a:off x="4488079" y="4448432"/>
            <a:ext cx="648212" cy="648212"/>
          </a:xfrm>
          <a:prstGeom prst="rect">
            <a:avLst/>
          </a:prstGeom>
          <a:noFill/>
          <a:ln>
            <a:noFill/>
          </a:ln>
        </p:spPr>
      </p:pic>
      <p:pic>
        <p:nvPicPr>
          <p:cNvPr id="64" name="Google Shape;64;p35"/>
          <p:cNvPicPr preferRelativeResize="0"/>
          <p:nvPr/>
        </p:nvPicPr>
        <p:blipFill rotWithShape="1">
          <a:blip r:embed="rId3">
            <a:alphaModFix amt="70000"/>
          </a:blip>
          <a:srcRect/>
          <a:stretch/>
        </p:blipFill>
        <p:spPr>
          <a:xfrm>
            <a:off x="3661644" y="4467899"/>
            <a:ext cx="592454" cy="582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65"/>
        <p:cNvGrpSpPr/>
        <p:nvPr/>
      </p:nvGrpSpPr>
      <p:grpSpPr>
        <a:xfrm>
          <a:off x="0" y="0"/>
          <a:ext cx="0" cy="0"/>
          <a:chOff x="0" y="0"/>
          <a:chExt cx="0" cy="0"/>
        </a:xfrm>
      </p:grpSpPr>
      <p:pic>
        <p:nvPicPr>
          <p:cNvPr id="66" name="Google Shape;66;p36"/>
          <p:cNvPicPr preferRelativeResize="0"/>
          <p:nvPr/>
        </p:nvPicPr>
        <p:blipFill rotWithShape="1">
          <a:blip r:embed="rId2">
            <a:alphaModFix/>
          </a:blip>
          <a:srcRect/>
          <a:stretch/>
        </p:blipFill>
        <p:spPr>
          <a:xfrm>
            <a:off x="4488079" y="4448432"/>
            <a:ext cx="648212" cy="648212"/>
          </a:xfrm>
          <a:prstGeom prst="rect">
            <a:avLst/>
          </a:prstGeom>
          <a:noFill/>
          <a:ln>
            <a:noFill/>
          </a:ln>
        </p:spPr>
      </p:pic>
      <p:pic>
        <p:nvPicPr>
          <p:cNvPr id="67" name="Google Shape;67;p36"/>
          <p:cNvPicPr preferRelativeResize="0"/>
          <p:nvPr/>
        </p:nvPicPr>
        <p:blipFill rotWithShape="1">
          <a:blip r:embed="rId3">
            <a:alphaModFix amt="70000"/>
          </a:blip>
          <a:srcRect/>
          <a:stretch/>
        </p:blipFill>
        <p:spPr>
          <a:xfrm>
            <a:off x="3661644" y="4467899"/>
            <a:ext cx="592454" cy="582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8"/>
        <p:cNvGrpSpPr/>
        <p:nvPr/>
      </p:nvGrpSpPr>
      <p:grpSpPr>
        <a:xfrm>
          <a:off x="0" y="0"/>
          <a:ext cx="0" cy="0"/>
          <a:chOff x="0" y="0"/>
          <a:chExt cx="0" cy="0"/>
        </a:xfrm>
      </p:grpSpPr>
      <p:sp>
        <p:nvSpPr>
          <p:cNvPr id="69" name="Google Shape;69;p37"/>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70" name="Google Shape;70;p3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 name="Google Shape;71;p37"/>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72" name="Google Shape;72;p37"/>
          <p:cNvPicPr preferRelativeResize="0"/>
          <p:nvPr/>
        </p:nvPicPr>
        <p:blipFill rotWithShape="1">
          <a:blip r:embed="rId2">
            <a:alphaModFix/>
          </a:blip>
          <a:srcRect/>
          <a:stretch/>
        </p:blipFill>
        <p:spPr>
          <a:xfrm>
            <a:off x="4488079" y="4448432"/>
            <a:ext cx="648212" cy="648212"/>
          </a:xfrm>
          <a:prstGeom prst="rect">
            <a:avLst/>
          </a:prstGeom>
          <a:noFill/>
          <a:ln>
            <a:noFill/>
          </a:ln>
        </p:spPr>
      </p:pic>
      <p:pic>
        <p:nvPicPr>
          <p:cNvPr id="73" name="Google Shape;73;p37"/>
          <p:cNvPicPr preferRelativeResize="0"/>
          <p:nvPr/>
        </p:nvPicPr>
        <p:blipFill rotWithShape="1">
          <a:blip r:embed="rId3">
            <a:alphaModFix amt="70000"/>
          </a:blip>
          <a:srcRect/>
          <a:stretch/>
        </p:blipFill>
        <p:spPr>
          <a:xfrm>
            <a:off x="3661644" y="4467899"/>
            <a:ext cx="592454" cy="582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7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75"/>
        <p:cNvGrpSpPr/>
        <p:nvPr/>
      </p:nvGrpSpPr>
      <p:grpSpPr>
        <a:xfrm>
          <a:off x="0" y="0"/>
          <a:ext cx="0" cy="0"/>
          <a:chOff x="0" y="0"/>
          <a:chExt cx="0" cy="0"/>
        </a:xfrm>
      </p:grpSpPr>
      <p:sp>
        <p:nvSpPr>
          <p:cNvPr id="76" name="Google Shape;76;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1A2836"/>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7" name="Google Shape;77;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78" name="Google Shape;78;p39"/>
          <p:cNvPicPr preferRelativeResize="0"/>
          <p:nvPr/>
        </p:nvPicPr>
        <p:blipFill rotWithShape="1">
          <a:blip r:embed="rId2">
            <a:alphaModFix/>
          </a:blip>
          <a:srcRect/>
          <a:stretch/>
        </p:blipFill>
        <p:spPr>
          <a:xfrm>
            <a:off x="4488079" y="4448432"/>
            <a:ext cx="648212" cy="648212"/>
          </a:xfrm>
          <a:prstGeom prst="rect">
            <a:avLst/>
          </a:prstGeom>
          <a:noFill/>
          <a:ln>
            <a:noFill/>
          </a:ln>
        </p:spPr>
      </p:pic>
      <p:pic>
        <p:nvPicPr>
          <p:cNvPr id="79" name="Google Shape;79;p39"/>
          <p:cNvPicPr preferRelativeResize="0"/>
          <p:nvPr/>
        </p:nvPicPr>
        <p:blipFill rotWithShape="1">
          <a:blip r:embed="rId3">
            <a:alphaModFix amt="70000"/>
          </a:blip>
          <a:srcRect/>
          <a:stretch/>
        </p:blipFill>
        <p:spPr>
          <a:xfrm>
            <a:off x="3661644" y="4467899"/>
            <a:ext cx="592454" cy="5821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71D20"/>
              </a:buClr>
              <a:buSzPts val="3600"/>
              <a:buFont typeface="Calibri"/>
              <a:buNone/>
              <a:defRPr>
                <a:solidFill>
                  <a:srgbClr val="971D2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 name="Google Shape;82;p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83" name="Google Shape;83;p40"/>
          <p:cNvPicPr preferRelativeResize="0"/>
          <p:nvPr/>
        </p:nvPicPr>
        <p:blipFill rotWithShape="1">
          <a:blip r:embed="rId2">
            <a:alphaModFix/>
          </a:blip>
          <a:srcRect/>
          <a:stretch/>
        </p:blipFill>
        <p:spPr>
          <a:xfrm>
            <a:off x="4488079" y="4448432"/>
            <a:ext cx="648212" cy="648212"/>
          </a:xfrm>
          <a:prstGeom prst="rect">
            <a:avLst/>
          </a:prstGeom>
          <a:noFill/>
          <a:ln>
            <a:noFill/>
          </a:ln>
        </p:spPr>
      </p:pic>
      <p:pic>
        <p:nvPicPr>
          <p:cNvPr id="84" name="Google Shape;84;p40"/>
          <p:cNvPicPr preferRelativeResize="0"/>
          <p:nvPr/>
        </p:nvPicPr>
        <p:blipFill rotWithShape="1">
          <a:blip r:embed="rId3">
            <a:alphaModFix amt="70000"/>
          </a:blip>
          <a:srcRect/>
          <a:stretch/>
        </p:blipFill>
        <p:spPr>
          <a:xfrm>
            <a:off x="3661644" y="4467899"/>
            <a:ext cx="592454" cy="5821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85"/>
        <p:cNvGrpSpPr/>
        <p:nvPr/>
      </p:nvGrpSpPr>
      <p:grpSpPr>
        <a:xfrm>
          <a:off x="0" y="0"/>
          <a:ext cx="0" cy="0"/>
          <a:chOff x="0" y="0"/>
          <a:chExt cx="0" cy="0"/>
        </a:xfrm>
      </p:grpSpPr>
      <p:sp>
        <p:nvSpPr>
          <p:cNvPr id="86" name="Google Shape;86;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A8219"/>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 name="Google Shape;87;p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88" name="Google Shape;88;p41"/>
          <p:cNvPicPr preferRelativeResize="0"/>
          <p:nvPr/>
        </p:nvPicPr>
        <p:blipFill rotWithShape="1">
          <a:blip r:embed="rId2">
            <a:alphaModFix/>
          </a:blip>
          <a:srcRect/>
          <a:stretch/>
        </p:blipFill>
        <p:spPr>
          <a:xfrm>
            <a:off x="4488079" y="4448432"/>
            <a:ext cx="648212" cy="648212"/>
          </a:xfrm>
          <a:prstGeom prst="rect">
            <a:avLst/>
          </a:prstGeom>
          <a:noFill/>
          <a:ln>
            <a:noFill/>
          </a:ln>
        </p:spPr>
      </p:pic>
      <p:pic>
        <p:nvPicPr>
          <p:cNvPr id="89" name="Google Shape;89;p41"/>
          <p:cNvPicPr preferRelativeResize="0"/>
          <p:nvPr/>
        </p:nvPicPr>
        <p:blipFill rotWithShape="1">
          <a:blip r:embed="rId3">
            <a:alphaModFix amt="70000"/>
          </a:blip>
          <a:srcRect/>
          <a:stretch/>
        </p:blipFill>
        <p:spPr>
          <a:xfrm>
            <a:off x="3661644" y="4467899"/>
            <a:ext cx="592454" cy="5821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3"/>
        <p:cNvGrpSpPr/>
        <p:nvPr/>
      </p:nvGrpSpPr>
      <p:grpSpPr>
        <a:xfrm>
          <a:off x="0" y="0"/>
          <a:ext cx="0" cy="0"/>
          <a:chOff x="0" y="0"/>
          <a:chExt cx="0" cy="0"/>
        </a:xfrm>
      </p:grpSpPr>
      <p:sp>
        <p:nvSpPr>
          <p:cNvPr id="14" name="Google Shape;14;p1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6" name="Google Shape;16;p11"/>
          <p:cNvPicPr preferRelativeResize="0"/>
          <p:nvPr/>
        </p:nvPicPr>
        <p:blipFill rotWithShape="1">
          <a:blip r:embed="rId2">
            <a:alphaModFix/>
          </a:blip>
          <a:srcRect/>
          <a:stretch/>
        </p:blipFill>
        <p:spPr>
          <a:xfrm>
            <a:off x="4488079" y="4448432"/>
            <a:ext cx="648212" cy="648212"/>
          </a:xfrm>
          <a:prstGeom prst="rect">
            <a:avLst/>
          </a:prstGeom>
          <a:noFill/>
          <a:ln>
            <a:noFill/>
          </a:ln>
        </p:spPr>
      </p:pic>
      <p:pic>
        <p:nvPicPr>
          <p:cNvPr id="17" name="Google Shape;17;p11"/>
          <p:cNvPicPr preferRelativeResize="0"/>
          <p:nvPr/>
        </p:nvPicPr>
        <p:blipFill rotWithShape="1">
          <a:blip r:embed="rId3">
            <a:alphaModFix amt="70000"/>
          </a:blip>
          <a:srcRect/>
          <a:stretch/>
        </p:blipFill>
        <p:spPr>
          <a:xfrm>
            <a:off x="3661644" y="4467899"/>
            <a:ext cx="592454" cy="582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4" name="Google Shape;24;p9"/>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5" name="Google Shape;25;p9"/>
          <p:cNvPicPr preferRelativeResize="0"/>
          <p:nvPr/>
        </p:nvPicPr>
        <p:blipFill rotWithShape="1">
          <a:blip r:embed="rId2">
            <a:alphaModFix/>
          </a:blip>
          <a:srcRect/>
          <a:stretch/>
        </p:blipFill>
        <p:spPr>
          <a:xfrm>
            <a:off x="4488079" y="4448432"/>
            <a:ext cx="648212" cy="648212"/>
          </a:xfrm>
          <a:prstGeom prst="rect">
            <a:avLst/>
          </a:prstGeom>
          <a:noFill/>
          <a:ln>
            <a:noFill/>
          </a:ln>
        </p:spPr>
      </p:pic>
      <p:pic>
        <p:nvPicPr>
          <p:cNvPr id="26" name="Google Shape;26;p9"/>
          <p:cNvPicPr preferRelativeResize="0"/>
          <p:nvPr/>
        </p:nvPicPr>
        <p:blipFill rotWithShape="1">
          <a:blip r:embed="rId3">
            <a:alphaModFix amt="70000"/>
          </a:blip>
          <a:srcRect/>
          <a:stretch/>
        </p:blipFill>
        <p:spPr>
          <a:xfrm>
            <a:off x="3661644" y="4467899"/>
            <a:ext cx="592454" cy="582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9" name="Google Shape;29;p12"/>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sp>
        <p:nvSpPr>
          <p:cNvPr id="30" name="Google Shape;30;p12"/>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pic>
        <p:nvPicPr>
          <p:cNvPr id="31" name="Google Shape;31;p12"/>
          <p:cNvPicPr preferRelativeResize="0"/>
          <p:nvPr/>
        </p:nvPicPr>
        <p:blipFill rotWithShape="1">
          <a:blip r:embed="rId2">
            <a:alphaModFix/>
          </a:blip>
          <a:srcRect/>
          <a:stretch/>
        </p:blipFill>
        <p:spPr>
          <a:xfrm>
            <a:off x="4488079" y="4448432"/>
            <a:ext cx="648212" cy="648212"/>
          </a:xfrm>
          <a:prstGeom prst="rect">
            <a:avLst/>
          </a:prstGeom>
          <a:noFill/>
          <a:ln>
            <a:noFill/>
          </a:ln>
        </p:spPr>
      </p:pic>
      <p:pic>
        <p:nvPicPr>
          <p:cNvPr id="32" name="Google Shape;32;p12"/>
          <p:cNvPicPr preferRelativeResize="0"/>
          <p:nvPr/>
        </p:nvPicPr>
        <p:blipFill rotWithShape="1">
          <a:blip r:embed="rId3">
            <a:alphaModFix amt="70000"/>
          </a:blip>
          <a:srcRect/>
          <a:stretch/>
        </p:blipFill>
        <p:spPr>
          <a:xfrm>
            <a:off x="3661644" y="4467899"/>
            <a:ext cx="592454" cy="582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Blank" type="blank">
  <p:cSld name="BLANK">
    <p:bg>
      <p:bgPr>
        <a:solidFill>
          <a:schemeClr val="lt1"/>
        </a:solidFill>
        <a:effectLst/>
      </p:bgPr>
    </p:bg>
    <p:spTree>
      <p:nvGrpSpPr>
        <p:cNvPr id="1" name="Shape 33"/>
        <p:cNvGrpSpPr/>
        <p:nvPr/>
      </p:nvGrpSpPr>
      <p:grpSpPr>
        <a:xfrm>
          <a:off x="0" y="0"/>
          <a:ext cx="0" cy="0"/>
          <a:chOff x="0" y="0"/>
          <a:chExt cx="0" cy="0"/>
        </a:xfrm>
      </p:grpSpPr>
      <p:pic>
        <p:nvPicPr>
          <p:cNvPr id="34" name="Google Shape;34;p31"/>
          <p:cNvPicPr preferRelativeResize="0"/>
          <p:nvPr/>
        </p:nvPicPr>
        <p:blipFill rotWithShape="1">
          <a:blip r:embed="rId2">
            <a:alphaModFix/>
          </a:blip>
          <a:srcRect/>
          <a:stretch/>
        </p:blipFill>
        <p:spPr>
          <a:xfrm>
            <a:off x="4488079" y="4448432"/>
            <a:ext cx="648212" cy="648212"/>
          </a:xfrm>
          <a:prstGeom prst="rect">
            <a:avLst/>
          </a:prstGeom>
          <a:noFill/>
          <a:ln>
            <a:noFill/>
          </a:ln>
        </p:spPr>
      </p:pic>
      <p:pic>
        <p:nvPicPr>
          <p:cNvPr id="35" name="Google Shape;35;p31"/>
          <p:cNvPicPr preferRelativeResize="0"/>
          <p:nvPr/>
        </p:nvPicPr>
        <p:blipFill rotWithShape="1">
          <a:blip r:embed="rId3">
            <a:alphaModFix amt="70000"/>
          </a:blip>
          <a:srcRect/>
          <a:stretch/>
        </p:blipFill>
        <p:spPr>
          <a:xfrm>
            <a:off x="3661644" y="4467899"/>
            <a:ext cx="592454" cy="582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3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 name="Google Shape;38;p32"/>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39" name="Google Shape;39;p32"/>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40" name="Google Shape;40;p32"/>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41" name="Google Shape;41;p32"/>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42" name="Google Shape;42;p32"/>
          <p:cNvPicPr preferRelativeResize="0"/>
          <p:nvPr/>
        </p:nvPicPr>
        <p:blipFill rotWithShape="1">
          <a:blip r:embed="rId2">
            <a:alphaModFix/>
          </a:blip>
          <a:srcRect/>
          <a:stretch/>
        </p:blipFill>
        <p:spPr>
          <a:xfrm>
            <a:off x="4488079" y="4448432"/>
            <a:ext cx="648212" cy="648212"/>
          </a:xfrm>
          <a:prstGeom prst="rect">
            <a:avLst/>
          </a:prstGeom>
          <a:noFill/>
          <a:ln>
            <a:noFill/>
          </a:ln>
        </p:spPr>
      </p:pic>
      <p:pic>
        <p:nvPicPr>
          <p:cNvPr id="43" name="Google Shape;43;p32"/>
          <p:cNvPicPr preferRelativeResize="0"/>
          <p:nvPr/>
        </p:nvPicPr>
        <p:blipFill rotWithShape="1">
          <a:blip r:embed="rId3">
            <a:alphaModFix amt="70000"/>
          </a:blip>
          <a:srcRect/>
          <a:stretch/>
        </p:blipFill>
        <p:spPr>
          <a:xfrm>
            <a:off x="3661644" y="4467899"/>
            <a:ext cx="592454" cy="582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 name="Google Shape;46;p3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spcBef>
                <a:spcPts val="520"/>
              </a:spcBef>
              <a:spcAft>
                <a:spcPts val="0"/>
              </a:spcAft>
              <a:buClr>
                <a:schemeClr val="accent4"/>
              </a:buClr>
              <a:buSzPts val="2600"/>
              <a:buFont typeface="Arial"/>
              <a:buChar char="•"/>
              <a:defRPr sz="2600"/>
            </a:lvl1pPr>
            <a:lvl2pPr marL="914400" lvl="1" indent="-325755" algn="l" rtl="0">
              <a:spcBef>
                <a:spcPts val="360"/>
              </a:spcBef>
              <a:spcAft>
                <a:spcPts val="0"/>
              </a:spcAft>
              <a:buSzPts val="1530"/>
              <a:buChar char="⚫"/>
              <a:defRPr/>
            </a:lvl2pPr>
            <a:lvl3pPr marL="1371600" lvl="2" indent="-308610" algn="l" rtl="0">
              <a:spcBef>
                <a:spcPts val="360"/>
              </a:spcBef>
              <a:spcAft>
                <a:spcPts val="0"/>
              </a:spcAft>
              <a:buSzPts val="1260"/>
              <a:buChar char="⚫"/>
              <a:defRPr/>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47" name="Google Shape;47;p33"/>
          <p:cNvPicPr preferRelativeResize="0"/>
          <p:nvPr/>
        </p:nvPicPr>
        <p:blipFill rotWithShape="1">
          <a:blip r:embed="rId2">
            <a:alphaModFix/>
          </a:blip>
          <a:srcRect/>
          <a:stretch/>
        </p:blipFill>
        <p:spPr>
          <a:xfrm>
            <a:off x="4488079" y="4448432"/>
            <a:ext cx="648212" cy="648212"/>
          </a:xfrm>
          <a:prstGeom prst="rect">
            <a:avLst/>
          </a:prstGeom>
          <a:noFill/>
          <a:ln>
            <a:noFill/>
          </a:ln>
        </p:spPr>
      </p:pic>
      <p:pic>
        <p:nvPicPr>
          <p:cNvPr id="48" name="Google Shape;48;p33"/>
          <p:cNvPicPr preferRelativeResize="0"/>
          <p:nvPr/>
        </p:nvPicPr>
        <p:blipFill rotWithShape="1">
          <a:blip r:embed="rId3">
            <a:alphaModFix amt="70000"/>
          </a:blip>
          <a:srcRect/>
          <a:stretch/>
        </p:blipFill>
        <p:spPr>
          <a:xfrm>
            <a:off x="3661644" y="4467899"/>
            <a:ext cx="592454" cy="582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9"/>
        <p:cNvGrpSpPr/>
        <p:nvPr/>
      </p:nvGrpSpPr>
      <p:grpSpPr>
        <a:xfrm>
          <a:off x="0" y="0"/>
          <a:ext cx="0" cy="0"/>
          <a:chOff x="0" y="0"/>
          <a:chExt cx="0" cy="0"/>
        </a:xfrm>
      </p:grpSpPr>
      <p:pic>
        <p:nvPicPr>
          <p:cNvPr id="50" name="Google Shape;50;p3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51"/>
        <p:cNvGrpSpPr/>
        <p:nvPr/>
      </p:nvGrpSpPr>
      <p:grpSpPr>
        <a:xfrm>
          <a:off x="0" y="0"/>
          <a:ext cx="0" cy="0"/>
          <a:chOff x="0" y="0"/>
          <a:chExt cx="0" cy="0"/>
        </a:xfrm>
      </p:grpSpPr>
      <p:sp>
        <p:nvSpPr>
          <p:cNvPr id="52" name="Google Shape;52;p7"/>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 name="Google Shape;53;p7"/>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54" name="Google Shape;54;p7"/>
          <p:cNvPicPr preferRelativeResize="0"/>
          <p:nvPr/>
        </p:nvPicPr>
        <p:blipFill rotWithShape="1">
          <a:blip r:embed="rId2">
            <a:alphaModFix/>
          </a:blip>
          <a:srcRect/>
          <a:stretch/>
        </p:blipFill>
        <p:spPr>
          <a:xfrm>
            <a:off x="4488079" y="4448432"/>
            <a:ext cx="648212" cy="648212"/>
          </a:xfrm>
          <a:prstGeom prst="rect">
            <a:avLst/>
          </a:prstGeom>
          <a:noFill/>
          <a:ln>
            <a:noFill/>
          </a:ln>
        </p:spPr>
      </p:pic>
      <p:pic>
        <p:nvPicPr>
          <p:cNvPr id="55" name="Google Shape;55;p7"/>
          <p:cNvPicPr preferRelativeResize="0"/>
          <p:nvPr/>
        </p:nvPicPr>
        <p:blipFill rotWithShape="1">
          <a:blip r:embed="rId3">
            <a:alphaModFix amt="70000"/>
          </a:blip>
          <a:srcRect/>
          <a:stretch/>
        </p:blipFill>
        <p:spPr>
          <a:xfrm>
            <a:off x="3661644" y="4467899"/>
            <a:ext cx="592454" cy="582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0" name="Google Shape;20;p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LC5rEhxGqT4"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oongiant.com/birthday-moo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cFm4ZdM9C7s"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Let’s Lasso the Moon</a:t>
            </a:r>
            <a:endParaRPr/>
          </a:p>
        </p:txBody>
      </p:sp>
      <p:sp>
        <p:nvSpPr>
          <p:cNvPr id="95" name="Google Shape;95;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34288" lvl="0" indent="0" algn="l" rtl="0">
              <a:lnSpc>
                <a:spcPct val="100000"/>
              </a:lnSpc>
              <a:spcBef>
                <a:spcPts val="0"/>
              </a:spcBef>
              <a:spcAft>
                <a:spcPts val="0"/>
              </a:spcAft>
              <a:buSzPts val="2600"/>
              <a:buNone/>
            </a:pPr>
            <a:r>
              <a:rPr lang="en-US" dirty="0"/>
              <a:t>Phases of the Moon</a:t>
            </a:r>
            <a:endParaRPr dirty="0"/>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a9d6bec5bd_0_49"/>
          <p:cNvSpPr txBox="1">
            <a:spLocks noGrp="1"/>
          </p:cNvSpPr>
          <p:nvPr>
            <p:ph type="title"/>
          </p:nvPr>
        </p:nvSpPr>
        <p:spPr>
          <a:xfrm>
            <a:off x="503525" y="-152409"/>
            <a:ext cx="8305800" cy="857400"/>
          </a:xfrm>
          <a:prstGeom prst="rect">
            <a:avLst/>
          </a:prstGeom>
        </p:spPr>
        <p:txBody>
          <a:bodyPr spcFirstLastPara="1" wrap="square" lIns="0" tIns="45700" rIns="0" bIns="0" anchor="b" anchorCtr="0">
            <a:noAutofit/>
          </a:bodyPr>
          <a:lstStyle/>
          <a:p>
            <a:pPr marL="0" lvl="0" indent="0" algn="ctr" rtl="0">
              <a:spcBef>
                <a:spcPts val="0"/>
              </a:spcBef>
              <a:spcAft>
                <a:spcPts val="0"/>
              </a:spcAft>
              <a:buNone/>
            </a:pPr>
            <a:r>
              <a:rPr lang="en-US"/>
              <a:t>New Moon</a:t>
            </a:r>
            <a:endParaRPr/>
          </a:p>
        </p:txBody>
      </p:sp>
      <p:pic>
        <p:nvPicPr>
          <p:cNvPr id="151" name="Google Shape;151;ga9d6bec5bd_0_49"/>
          <p:cNvPicPr preferRelativeResize="0"/>
          <p:nvPr/>
        </p:nvPicPr>
        <p:blipFill>
          <a:blip r:embed="rId3">
            <a:alphaModFix/>
          </a:blip>
          <a:stretch>
            <a:fillRect/>
          </a:stretch>
        </p:blipFill>
        <p:spPr>
          <a:xfrm>
            <a:off x="2505150" y="919166"/>
            <a:ext cx="4133706" cy="41337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a9d6bec5bd_0_54"/>
          <p:cNvSpPr txBox="1">
            <a:spLocks noGrp="1"/>
          </p:cNvSpPr>
          <p:nvPr>
            <p:ph type="title"/>
          </p:nvPr>
        </p:nvSpPr>
        <p:spPr>
          <a:xfrm>
            <a:off x="503525" y="-152409"/>
            <a:ext cx="8305800" cy="857400"/>
          </a:xfrm>
          <a:prstGeom prst="rect">
            <a:avLst/>
          </a:prstGeom>
        </p:spPr>
        <p:txBody>
          <a:bodyPr spcFirstLastPara="1" wrap="square" lIns="0" tIns="45700" rIns="0" bIns="0" anchor="b" anchorCtr="0">
            <a:noAutofit/>
          </a:bodyPr>
          <a:lstStyle/>
          <a:p>
            <a:pPr marL="0" lvl="0" indent="0" algn="ctr" rtl="0">
              <a:spcBef>
                <a:spcPts val="0"/>
              </a:spcBef>
              <a:spcAft>
                <a:spcPts val="0"/>
              </a:spcAft>
              <a:buNone/>
            </a:pPr>
            <a:r>
              <a:rPr lang="en-US"/>
              <a:t>Waning Crescent</a:t>
            </a:r>
            <a:endParaRPr/>
          </a:p>
        </p:txBody>
      </p:sp>
      <p:pic>
        <p:nvPicPr>
          <p:cNvPr id="157" name="Google Shape;157;ga9d6bec5bd_0_54"/>
          <p:cNvPicPr preferRelativeResize="0"/>
          <p:nvPr/>
        </p:nvPicPr>
        <p:blipFill>
          <a:blip r:embed="rId3">
            <a:alphaModFix/>
          </a:blip>
          <a:stretch>
            <a:fillRect/>
          </a:stretch>
        </p:blipFill>
        <p:spPr>
          <a:xfrm>
            <a:off x="2505150" y="888291"/>
            <a:ext cx="4133706" cy="41337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a9d6bec5bd_0_62"/>
          <p:cNvSpPr txBox="1">
            <a:spLocks noGrp="1"/>
          </p:cNvSpPr>
          <p:nvPr>
            <p:ph type="title"/>
          </p:nvPr>
        </p:nvSpPr>
        <p:spPr>
          <a:xfrm>
            <a:off x="503525" y="-152409"/>
            <a:ext cx="8305800" cy="857400"/>
          </a:xfrm>
          <a:prstGeom prst="rect">
            <a:avLst/>
          </a:prstGeom>
        </p:spPr>
        <p:txBody>
          <a:bodyPr spcFirstLastPara="1" wrap="square" lIns="0" tIns="45700" rIns="0" bIns="0" anchor="b" anchorCtr="0">
            <a:noAutofit/>
          </a:bodyPr>
          <a:lstStyle/>
          <a:p>
            <a:pPr marL="0" lvl="0" indent="0" algn="ctr" rtl="0">
              <a:spcBef>
                <a:spcPts val="0"/>
              </a:spcBef>
              <a:spcAft>
                <a:spcPts val="0"/>
              </a:spcAft>
              <a:buNone/>
            </a:pPr>
            <a:r>
              <a:rPr lang="en-US"/>
              <a:t>Third Quarter</a:t>
            </a:r>
            <a:endParaRPr/>
          </a:p>
        </p:txBody>
      </p:sp>
      <p:pic>
        <p:nvPicPr>
          <p:cNvPr id="163" name="Google Shape;163;ga9d6bec5bd_0_62"/>
          <p:cNvPicPr preferRelativeResize="0"/>
          <p:nvPr/>
        </p:nvPicPr>
        <p:blipFill>
          <a:blip r:embed="rId3">
            <a:alphaModFix/>
          </a:blip>
          <a:stretch>
            <a:fillRect/>
          </a:stretch>
        </p:blipFill>
        <p:spPr>
          <a:xfrm>
            <a:off x="2505150" y="888291"/>
            <a:ext cx="4133706" cy="41337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a9d6bec5bd_0_68"/>
          <p:cNvSpPr txBox="1">
            <a:spLocks noGrp="1"/>
          </p:cNvSpPr>
          <p:nvPr>
            <p:ph type="title"/>
          </p:nvPr>
        </p:nvSpPr>
        <p:spPr>
          <a:xfrm>
            <a:off x="503525" y="-152409"/>
            <a:ext cx="8305800" cy="857400"/>
          </a:xfrm>
          <a:prstGeom prst="rect">
            <a:avLst/>
          </a:prstGeom>
        </p:spPr>
        <p:txBody>
          <a:bodyPr spcFirstLastPara="1" wrap="square" lIns="0" tIns="45700" rIns="0" bIns="0" anchor="b" anchorCtr="0">
            <a:noAutofit/>
          </a:bodyPr>
          <a:lstStyle/>
          <a:p>
            <a:pPr marL="0" lvl="0" indent="0" algn="ctr" rtl="0">
              <a:spcBef>
                <a:spcPts val="0"/>
              </a:spcBef>
              <a:spcAft>
                <a:spcPts val="0"/>
              </a:spcAft>
              <a:buNone/>
            </a:pPr>
            <a:r>
              <a:rPr lang="en-US"/>
              <a:t>Waning Gibbous</a:t>
            </a:r>
            <a:endParaRPr/>
          </a:p>
        </p:txBody>
      </p:sp>
      <p:pic>
        <p:nvPicPr>
          <p:cNvPr id="169" name="Google Shape;169;ga9d6bec5bd_0_68"/>
          <p:cNvPicPr preferRelativeResize="0"/>
          <p:nvPr/>
        </p:nvPicPr>
        <p:blipFill>
          <a:blip r:embed="rId3">
            <a:alphaModFix/>
          </a:blip>
          <a:stretch>
            <a:fillRect/>
          </a:stretch>
        </p:blipFill>
        <p:spPr>
          <a:xfrm>
            <a:off x="2505150" y="888291"/>
            <a:ext cx="4133706" cy="413370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a9d6bec5bd_0_36"/>
          <p:cNvSpPr txBox="1">
            <a:spLocks noGrp="1"/>
          </p:cNvSpPr>
          <p:nvPr>
            <p:ph type="title"/>
          </p:nvPr>
        </p:nvSpPr>
        <p:spPr>
          <a:xfrm>
            <a:off x="503525" y="-152409"/>
            <a:ext cx="8305800" cy="857400"/>
          </a:xfrm>
          <a:prstGeom prst="rect">
            <a:avLst/>
          </a:prstGeom>
        </p:spPr>
        <p:txBody>
          <a:bodyPr spcFirstLastPara="1" wrap="square" lIns="0" tIns="45700" rIns="0" bIns="0" anchor="b" anchorCtr="0">
            <a:noAutofit/>
          </a:bodyPr>
          <a:lstStyle/>
          <a:p>
            <a:pPr marL="0" lvl="0" indent="0" algn="ctr" rtl="0">
              <a:spcBef>
                <a:spcPts val="0"/>
              </a:spcBef>
              <a:spcAft>
                <a:spcPts val="0"/>
              </a:spcAft>
              <a:buNone/>
            </a:pPr>
            <a:r>
              <a:rPr lang="en-US"/>
              <a:t>Full Moon</a:t>
            </a:r>
            <a:endParaRPr/>
          </a:p>
        </p:txBody>
      </p:sp>
      <p:pic>
        <p:nvPicPr>
          <p:cNvPr id="175" name="Google Shape;175;ga9d6bec5bd_0_36"/>
          <p:cNvPicPr preferRelativeResize="0"/>
          <p:nvPr/>
        </p:nvPicPr>
        <p:blipFill>
          <a:blip r:embed="rId3">
            <a:alphaModFix/>
          </a:blip>
          <a:stretch>
            <a:fillRect/>
          </a:stretch>
        </p:blipFill>
        <p:spPr>
          <a:xfrm>
            <a:off x="2505150" y="934641"/>
            <a:ext cx="4133706" cy="413370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a9d6bec5bd_0_74"/>
          <p:cNvSpPr txBox="1">
            <a:spLocks noGrp="1"/>
          </p:cNvSpPr>
          <p:nvPr>
            <p:ph type="title"/>
          </p:nvPr>
        </p:nvSpPr>
        <p:spPr>
          <a:xfrm>
            <a:off x="503525" y="-152409"/>
            <a:ext cx="8305800" cy="857400"/>
          </a:xfrm>
          <a:prstGeom prst="rect">
            <a:avLst/>
          </a:prstGeom>
        </p:spPr>
        <p:txBody>
          <a:bodyPr spcFirstLastPara="1" wrap="square" lIns="0" tIns="45700" rIns="0" bIns="0" anchor="b" anchorCtr="0">
            <a:noAutofit/>
          </a:bodyPr>
          <a:lstStyle/>
          <a:p>
            <a:pPr marL="0" lvl="0" indent="0" algn="ctr" rtl="0">
              <a:spcBef>
                <a:spcPts val="0"/>
              </a:spcBef>
              <a:spcAft>
                <a:spcPts val="0"/>
              </a:spcAft>
              <a:buNone/>
            </a:pPr>
            <a:r>
              <a:rPr lang="en-US"/>
              <a:t>Waxing Gibbous</a:t>
            </a:r>
            <a:endParaRPr/>
          </a:p>
        </p:txBody>
      </p:sp>
      <p:pic>
        <p:nvPicPr>
          <p:cNvPr id="181" name="Google Shape;181;ga9d6bec5bd_0_74"/>
          <p:cNvPicPr preferRelativeResize="0"/>
          <p:nvPr/>
        </p:nvPicPr>
        <p:blipFill>
          <a:blip r:embed="rId3">
            <a:alphaModFix/>
          </a:blip>
          <a:stretch>
            <a:fillRect/>
          </a:stretch>
        </p:blipFill>
        <p:spPr>
          <a:xfrm>
            <a:off x="2505150" y="919166"/>
            <a:ext cx="4133706" cy="413370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a9d6bec5bd_0_80"/>
          <p:cNvSpPr txBox="1">
            <a:spLocks noGrp="1"/>
          </p:cNvSpPr>
          <p:nvPr>
            <p:ph type="title"/>
          </p:nvPr>
        </p:nvSpPr>
        <p:spPr>
          <a:xfrm>
            <a:off x="503525" y="-152409"/>
            <a:ext cx="8305800" cy="857400"/>
          </a:xfrm>
          <a:prstGeom prst="rect">
            <a:avLst/>
          </a:prstGeom>
        </p:spPr>
        <p:txBody>
          <a:bodyPr spcFirstLastPara="1" wrap="square" lIns="0" tIns="45700" rIns="0" bIns="0" anchor="b" anchorCtr="0">
            <a:noAutofit/>
          </a:bodyPr>
          <a:lstStyle/>
          <a:p>
            <a:pPr marL="0" lvl="0" indent="0" algn="ctr" rtl="0">
              <a:spcBef>
                <a:spcPts val="0"/>
              </a:spcBef>
              <a:spcAft>
                <a:spcPts val="0"/>
              </a:spcAft>
              <a:buNone/>
            </a:pPr>
            <a:r>
              <a:rPr lang="en-US"/>
              <a:t>First Quarter</a:t>
            </a:r>
            <a:endParaRPr/>
          </a:p>
        </p:txBody>
      </p:sp>
      <p:pic>
        <p:nvPicPr>
          <p:cNvPr id="187" name="Google Shape;187;ga9d6bec5bd_0_80"/>
          <p:cNvPicPr preferRelativeResize="0"/>
          <p:nvPr/>
        </p:nvPicPr>
        <p:blipFill>
          <a:blip r:embed="rId3">
            <a:alphaModFix/>
          </a:blip>
          <a:stretch>
            <a:fillRect/>
          </a:stretch>
        </p:blipFill>
        <p:spPr>
          <a:xfrm>
            <a:off x="2505150" y="919166"/>
            <a:ext cx="4133706" cy="41337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a9d6bec5bd_0_86"/>
          <p:cNvSpPr txBox="1">
            <a:spLocks noGrp="1"/>
          </p:cNvSpPr>
          <p:nvPr>
            <p:ph type="title"/>
          </p:nvPr>
        </p:nvSpPr>
        <p:spPr>
          <a:xfrm>
            <a:off x="503525" y="-152409"/>
            <a:ext cx="8305800" cy="857400"/>
          </a:xfrm>
          <a:prstGeom prst="rect">
            <a:avLst/>
          </a:prstGeom>
        </p:spPr>
        <p:txBody>
          <a:bodyPr spcFirstLastPara="1" wrap="square" lIns="0" tIns="45700" rIns="0" bIns="0" anchor="b" anchorCtr="0">
            <a:noAutofit/>
          </a:bodyPr>
          <a:lstStyle/>
          <a:p>
            <a:pPr marL="0" lvl="0" indent="0" algn="ctr" rtl="0">
              <a:spcBef>
                <a:spcPts val="0"/>
              </a:spcBef>
              <a:spcAft>
                <a:spcPts val="0"/>
              </a:spcAft>
              <a:buNone/>
            </a:pPr>
            <a:r>
              <a:rPr lang="en-US"/>
              <a:t>Waxing Crescent</a:t>
            </a:r>
            <a:endParaRPr/>
          </a:p>
        </p:txBody>
      </p:sp>
      <p:pic>
        <p:nvPicPr>
          <p:cNvPr id="193" name="Google Shape;193;ga9d6bec5bd_0_86"/>
          <p:cNvPicPr preferRelativeResize="0"/>
          <p:nvPr/>
        </p:nvPicPr>
        <p:blipFill>
          <a:blip r:embed="rId3">
            <a:alphaModFix/>
          </a:blip>
          <a:stretch>
            <a:fillRect/>
          </a:stretch>
        </p:blipFill>
        <p:spPr>
          <a:xfrm>
            <a:off x="2505150" y="903716"/>
            <a:ext cx="4133706" cy="413370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a9d6bec5bd_0_92"/>
          <p:cNvSpPr txBox="1">
            <a:spLocks noGrp="1"/>
          </p:cNvSpPr>
          <p:nvPr>
            <p:ph type="title"/>
          </p:nvPr>
        </p:nvSpPr>
        <p:spPr>
          <a:xfrm>
            <a:off x="457200" y="205978"/>
            <a:ext cx="82296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None/>
            </a:pPr>
            <a:r>
              <a:rPr lang="en-US"/>
              <a:t>Moon Journal</a:t>
            </a:r>
            <a:endParaRPr/>
          </a:p>
        </p:txBody>
      </p:sp>
      <p:sp>
        <p:nvSpPr>
          <p:cNvPr id="199" name="Google Shape;199;ga9d6bec5bd_0_92"/>
          <p:cNvSpPr txBox="1">
            <a:spLocks noGrp="1"/>
          </p:cNvSpPr>
          <p:nvPr>
            <p:ph type="body" idx="1"/>
          </p:nvPr>
        </p:nvSpPr>
        <p:spPr>
          <a:xfrm>
            <a:off x="457200" y="905050"/>
            <a:ext cx="3994500" cy="37257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r>
              <a:rPr lang="en-US" dirty="0"/>
              <a:t>Every Night:</a:t>
            </a:r>
            <a:endParaRPr dirty="0"/>
          </a:p>
          <a:p>
            <a:pPr marL="457200" lvl="0" indent="-393700" algn="l" rtl="0">
              <a:spcBef>
                <a:spcPts val="520"/>
              </a:spcBef>
              <a:spcAft>
                <a:spcPts val="0"/>
              </a:spcAft>
              <a:buSzPts val="2600"/>
              <a:buChar char="•"/>
            </a:pPr>
            <a:r>
              <a:rPr lang="en-US" dirty="0"/>
              <a:t>Go out to look at the moon</a:t>
            </a:r>
            <a:endParaRPr dirty="0"/>
          </a:p>
          <a:p>
            <a:pPr marL="457200" lvl="0" indent="-393700" algn="l" rtl="0">
              <a:spcBef>
                <a:spcPts val="0"/>
              </a:spcBef>
              <a:spcAft>
                <a:spcPts val="0"/>
              </a:spcAft>
              <a:buSzPts val="2600"/>
              <a:buChar char="•"/>
            </a:pPr>
            <a:r>
              <a:rPr lang="en-US" dirty="0"/>
              <a:t>Make some observations</a:t>
            </a:r>
            <a:endParaRPr dirty="0"/>
          </a:p>
          <a:p>
            <a:pPr marL="457200" lvl="0" indent="-393700" algn="l" rtl="0">
              <a:spcBef>
                <a:spcPts val="0"/>
              </a:spcBef>
              <a:spcAft>
                <a:spcPts val="0"/>
              </a:spcAft>
              <a:buSzPts val="2600"/>
              <a:buChar char="•"/>
            </a:pPr>
            <a:r>
              <a:rPr lang="en-US" dirty="0"/>
              <a:t>Draw what you saw in your Moon Journal</a:t>
            </a:r>
            <a:endParaRPr dirty="0"/>
          </a:p>
          <a:p>
            <a:pPr marL="457200" lvl="0" indent="-393700" algn="l" rtl="0">
              <a:spcBef>
                <a:spcPts val="0"/>
              </a:spcBef>
              <a:spcAft>
                <a:spcPts val="0"/>
              </a:spcAft>
              <a:buSzPts val="2600"/>
              <a:buChar char="•"/>
            </a:pPr>
            <a:r>
              <a:rPr lang="en-US" dirty="0"/>
              <a:t>Try to label what phase the moon is in</a:t>
            </a:r>
            <a:endParaRPr dirty="0"/>
          </a:p>
        </p:txBody>
      </p:sp>
      <p:pic>
        <p:nvPicPr>
          <p:cNvPr id="200" name="Google Shape;200;ga9d6bec5bd_0_92"/>
          <p:cNvPicPr preferRelativeResize="0"/>
          <p:nvPr/>
        </p:nvPicPr>
        <p:blipFill rotWithShape="1">
          <a:blip r:embed="rId3">
            <a:alphaModFix/>
          </a:blip>
          <a:srcRect l="2440" t="1752" r="2230" b="15191"/>
          <a:stretch/>
        </p:blipFill>
        <p:spPr>
          <a:xfrm>
            <a:off x="5205300" y="1200138"/>
            <a:ext cx="2965626" cy="3135524"/>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a9d6bec5bd_0_99"/>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US"/>
              <a:t>Moon Journal</a:t>
            </a:r>
            <a:endParaRPr/>
          </a:p>
        </p:txBody>
      </p:sp>
      <p:sp>
        <p:nvSpPr>
          <p:cNvPr id="206" name="Google Shape;206;ga9d6bec5bd_0_99"/>
          <p:cNvSpPr txBox="1">
            <a:spLocks noGrp="1"/>
          </p:cNvSpPr>
          <p:nvPr>
            <p:ph type="subTitle" idx="1"/>
          </p:nvPr>
        </p:nvSpPr>
        <p:spPr>
          <a:xfrm>
            <a:off x="533400" y="2421402"/>
            <a:ext cx="7854600" cy="1314300"/>
          </a:xfrm>
          <a:prstGeom prst="rect">
            <a:avLst/>
          </a:prstGeom>
        </p:spPr>
        <p:txBody>
          <a:bodyPr spcFirstLastPara="1" wrap="square" lIns="0" tIns="45700" rIns="18275" bIns="45700" anchor="t" anchorCtr="0">
            <a:noAutofit/>
          </a:bodyPr>
          <a:lstStyle/>
          <a:p>
            <a:pPr marL="457200" lvl="0" indent="-393700" algn="l" rtl="0">
              <a:spcBef>
                <a:spcPts val="520"/>
              </a:spcBef>
              <a:spcAft>
                <a:spcPts val="0"/>
              </a:spcAft>
              <a:buClr>
                <a:srgbClr val="FFFFFF"/>
              </a:buClr>
              <a:buSzPts val="2600"/>
              <a:buChar char="●"/>
            </a:pPr>
            <a:r>
              <a:rPr lang="en-US" dirty="0"/>
              <a:t>What did the moon look like last night?</a:t>
            </a:r>
            <a:endParaRPr dirty="0"/>
          </a:p>
          <a:p>
            <a:pPr marL="0" lvl="0" indent="0" algn="l" rtl="0">
              <a:spcBef>
                <a:spcPts val="520"/>
              </a:spcBef>
              <a:spcAft>
                <a:spcPts val="0"/>
              </a:spcAft>
              <a:buNone/>
            </a:pPr>
            <a:endParaRPr dirty="0"/>
          </a:p>
          <a:p>
            <a:pPr marL="457200" lvl="0" indent="-393700" algn="l" rtl="0">
              <a:spcBef>
                <a:spcPts val="520"/>
              </a:spcBef>
              <a:spcAft>
                <a:spcPts val="0"/>
              </a:spcAft>
              <a:buClr>
                <a:srgbClr val="FFFFFF"/>
              </a:buClr>
              <a:buSzPts val="2600"/>
              <a:buChar char="●"/>
            </a:pPr>
            <a:r>
              <a:rPr lang="en-US" dirty="0"/>
              <a:t>What do you think it will look like tonight?</a:t>
            </a:r>
            <a:endParaRPr dirty="0"/>
          </a:p>
        </p:txBody>
      </p:sp>
      <p:pic>
        <p:nvPicPr>
          <p:cNvPr id="207" name="Google Shape;207;ga9d6bec5bd_0_99"/>
          <p:cNvPicPr preferRelativeResize="0"/>
          <p:nvPr/>
        </p:nvPicPr>
        <p:blipFill rotWithShape="1">
          <a:blip r:embed="rId3">
            <a:alphaModFix/>
          </a:blip>
          <a:srcRect t="29336" b="31062"/>
          <a:stretch/>
        </p:blipFill>
        <p:spPr>
          <a:xfrm>
            <a:off x="593638" y="27825"/>
            <a:ext cx="7956726" cy="1575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a9d6bec5bd_0_4"/>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I Notice, I Wonder</a:t>
            </a:r>
            <a:endParaRPr dirty="0"/>
          </a:p>
        </p:txBody>
      </p:sp>
      <p:sp>
        <p:nvSpPr>
          <p:cNvPr id="101" name="Google Shape;101;ga9d6bec5bd_0_4"/>
          <p:cNvSpPr txBox="1">
            <a:spLocks noGrp="1"/>
          </p:cNvSpPr>
          <p:nvPr>
            <p:ph type="body" idx="1"/>
          </p:nvPr>
        </p:nvSpPr>
        <p:spPr>
          <a:xfrm>
            <a:off x="457200" y="1440064"/>
            <a:ext cx="4038600" cy="3326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dirty="0"/>
              <a:t>As you watch the video, think about some things:</a:t>
            </a:r>
            <a:endParaRPr dirty="0"/>
          </a:p>
          <a:p>
            <a:pPr marL="0" lvl="0" indent="0" algn="l" rtl="0">
              <a:spcBef>
                <a:spcPts val="480"/>
              </a:spcBef>
              <a:spcAft>
                <a:spcPts val="0"/>
              </a:spcAft>
              <a:buNone/>
            </a:pPr>
            <a:endParaRPr dirty="0"/>
          </a:p>
          <a:p>
            <a:pPr marL="457200" lvl="0" indent="-381000" algn="l" rtl="0">
              <a:spcBef>
                <a:spcPts val="480"/>
              </a:spcBef>
              <a:spcAft>
                <a:spcPts val="0"/>
              </a:spcAft>
              <a:buSzPts val="2400"/>
              <a:buChar char="•"/>
            </a:pPr>
            <a:r>
              <a:rPr lang="en-US" dirty="0"/>
              <a:t>What do you notice?</a:t>
            </a:r>
            <a:endParaRPr dirty="0"/>
          </a:p>
          <a:p>
            <a:pPr marL="0" lvl="0" indent="0" algn="l" rtl="0">
              <a:spcBef>
                <a:spcPts val="480"/>
              </a:spcBef>
              <a:spcAft>
                <a:spcPts val="0"/>
              </a:spcAft>
              <a:buNone/>
            </a:pPr>
            <a:endParaRPr dirty="0"/>
          </a:p>
          <a:p>
            <a:pPr marL="457200" lvl="0" indent="-381000" algn="l" rtl="0">
              <a:spcBef>
                <a:spcPts val="480"/>
              </a:spcBef>
              <a:spcAft>
                <a:spcPts val="0"/>
              </a:spcAft>
              <a:buSzPts val="2400"/>
              <a:buChar char="•"/>
            </a:pPr>
            <a:r>
              <a:rPr lang="en-US" dirty="0"/>
              <a:t>What do you wonder?</a:t>
            </a:r>
            <a:endParaRPr dirty="0"/>
          </a:p>
        </p:txBody>
      </p:sp>
      <p:pic>
        <p:nvPicPr>
          <p:cNvPr id="102" name="Google Shape;102;ga9d6bec5bd_0_4"/>
          <p:cNvPicPr preferRelativeResize="0"/>
          <p:nvPr/>
        </p:nvPicPr>
        <p:blipFill>
          <a:blip r:embed="rId3">
            <a:alphaModFix/>
          </a:blip>
          <a:stretch>
            <a:fillRect/>
          </a:stretch>
        </p:blipFill>
        <p:spPr>
          <a:xfrm>
            <a:off x="5638800" y="1289846"/>
            <a:ext cx="2539256" cy="28578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a9d6bec5bd_0_104"/>
          <p:cNvSpPr txBox="1">
            <a:spLocks noGrp="1"/>
          </p:cNvSpPr>
          <p:nvPr>
            <p:ph type="title"/>
          </p:nvPr>
        </p:nvSpPr>
        <p:spPr>
          <a:xfrm>
            <a:off x="457200" y="205978"/>
            <a:ext cx="82296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None/>
            </a:pPr>
            <a:r>
              <a:rPr lang="en-US"/>
              <a:t>Moon Journal</a:t>
            </a:r>
            <a:endParaRPr/>
          </a:p>
        </p:txBody>
      </p:sp>
      <p:sp>
        <p:nvSpPr>
          <p:cNvPr id="213" name="Google Shape;213;ga9d6bec5bd_0_104"/>
          <p:cNvSpPr txBox="1">
            <a:spLocks noGrp="1"/>
          </p:cNvSpPr>
          <p:nvPr>
            <p:ph type="body" idx="1"/>
          </p:nvPr>
        </p:nvSpPr>
        <p:spPr>
          <a:xfrm>
            <a:off x="457200" y="905050"/>
            <a:ext cx="3994500" cy="37257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r>
              <a:rPr lang="en-US" dirty="0"/>
              <a:t>Friday Night:</a:t>
            </a:r>
            <a:endParaRPr dirty="0"/>
          </a:p>
          <a:p>
            <a:pPr marL="457200" lvl="0" indent="-393700" algn="l" rtl="0">
              <a:spcBef>
                <a:spcPts val="520"/>
              </a:spcBef>
              <a:spcAft>
                <a:spcPts val="0"/>
              </a:spcAft>
              <a:buSzPts val="2600"/>
              <a:buChar char="•"/>
            </a:pPr>
            <a:r>
              <a:rPr lang="en-US" dirty="0"/>
              <a:t>Go out to look at the moon.</a:t>
            </a:r>
            <a:endParaRPr dirty="0"/>
          </a:p>
          <a:p>
            <a:pPr marL="457200" lvl="0" indent="-393700" algn="l" rtl="0">
              <a:spcBef>
                <a:spcPts val="0"/>
              </a:spcBef>
              <a:spcAft>
                <a:spcPts val="0"/>
              </a:spcAft>
              <a:buSzPts val="2600"/>
              <a:buChar char="•"/>
            </a:pPr>
            <a:r>
              <a:rPr lang="en-US" dirty="0"/>
              <a:t>Make some observations.</a:t>
            </a:r>
            <a:endParaRPr dirty="0"/>
          </a:p>
          <a:p>
            <a:pPr marL="457200" lvl="0" indent="-393700" algn="l" rtl="0">
              <a:spcBef>
                <a:spcPts val="0"/>
              </a:spcBef>
              <a:spcAft>
                <a:spcPts val="0"/>
              </a:spcAft>
              <a:buSzPts val="2600"/>
              <a:buChar char="•"/>
            </a:pPr>
            <a:r>
              <a:rPr lang="en-US" dirty="0"/>
              <a:t>Draw what you saw in your Moon Journal.</a:t>
            </a:r>
            <a:endParaRPr dirty="0"/>
          </a:p>
          <a:p>
            <a:pPr marL="457200" lvl="0" indent="-393700" algn="l" rtl="0">
              <a:spcBef>
                <a:spcPts val="0"/>
              </a:spcBef>
              <a:spcAft>
                <a:spcPts val="0"/>
              </a:spcAft>
              <a:buSzPts val="2600"/>
              <a:buChar char="•"/>
            </a:pPr>
            <a:r>
              <a:rPr lang="en-US" dirty="0"/>
              <a:t>Label what phase the moon is in.</a:t>
            </a:r>
            <a:endParaRPr dirty="0"/>
          </a:p>
        </p:txBody>
      </p:sp>
      <p:pic>
        <p:nvPicPr>
          <p:cNvPr id="214" name="Google Shape;214;ga9d6bec5bd_0_104"/>
          <p:cNvPicPr preferRelativeResize="0"/>
          <p:nvPr/>
        </p:nvPicPr>
        <p:blipFill rotWithShape="1">
          <a:blip r:embed="rId3">
            <a:alphaModFix/>
          </a:blip>
          <a:srcRect l="2440" t="1752" r="2230" b="15191"/>
          <a:stretch/>
        </p:blipFill>
        <p:spPr>
          <a:xfrm>
            <a:off x="5205300" y="1200138"/>
            <a:ext cx="2965626" cy="3135524"/>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ab14b9e844_0_14"/>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US"/>
              <a:t>Friday Night Prediction</a:t>
            </a:r>
            <a:endParaRPr/>
          </a:p>
        </p:txBody>
      </p:sp>
      <p:sp>
        <p:nvSpPr>
          <p:cNvPr id="220" name="Google Shape;220;gab14b9e844_0_14"/>
          <p:cNvSpPr txBox="1">
            <a:spLocks noGrp="1"/>
          </p:cNvSpPr>
          <p:nvPr>
            <p:ph type="subTitle" idx="1"/>
          </p:nvPr>
        </p:nvSpPr>
        <p:spPr>
          <a:xfrm>
            <a:off x="533400" y="2421402"/>
            <a:ext cx="7854600" cy="1314300"/>
          </a:xfrm>
          <a:prstGeom prst="rect">
            <a:avLst/>
          </a:prstGeom>
        </p:spPr>
        <p:txBody>
          <a:bodyPr spcFirstLastPara="1" wrap="square" lIns="0" tIns="45700" rIns="18275" bIns="45700" anchor="t" anchorCtr="0">
            <a:noAutofit/>
          </a:bodyPr>
          <a:lstStyle/>
          <a:p>
            <a:pPr marL="457200" lvl="0" indent="-393700" algn="l" rtl="0">
              <a:spcBef>
                <a:spcPts val="520"/>
              </a:spcBef>
              <a:spcAft>
                <a:spcPts val="0"/>
              </a:spcAft>
              <a:buClr>
                <a:srgbClr val="FFFFFF"/>
              </a:buClr>
              <a:buSzPts val="2600"/>
              <a:buChar char="●"/>
            </a:pPr>
            <a:r>
              <a:rPr lang="en-US" dirty="0"/>
              <a:t>What do you think the moon will look like on Monday?</a:t>
            </a:r>
            <a:endParaRPr dirty="0"/>
          </a:p>
          <a:p>
            <a:pPr marL="0" lvl="0" indent="0" algn="l" rtl="0">
              <a:spcBef>
                <a:spcPts val="520"/>
              </a:spcBef>
              <a:spcAft>
                <a:spcPts val="0"/>
              </a:spcAft>
              <a:buNone/>
            </a:pPr>
            <a:endParaRPr dirty="0"/>
          </a:p>
          <a:p>
            <a:pPr marL="457200" lvl="0" indent="-393700" algn="l" rtl="0">
              <a:spcBef>
                <a:spcPts val="520"/>
              </a:spcBef>
              <a:spcAft>
                <a:spcPts val="0"/>
              </a:spcAft>
              <a:buClr>
                <a:srgbClr val="FFFFFF"/>
              </a:buClr>
              <a:buSzPts val="2600"/>
              <a:buChar char="●"/>
            </a:pPr>
            <a:r>
              <a:rPr lang="en-US" dirty="0"/>
              <a:t>What phase do you think it will be in on Monday night?</a:t>
            </a:r>
            <a:endParaRPr dirty="0"/>
          </a:p>
        </p:txBody>
      </p:sp>
      <p:pic>
        <p:nvPicPr>
          <p:cNvPr id="221" name="Google Shape;221;gab14b9e844_0_14"/>
          <p:cNvPicPr preferRelativeResize="0"/>
          <p:nvPr/>
        </p:nvPicPr>
        <p:blipFill rotWithShape="1">
          <a:blip r:embed="rId3">
            <a:alphaModFix/>
          </a:blip>
          <a:srcRect t="29336" b="31062"/>
          <a:stretch/>
        </p:blipFill>
        <p:spPr>
          <a:xfrm>
            <a:off x="593638" y="27825"/>
            <a:ext cx="7956726" cy="1575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aafe7ea6bf_0_0"/>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Breaking News!</a:t>
            </a:r>
            <a:endParaRPr/>
          </a:p>
        </p:txBody>
      </p:sp>
      <p:sp>
        <p:nvSpPr>
          <p:cNvPr id="227" name="Google Shape;227;gaafe7ea6bf_0_0"/>
          <p:cNvSpPr txBox="1">
            <a:spLocks noGrp="1"/>
          </p:cNvSpPr>
          <p:nvPr>
            <p:ph type="body" idx="1"/>
          </p:nvPr>
        </p:nvSpPr>
        <p:spPr>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a:t>Record a video like a news report telling us what you have learned about the phases of the moon. What have you learned about the patterns in the moon? Can you make predictions about the moon?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aafe7ea6bf_0_5"/>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Moon Book</a:t>
            </a:r>
            <a:endParaRPr/>
          </a:p>
        </p:txBody>
      </p:sp>
      <p:sp>
        <p:nvSpPr>
          <p:cNvPr id="233" name="Google Shape;233;gaafe7ea6bf_0_5"/>
          <p:cNvSpPr txBox="1">
            <a:spLocks noGrp="1"/>
          </p:cNvSpPr>
          <p:nvPr>
            <p:ph type="body" idx="1"/>
          </p:nvPr>
        </p:nvSpPr>
        <p:spPr>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dirty="0"/>
              <a:t>Using paper cut into large circles and stapled together, make a moon book. Draw what each phase looks like on the right-hand pages. Write in your own words to describe the phase on the left-hand side. How can you use your book to make predictions? </a:t>
            </a:r>
            <a:endParaRPr dirty="0"/>
          </a:p>
          <a:p>
            <a:pPr marL="0" lvl="0" indent="0" algn="l" rtl="0">
              <a:lnSpc>
                <a:spcPct val="100000"/>
              </a:lnSpc>
              <a:spcBef>
                <a:spcPts val="520"/>
              </a:spcBef>
              <a:spcAft>
                <a:spcPts val="0"/>
              </a:spcAft>
              <a:buSzPts val="2600"/>
              <a:buNone/>
            </a:pPr>
            <a:endParaRPr dirty="0"/>
          </a:p>
        </p:txBody>
      </p:sp>
      <p:sp>
        <p:nvSpPr>
          <p:cNvPr id="234" name="Google Shape;234;gaafe7ea6bf_0_5"/>
          <p:cNvSpPr/>
          <p:nvPr/>
        </p:nvSpPr>
        <p:spPr>
          <a:xfrm>
            <a:off x="6394900" y="3879025"/>
            <a:ext cx="987000" cy="9870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gaafe7ea6bf_0_5"/>
          <p:cNvSpPr/>
          <p:nvPr/>
        </p:nvSpPr>
        <p:spPr>
          <a:xfrm>
            <a:off x="7381900" y="3879025"/>
            <a:ext cx="987000" cy="987000"/>
          </a:xfrm>
          <a:prstGeom prst="ellipse">
            <a:avLst/>
          </a:prstGeom>
          <a:gradFill>
            <a:gsLst>
              <a:gs pos="0">
                <a:srgbClr val="BFBFBF"/>
              </a:gs>
              <a:gs pos="50000">
                <a:srgbClr val="999999"/>
              </a:gs>
              <a:gs pos="98000">
                <a:schemeClr val="dk1"/>
              </a:gs>
              <a:gs pos="100000">
                <a:srgbClr val="737373"/>
              </a:gs>
            </a:gsLst>
            <a:lin ang="0"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gaafe7ea6bf_0_5"/>
          <p:cNvSpPr txBox="1"/>
          <p:nvPr/>
        </p:nvSpPr>
        <p:spPr>
          <a:xfrm>
            <a:off x="6542100" y="4182125"/>
            <a:ext cx="788100" cy="2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Words</a:t>
            </a:r>
            <a:endParaRPr>
              <a:latin typeface="Calibri"/>
              <a:ea typeface="Calibri"/>
              <a:cs typeface="Calibri"/>
              <a:sym typeface="Calibri"/>
            </a:endParaRPr>
          </a:p>
        </p:txBody>
      </p:sp>
      <p:sp>
        <p:nvSpPr>
          <p:cNvPr id="237" name="Google Shape;237;gaafe7ea6bf_0_5"/>
          <p:cNvSpPr txBox="1"/>
          <p:nvPr/>
        </p:nvSpPr>
        <p:spPr>
          <a:xfrm>
            <a:off x="7481350" y="4182125"/>
            <a:ext cx="788100" cy="23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Picture</a:t>
            </a:r>
            <a:endParaRPr>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aafe7ea6bf_0_14"/>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Phase Viewer</a:t>
            </a:r>
            <a:endParaRPr/>
          </a:p>
        </p:txBody>
      </p:sp>
      <p:sp>
        <p:nvSpPr>
          <p:cNvPr id="243" name="Google Shape;243;gaafe7ea6bf_0_14"/>
          <p:cNvSpPr txBox="1">
            <a:spLocks noGrp="1"/>
          </p:cNvSpPr>
          <p:nvPr>
            <p:ph type="body" idx="1"/>
          </p:nvPr>
        </p:nvSpPr>
        <p:spPr>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a:t>Make a moon phase viewer out of clear plastic cups, paper, and markers. As you rotate your cup, you can show everyone the phases of the moon. How does your phase viewer help you make predictions?</a:t>
            </a:r>
            <a:endParaRPr/>
          </a:p>
        </p:txBody>
      </p:sp>
      <p:pic>
        <p:nvPicPr>
          <p:cNvPr id="244" name="Google Shape;244;gaafe7ea6bf_0_14"/>
          <p:cNvPicPr preferRelativeResize="0"/>
          <p:nvPr/>
        </p:nvPicPr>
        <p:blipFill>
          <a:blip r:embed="rId3">
            <a:alphaModFix/>
          </a:blip>
          <a:stretch>
            <a:fillRect/>
          </a:stretch>
        </p:blipFill>
        <p:spPr>
          <a:xfrm>
            <a:off x="6405750" y="3397298"/>
            <a:ext cx="2519523" cy="167800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aafe7ea6bf_0_19"/>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Moon Rocks</a:t>
            </a:r>
            <a:endParaRPr/>
          </a:p>
        </p:txBody>
      </p:sp>
      <p:sp>
        <p:nvSpPr>
          <p:cNvPr id="250" name="Google Shape;250;gaafe7ea6bf_0_19"/>
          <p:cNvSpPr txBox="1">
            <a:spLocks noGrp="1"/>
          </p:cNvSpPr>
          <p:nvPr>
            <p:ph type="body" idx="1"/>
          </p:nvPr>
        </p:nvSpPr>
        <p:spPr>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dirty="0"/>
              <a:t>Your rocks did not come from the moon, but they can show the phases of the moon. Can you paint your rocks with black paint to show each phase? Can you put your rocks in order? How can your rocks help you make predictions?</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aafe7ea6bf_0_24"/>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Oreo Moons</a:t>
            </a:r>
            <a:endParaRPr/>
          </a:p>
        </p:txBody>
      </p:sp>
      <p:sp>
        <p:nvSpPr>
          <p:cNvPr id="256" name="Google Shape;256;gaafe7ea6bf_0_24"/>
          <p:cNvSpPr txBox="1">
            <a:spLocks noGrp="1"/>
          </p:cNvSpPr>
          <p:nvPr>
            <p:ph type="body" idx="1"/>
          </p:nvPr>
        </p:nvSpPr>
        <p:spPr>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a:t>Scrape away oreo fillings to show the phases of the moon in this tasty craft. How do your Oreo moons help you make predictions? </a:t>
            </a:r>
            <a:endParaRPr/>
          </a:p>
          <a:p>
            <a:pPr marL="0" lvl="0" indent="0" algn="l" rtl="0">
              <a:lnSpc>
                <a:spcPct val="100000"/>
              </a:lnSpc>
              <a:spcBef>
                <a:spcPts val="520"/>
              </a:spcBef>
              <a:spcAft>
                <a:spcPts val="0"/>
              </a:spcAft>
              <a:buSzPts val="26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aphicFrame>
        <p:nvGraphicFramePr>
          <p:cNvPr id="261" name="Google Shape;261;gaafe7ea6bf_0_29"/>
          <p:cNvGraphicFramePr/>
          <p:nvPr>
            <p:extLst>
              <p:ext uri="{D42A27DB-BD31-4B8C-83A1-F6EECF244321}">
                <p14:modId xmlns:p14="http://schemas.microsoft.com/office/powerpoint/2010/main" val="4041716626"/>
              </p:ext>
            </p:extLst>
          </p:nvPr>
        </p:nvGraphicFramePr>
        <p:xfrm>
          <a:off x="247650" y="1052775"/>
          <a:ext cx="8648700" cy="3951607"/>
        </p:xfrm>
        <a:graphic>
          <a:graphicData uri="http://schemas.openxmlformats.org/drawingml/2006/table">
            <a:tbl>
              <a:tblPr>
                <a:noFill/>
                <a:tableStyleId>{021ADE15-9A22-4017-A2B9-14F9692C0FDF}</a:tableStyleId>
              </a:tblPr>
              <a:tblGrid>
                <a:gridCol w="4324350">
                  <a:extLst>
                    <a:ext uri="{9D8B030D-6E8A-4147-A177-3AD203B41FA5}">
                      <a16:colId xmlns:a16="http://schemas.microsoft.com/office/drawing/2014/main" val="20000"/>
                    </a:ext>
                  </a:extLst>
                </a:gridCol>
                <a:gridCol w="4324350">
                  <a:extLst>
                    <a:ext uri="{9D8B030D-6E8A-4147-A177-3AD203B41FA5}">
                      <a16:colId xmlns:a16="http://schemas.microsoft.com/office/drawing/2014/main" val="20001"/>
                    </a:ext>
                  </a:extLst>
                </a:gridCol>
              </a:tblGrid>
              <a:tr h="1745550">
                <a:tc>
                  <a:txBody>
                    <a:bodyPr/>
                    <a:lstStyle/>
                    <a:p>
                      <a:pPr marL="0" marR="0" lvl="0" indent="0" algn="ctr" rtl="0">
                        <a:lnSpc>
                          <a:spcPct val="115000"/>
                        </a:lnSpc>
                        <a:spcBef>
                          <a:spcPts val="0"/>
                        </a:spcBef>
                        <a:spcAft>
                          <a:spcPts val="0"/>
                        </a:spcAft>
                        <a:buClr>
                          <a:srgbClr val="000000"/>
                        </a:buClr>
                        <a:buSzPts val="2000"/>
                        <a:buFont typeface="Arial"/>
                        <a:buNone/>
                      </a:pPr>
                      <a:r>
                        <a:rPr lang="en-US" sz="2000" b="1">
                          <a:solidFill>
                            <a:srgbClr val="910D28"/>
                          </a:solidFill>
                          <a:highlight>
                            <a:srgbClr val="FFFFFF"/>
                          </a:highlight>
                          <a:latin typeface="Calibri"/>
                          <a:ea typeface="Calibri"/>
                          <a:cs typeface="Calibri"/>
                          <a:sym typeface="Calibri"/>
                        </a:rPr>
                        <a:t>Breaking News!</a:t>
                      </a:r>
                      <a:endParaRPr sz="2000" b="1" u="none" strike="noStrike" cap="none">
                        <a:solidFill>
                          <a:srgbClr val="910D28"/>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en-US">
                          <a:latin typeface="Calibri"/>
                          <a:ea typeface="Calibri"/>
                          <a:cs typeface="Calibri"/>
                          <a:sym typeface="Calibri"/>
                        </a:rPr>
                        <a:t>Record a video like a news report telling us what you have learned about the phases of the moon</a:t>
                      </a:r>
                      <a:r>
                        <a:rPr lang="en-US" sz="1400" u="none" strike="noStrike" cap="none">
                          <a:latin typeface="Calibri"/>
                          <a:ea typeface="Calibri"/>
                          <a:cs typeface="Calibri"/>
                          <a:sym typeface="Calibri"/>
                        </a:rPr>
                        <a:t>. What have you learned about the patterns in the moon? </a:t>
                      </a:r>
                      <a:r>
                        <a:rPr lang="en-US">
                          <a:latin typeface="Calibri"/>
                          <a:ea typeface="Calibri"/>
                          <a:cs typeface="Calibri"/>
                          <a:sym typeface="Calibri"/>
                        </a:rPr>
                        <a:t>Can you make predictions about the moon? </a:t>
                      </a:r>
                      <a:endParaRPr sz="1400" u="none" strike="noStrike" cap="none">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dirty="0">
                          <a:solidFill>
                            <a:srgbClr val="910D28"/>
                          </a:solidFill>
                          <a:highlight>
                            <a:srgbClr val="FFFFFF"/>
                          </a:highlight>
                          <a:latin typeface="Calibri"/>
                          <a:ea typeface="Calibri"/>
                          <a:cs typeface="Calibri"/>
                          <a:sym typeface="Calibri"/>
                        </a:rPr>
                        <a:t>Moon Book</a:t>
                      </a:r>
                      <a:endParaRPr sz="2000" b="1" u="none" strike="noStrike" cap="none" dirty="0">
                        <a:solidFill>
                          <a:srgbClr val="910D28"/>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en-US" dirty="0">
                          <a:latin typeface="Calibri"/>
                          <a:ea typeface="Calibri"/>
                          <a:cs typeface="Calibri"/>
                          <a:sym typeface="Calibri"/>
                        </a:rPr>
                        <a:t>Using large paper circles, make a moon book with what the phase looks like on the right-hand pages and describe the phase in your own words on the left-hand side. How can you use your book to make predictions? </a:t>
                      </a:r>
                      <a:endParaRPr sz="1400" u="none" strike="noStrike" cap="none" dirty="0">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600"/>
                        <a:buFont typeface="Arial"/>
                        <a:buNone/>
                      </a:pPr>
                      <a:endParaRPr sz="1600" u="none" strike="noStrike" cap="none" dirty="0">
                        <a:latin typeface="Calibri"/>
                        <a:ea typeface="Calibri"/>
                        <a:cs typeface="Calibri"/>
                        <a:sym typeface="Calibri"/>
                      </a:endParaRPr>
                    </a:p>
                  </a:txBody>
                  <a:tcPr marL="68575" marR="6857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172875">
                <a:tc>
                  <a:txBody>
                    <a:bodyPr/>
                    <a:lstStyle/>
                    <a:p>
                      <a:pPr marL="0" marR="0" lvl="0" indent="0" algn="l" rtl="0">
                        <a:lnSpc>
                          <a:spcPct val="115000"/>
                        </a:lnSpc>
                        <a:spcBef>
                          <a:spcPts val="0"/>
                        </a:spcBef>
                        <a:spcAft>
                          <a:spcPts val="0"/>
                        </a:spcAft>
                        <a:buClr>
                          <a:srgbClr val="000000"/>
                        </a:buClr>
                        <a:buSzPts val="1200"/>
                        <a:buFont typeface="Arial"/>
                        <a:buNone/>
                      </a:pPr>
                      <a:r>
                        <a:rPr lang="en-US">
                          <a:latin typeface="Calibri"/>
                          <a:ea typeface="Calibri"/>
                          <a:cs typeface="Calibri"/>
                          <a:sym typeface="Calibri"/>
                        </a:rPr>
                        <a:t>Make a moon phase viewer out of clear plastic cups, paper, and markers. </a:t>
                      </a:r>
                      <a:r>
                        <a:rPr lang="en-US" dirty="0">
                          <a:latin typeface="Calibri"/>
                          <a:ea typeface="Calibri"/>
                          <a:cs typeface="Calibri"/>
                          <a:sym typeface="Calibri"/>
                        </a:rPr>
                        <a:t>As you rotate your cup, you can show everyone the phases of the moon. How does your phase viewer help you make predictions? </a:t>
                      </a:r>
                      <a:endParaRPr sz="1400" u="none" strike="noStrike" cap="none" dirty="0">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2000"/>
                        <a:buFont typeface="Arial"/>
                        <a:buNone/>
                      </a:pPr>
                      <a:r>
                        <a:rPr lang="en-US" sz="2000" b="1" dirty="0">
                          <a:solidFill>
                            <a:srgbClr val="910D28"/>
                          </a:solidFill>
                          <a:highlight>
                            <a:srgbClr val="FFFFFF"/>
                          </a:highlight>
                          <a:latin typeface="Calibri"/>
                          <a:ea typeface="Calibri"/>
                          <a:cs typeface="Calibri"/>
                          <a:sym typeface="Calibri"/>
                        </a:rPr>
                        <a:t>Phase Viewer</a:t>
                      </a:r>
                      <a:endParaRPr sz="1200" u="none" strike="noStrike" cap="none" dirty="0">
                        <a:latin typeface="Calibri"/>
                        <a:ea typeface="Calibri"/>
                        <a:cs typeface="Calibri"/>
                        <a:sym typeface="Calibri"/>
                      </a:endParaRPr>
                    </a:p>
                  </a:txBody>
                  <a:tcPr marL="68575" marR="68575" marT="91425" marB="91425" anchor="b">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dirty="0">
                          <a:latin typeface="Calibri"/>
                          <a:ea typeface="Calibri"/>
                          <a:cs typeface="Calibri"/>
                          <a:sym typeface="Calibri"/>
                        </a:rPr>
                        <a:t>These rocks didn’t come from the moon, but they show the phases of the moon. Can you paint your rocks with black paint to show each phase? Can you put your rocks in order? How can your rocks help you make predictions?</a:t>
                      </a:r>
                      <a:endParaRPr sz="1400" u="none" strike="noStrike" cap="none" dirty="0">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2000"/>
                        <a:buFont typeface="Arial"/>
                        <a:buNone/>
                      </a:pPr>
                      <a:r>
                        <a:rPr lang="en-US" sz="2000" b="1" dirty="0">
                          <a:solidFill>
                            <a:srgbClr val="910D28"/>
                          </a:solidFill>
                          <a:highlight>
                            <a:srgbClr val="FFFFFF"/>
                          </a:highlight>
                          <a:latin typeface="Calibri"/>
                          <a:ea typeface="Calibri"/>
                          <a:cs typeface="Calibri"/>
                          <a:sym typeface="Calibri"/>
                        </a:rPr>
                        <a:t>Moon Rocks</a:t>
                      </a:r>
                      <a:endParaRPr sz="1200" u="none" strike="noStrike" cap="none" dirty="0">
                        <a:latin typeface="Calibri"/>
                        <a:ea typeface="Calibri"/>
                        <a:cs typeface="Calibri"/>
                        <a:sym typeface="Calibri"/>
                      </a:endParaRPr>
                    </a:p>
                  </a:txBody>
                  <a:tcPr marL="68575" marR="68575" marT="91425" marB="91425" anchor="b">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
        <p:nvSpPr>
          <p:cNvPr id="262" name="Google Shape;262;gaafe7ea6bf_0_29"/>
          <p:cNvSpPr txBox="1">
            <a:spLocks noGrp="1"/>
          </p:cNvSpPr>
          <p:nvPr>
            <p:ph type="title"/>
          </p:nvPr>
        </p:nvSpPr>
        <p:spPr>
          <a:xfrm>
            <a:off x="457200" y="129778"/>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Choice Board</a:t>
            </a:r>
            <a:endParaRPr/>
          </a:p>
        </p:txBody>
      </p:sp>
      <p:sp>
        <p:nvSpPr>
          <p:cNvPr id="263" name="Google Shape;263;gaafe7ea6bf_0_29"/>
          <p:cNvSpPr txBox="1"/>
          <p:nvPr/>
        </p:nvSpPr>
        <p:spPr>
          <a:xfrm>
            <a:off x="2112500" y="2571750"/>
            <a:ext cx="4944300" cy="9861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27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n-US" sz="2000" b="1">
                <a:solidFill>
                  <a:srgbClr val="910D28"/>
                </a:solidFill>
                <a:highlight>
                  <a:srgbClr val="FFFFFF"/>
                </a:highlight>
                <a:latin typeface="Calibri"/>
                <a:ea typeface="Calibri"/>
                <a:cs typeface="Calibri"/>
                <a:sym typeface="Calibri"/>
              </a:rPr>
              <a:t>Oreo Moons</a:t>
            </a:r>
            <a:endParaRPr sz="2000" b="1" i="0" u="none" strike="noStrike" cap="none">
              <a:solidFill>
                <a:srgbClr val="910D28"/>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en-US">
                <a:solidFill>
                  <a:schemeClr val="dk1"/>
                </a:solidFill>
                <a:highlight>
                  <a:srgbClr val="FFFFFF"/>
                </a:highlight>
                <a:latin typeface="Calibri"/>
                <a:ea typeface="Calibri"/>
                <a:cs typeface="Calibri"/>
                <a:sym typeface="Calibri"/>
              </a:rPr>
              <a:t>Scrape away oreo fillings to show the phases of the moon in this tasty craft. How do your Oreo moons help you make predictions? </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ga9d6bec5bd_0_0" descr="This visualization shows the Moon's phase and libration at hourly intervals throughout 2015, as viewed from the northern hemisphere. Each frame represents one hour. To learn more about this visualization, or to see what the Moon will look like at any hour in 2015, visit http://svs.gsfc.nasa.gov/goto?4236" title="NASA | Moon Phases 2015, Northern Hemisphere (Moon Only)">
            <a:hlinkClick r:id="rId3"/>
          </p:cNvPr>
          <p:cNvPicPr preferRelativeResize="0"/>
          <p:nvPr/>
        </p:nvPicPr>
        <p:blipFill>
          <a:blip r:embed="rId4">
            <a:alphaModFix/>
          </a:blip>
          <a:stretch>
            <a:fillRect/>
          </a:stretch>
        </p:blipFill>
        <p:spPr>
          <a:xfrm>
            <a:off x="1282488" y="104613"/>
            <a:ext cx="6579025" cy="4934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82b36de8fe_0_0"/>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a:t>
            </a:r>
            <a:endParaRPr/>
          </a:p>
        </p:txBody>
      </p:sp>
      <p:sp>
        <p:nvSpPr>
          <p:cNvPr id="113" name="Google Shape;113;g82b36de8fe_0_0"/>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a:t>What predictions can we make about objects we see in the sky?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82a36e2338_0_6"/>
          <p:cNvSpPr txBox="1">
            <a:spLocks noGrp="1"/>
          </p:cNvSpPr>
          <p:nvPr>
            <p:ph type="title"/>
          </p:nvPr>
        </p:nvSpPr>
        <p:spPr>
          <a:xfrm>
            <a:off x="530352" y="987552"/>
            <a:ext cx="7772400" cy="10218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rgbClr val="FFFFFF"/>
              </a:buClr>
              <a:buSzPts val="3600"/>
              <a:buFont typeface="Calibri"/>
              <a:buNone/>
            </a:pPr>
            <a:r>
              <a:rPr lang="en-US"/>
              <a:t>Learning Objectives</a:t>
            </a:r>
            <a:endParaRPr/>
          </a:p>
        </p:txBody>
      </p:sp>
      <p:sp>
        <p:nvSpPr>
          <p:cNvPr id="119" name="Google Shape;119;g82a36e2338_0_6"/>
          <p:cNvSpPr txBox="1">
            <a:spLocks noGrp="1"/>
          </p:cNvSpPr>
          <p:nvPr>
            <p:ph type="body" idx="1"/>
          </p:nvPr>
        </p:nvSpPr>
        <p:spPr>
          <a:xfrm>
            <a:off x="530352" y="2571750"/>
            <a:ext cx="7772400" cy="1132200"/>
          </a:xfrm>
          <a:prstGeom prst="rect">
            <a:avLst/>
          </a:prstGeom>
          <a:noFill/>
          <a:ln>
            <a:noFill/>
          </a:ln>
        </p:spPr>
        <p:txBody>
          <a:bodyPr spcFirstLastPara="1" wrap="square" lIns="91425" tIns="45700" rIns="91425" bIns="45700" anchor="ctr" anchorCtr="0">
            <a:noAutofit/>
          </a:bodyPr>
          <a:lstStyle/>
          <a:p>
            <a:pPr marL="457200" lvl="0" indent="-393700" algn="l" rtl="0">
              <a:lnSpc>
                <a:spcPct val="100000"/>
              </a:lnSpc>
              <a:spcBef>
                <a:spcPts val="0"/>
              </a:spcBef>
              <a:spcAft>
                <a:spcPts val="0"/>
              </a:spcAft>
              <a:buClr>
                <a:srgbClr val="FFFFFF"/>
              </a:buClr>
              <a:buSzPts val="2600"/>
              <a:buChar char="•"/>
            </a:pPr>
            <a:r>
              <a:rPr lang="en-US"/>
              <a:t>Recognize the eight (8) phases of the moon.</a:t>
            </a:r>
            <a:endParaRPr/>
          </a:p>
          <a:p>
            <a:pPr marL="457200" lvl="0" indent="-393700" algn="l" rtl="0">
              <a:lnSpc>
                <a:spcPct val="100000"/>
              </a:lnSpc>
              <a:spcBef>
                <a:spcPts val="0"/>
              </a:spcBef>
              <a:spcAft>
                <a:spcPts val="0"/>
              </a:spcAft>
              <a:buClr>
                <a:srgbClr val="FFFFFF"/>
              </a:buClr>
              <a:buSzPts val="2600"/>
              <a:buChar char="•"/>
            </a:pPr>
            <a:r>
              <a:rPr lang="en-US"/>
              <a:t>Analyze the patterns to make predictions about the moon.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a9d6bec5bd_0_11"/>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Were you born on a full moon?</a:t>
            </a:r>
            <a:endParaRPr/>
          </a:p>
        </p:txBody>
      </p:sp>
      <p:sp>
        <p:nvSpPr>
          <p:cNvPr id="125" name="Google Shape;125;ga9d6bec5bd_0_11"/>
          <p:cNvSpPr txBox="1">
            <a:spLocks noGrp="1"/>
          </p:cNvSpPr>
          <p:nvPr>
            <p:ph type="body" idx="1"/>
          </p:nvPr>
        </p:nvSpPr>
        <p:spPr>
          <a:xfrm>
            <a:off x="457200" y="1440064"/>
            <a:ext cx="4038600" cy="3326100"/>
          </a:xfrm>
          <a:prstGeom prst="rect">
            <a:avLst/>
          </a:prstGeom>
        </p:spPr>
        <p:txBody>
          <a:bodyPr spcFirstLastPara="1" wrap="square" lIns="91425" tIns="45700" rIns="91425" bIns="45700" anchor="ctr" anchorCtr="0">
            <a:noAutofit/>
          </a:bodyPr>
          <a:lstStyle/>
          <a:p>
            <a:pPr marL="457200" lvl="0" indent="-381000" algn="l" rtl="0">
              <a:spcBef>
                <a:spcPts val="480"/>
              </a:spcBef>
              <a:spcAft>
                <a:spcPts val="0"/>
              </a:spcAft>
              <a:buSzPts val="2400"/>
              <a:buChar char="•"/>
            </a:pPr>
            <a:r>
              <a:rPr lang="en-US"/>
              <a:t>Scan the QR code with the camera on your tablet</a:t>
            </a:r>
            <a:endParaRPr/>
          </a:p>
          <a:p>
            <a:pPr marL="0" lvl="0" indent="0" algn="ctr" rtl="0">
              <a:spcBef>
                <a:spcPts val="480"/>
              </a:spcBef>
              <a:spcAft>
                <a:spcPts val="0"/>
              </a:spcAft>
              <a:buNone/>
            </a:pPr>
            <a:r>
              <a:rPr lang="en-US"/>
              <a:t>-or- </a:t>
            </a:r>
            <a:endParaRPr/>
          </a:p>
          <a:p>
            <a:pPr marL="457200" lvl="0" indent="-381000" algn="l" rtl="0">
              <a:spcBef>
                <a:spcPts val="480"/>
              </a:spcBef>
              <a:spcAft>
                <a:spcPts val="0"/>
              </a:spcAft>
              <a:buSzPts val="2400"/>
              <a:buChar char="•"/>
            </a:pPr>
            <a:r>
              <a:rPr lang="en-US" u="sng">
                <a:solidFill>
                  <a:schemeClr val="hlink"/>
                </a:solidFill>
                <a:hlinkClick r:id="rId3"/>
              </a:rPr>
              <a:t>https://www.moongiant.com/birthday-moon/</a:t>
            </a:r>
            <a:r>
              <a:rPr lang="en-US"/>
              <a:t> </a:t>
            </a:r>
            <a:endParaRPr/>
          </a:p>
        </p:txBody>
      </p:sp>
      <p:pic>
        <p:nvPicPr>
          <p:cNvPr id="126" name="Google Shape;126;ga9d6bec5bd_0_11"/>
          <p:cNvPicPr preferRelativeResize="0"/>
          <p:nvPr/>
        </p:nvPicPr>
        <p:blipFill>
          <a:blip r:embed="rId4">
            <a:alphaModFix/>
          </a:blip>
          <a:stretch>
            <a:fillRect/>
          </a:stretch>
        </p:blipFill>
        <p:spPr>
          <a:xfrm>
            <a:off x="5096150" y="1912491"/>
            <a:ext cx="2381250" cy="2381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a9d6bec5bd_0_18"/>
          <p:cNvSpPr txBox="1">
            <a:spLocks noGrp="1"/>
          </p:cNvSpPr>
          <p:nvPr>
            <p:ph type="body" idx="1"/>
          </p:nvPr>
        </p:nvSpPr>
        <p:spPr>
          <a:xfrm>
            <a:off x="457200" y="1680206"/>
            <a:ext cx="8229600" cy="1374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On your circle sheet of paper draw what the moon looked like on the night that you were born.</a:t>
            </a:r>
            <a:endParaRPr/>
          </a:p>
        </p:txBody>
      </p:sp>
      <p:sp>
        <p:nvSpPr>
          <p:cNvPr id="132" name="Google Shape;132;ga9d6bec5bd_0_18"/>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Were you born on a full moon?</a:t>
            </a:r>
            <a:endParaRPr/>
          </a:p>
        </p:txBody>
      </p:sp>
      <p:pic>
        <p:nvPicPr>
          <p:cNvPr id="133" name="Google Shape;133;ga9d6bec5bd_0_18"/>
          <p:cNvPicPr preferRelativeResize="0"/>
          <p:nvPr/>
        </p:nvPicPr>
        <p:blipFill rotWithShape="1">
          <a:blip r:embed="rId3">
            <a:alphaModFix/>
          </a:blip>
          <a:srcRect t="29336" b="31062"/>
          <a:stretch/>
        </p:blipFill>
        <p:spPr>
          <a:xfrm>
            <a:off x="593625" y="2713350"/>
            <a:ext cx="7956726" cy="1575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a9d6bec5bd_0_27"/>
          <p:cNvSpPr txBox="1">
            <a:spLocks noGrp="1"/>
          </p:cNvSpPr>
          <p:nvPr>
            <p:ph type="title"/>
          </p:nvPr>
        </p:nvSpPr>
        <p:spPr>
          <a:xfrm>
            <a:off x="457200" y="205978"/>
            <a:ext cx="82296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None/>
            </a:pPr>
            <a:r>
              <a:rPr lang="en-US"/>
              <a:t>Elbow Partner</a:t>
            </a:r>
            <a:endParaRPr/>
          </a:p>
        </p:txBody>
      </p:sp>
      <p:sp>
        <p:nvSpPr>
          <p:cNvPr id="139" name="Google Shape;139;ga9d6bec5bd_0_27"/>
          <p:cNvSpPr txBox="1">
            <a:spLocks noGrp="1"/>
          </p:cNvSpPr>
          <p:nvPr>
            <p:ph type="body" idx="1"/>
          </p:nvPr>
        </p:nvSpPr>
        <p:spPr>
          <a:xfrm>
            <a:off x="457200" y="1200150"/>
            <a:ext cx="3994500" cy="3725700"/>
          </a:xfrm>
          <a:prstGeom prst="rect">
            <a:avLst/>
          </a:prstGeom>
        </p:spPr>
        <p:txBody>
          <a:bodyPr spcFirstLastPara="1" wrap="square" lIns="91400" tIns="91400" rIns="91400" bIns="91400" anchor="t" anchorCtr="0">
            <a:noAutofit/>
          </a:bodyPr>
          <a:lstStyle/>
          <a:p>
            <a:pPr marL="457200" lvl="0" indent="-393700" algn="l" rtl="0">
              <a:spcBef>
                <a:spcPts val="520"/>
              </a:spcBef>
              <a:spcAft>
                <a:spcPts val="0"/>
              </a:spcAft>
              <a:buSzPts val="2600"/>
              <a:buChar char="•"/>
            </a:pPr>
            <a:r>
              <a:rPr lang="en-US" dirty="0"/>
              <a:t>What do your moons have in common?</a:t>
            </a:r>
            <a:endParaRPr dirty="0"/>
          </a:p>
          <a:p>
            <a:pPr marL="0" lvl="0" indent="0" algn="l" rtl="0">
              <a:spcBef>
                <a:spcPts val="520"/>
              </a:spcBef>
              <a:spcAft>
                <a:spcPts val="0"/>
              </a:spcAft>
              <a:buNone/>
            </a:pPr>
            <a:endParaRPr dirty="0"/>
          </a:p>
          <a:p>
            <a:pPr marL="457200" lvl="0" indent="-393700" algn="l" rtl="0">
              <a:spcBef>
                <a:spcPts val="520"/>
              </a:spcBef>
              <a:spcAft>
                <a:spcPts val="0"/>
              </a:spcAft>
              <a:buSzPts val="2600"/>
              <a:buChar char="•"/>
            </a:pPr>
            <a:r>
              <a:rPr lang="en-US" dirty="0"/>
              <a:t>How are they different?</a:t>
            </a:r>
            <a:endParaRPr dirty="0"/>
          </a:p>
          <a:p>
            <a:pPr marL="0" lvl="0" indent="0" algn="l" rtl="0">
              <a:spcBef>
                <a:spcPts val="520"/>
              </a:spcBef>
              <a:spcAft>
                <a:spcPts val="0"/>
              </a:spcAft>
              <a:buNone/>
            </a:pPr>
            <a:endParaRPr dirty="0"/>
          </a:p>
          <a:p>
            <a:pPr marL="457200" lvl="0" indent="-393700" algn="l" rtl="0">
              <a:spcBef>
                <a:spcPts val="520"/>
              </a:spcBef>
              <a:spcAft>
                <a:spcPts val="0"/>
              </a:spcAft>
              <a:buSzPts val="2600"/>
              <a:buChar char="•"/>
            </a:pPr>
            <a:r>
              <a:rPr lang="en-US" dirty="0"/>
              <a:t>What are some things you notice about your group’s moons?</a:t>
            </a:r>
            <a:endParaRPr dirty="0"/>
          </a:p>
        </p:txBody>
      </p:sp>
      <p:pic>
        <p:nvPicPr>
          <p:cNvPr id="140" name="Google Shape;140;ga9d6bec5bd_0_27"/>
          <p:cNvPicPr preferRelativeResize="0"/>
          <p:nvPr/>
        </p:nvPicPr>
        <p:blipFill>
          <a:blip r:embed="rId3">
            <a:alphaModFix/>
          </a:blip>
          <a:stretch>
            <a:fillRect/>
          </a:stretch>
        </p:blipFill>
        <p:spPr>
          <a:xfrm>
            <a:off x="5408325" y="1200153"/>
            <a:ext cx="2876550" cy="3714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ga9d6bec5bd_0_42" descr="Sing this fun song...and learn all about the many phases of the moon." title="The Moon Phase Song">
            <a:hlinkClick r:id="rId3"/>
          </p:cNvPr>
          <p:cNvPicPr preferRelativeResize="0"/>
          <p:nvPr/>
        </p:nvPicPr>
        <p:blipFill>
          <a:blip r:embed="rId4">
            <a:alphaModFix/>
          </a:blip>
          <a:stretch>
            <a:fillRect/>
          </a:stretch>
        </p:blipFill>
        <p:spPr>
          <a:xfrm>
            <a:off x="1295789" y="114588"/>
            <a:ext cx="6552425" cy="4914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1228</Words>
  <Application>Microsoft Office PowerPoint</Application>
  <PresentationFormat>On-screen Show (16:9)</PresentationFormat>
  <Paragraphs>93</Paragraphs>
  <Slides>27</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Calibri</vt:lpstr>
      <vt:lpstr>Constantia</vt:lpstr>
      <vt:lpstr>Arial</vt:lpstr>
      <vt:lpstr>Georgia</vt:lpstr>
      <vt:lpstr>Noto Sans Symbols</vt:lpstr>
      <vt:lpstr>LEARN theme</vt:lpstr>
      <vt:lpstr>LEARN theme</vt:lpstr>
      <vt:lpstr>Let’s Lasso the Moon</vt:lpstr>
      <vt:lpstr>I Notice, I Wonder</vt:lpstr>
      <vt:lpstr>PowerPoint Presentation</vt:lpstr>
      <vt:lpstr>Essential Question</vt:lpstr>
      <vt:lpstr>Learning Objectives</vt:lpstr>
      <vt:lpstr>Were you born on a full moon?</vt:lpstr>
      <vt:lpstr>Were you born on a full moon?</vt:lpstr>
      <vt:lpstr>Elbow Partner</vt:lpstr>
      <vt:lpstr>PowerPoint Presentation</vt:lpstr>
      <vt:lpstr>New Moon</vt:lpstr>
      <vt:lpstr>Waning Crescent</vt:lpstr>
      <vt:lpstr>Third Quarter</vt:lpstr>
      <vt:lpstr>Waning Gibbous</vt:lpstr>
      <vt:lpstr>Full Moon</vt:lpstr>
      <vt:lpstr>Waxing Gibbous</vt:lpstr>
      <vt:lpstr>First Quarter</vt:lpstr>
      <vt:lpstr>Waxing Crescent</vt:lpstr>
      <vt:lpstr>Moon Journal</vt:lpstr>
      <vt:lpstr>Moon Journal</vt:lpstr>
      <vt:lpstr>Moon Journal</vt:lpstr>
      <vt:lpstr>Friday Night Prediction</vt:lpstr>
      <vt:lpstr>Breaking News!</vt:lpstr>
      <vt:lpstr>Moon Book</vt:lpstr>
      <vt:lpstr>Phase Viewer</vt:lpstr>
      <vt:lpstr>Moon Rocks</vt:lpstr>
      <vt:lpstr>Oreo Moons</vt:lpstr>
      <vt:lpstr>Choice 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Lasso the Moon</dc:title>
  <dc:creator>K20 Center</dc:creator>
  <cp:lastModifiedBy>Lee, Brooke L.</cp:lastModifiedBy>
  <cp:revision>7</cp:revision>
  <dcterms:modified xsi:type="dcterms:W3CDTF">2021-06-03T16:53:55Z</dcterms:modified>
</cp:coreProperties>
</file>