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8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crCN4wCG8aPPx1SUkHEkXgOL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4"/>
    <p:restoredTop sz="95752"/>
  </p:normalViewPr>
  <p:slideViewPr>
    <p:cSldViewPr snapToGrid="0">
      <p:cViewPr varScale="1">
        <p:scale>
          <a:sx n="148" d="100"/>
          <a:sy n="148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VaNbrCay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80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5f15de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85f15de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70fe1e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670fe1e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Inverted pyramid. Strategies. </a:t>
            </a:r>
            <a:r>
              <a:rPr lang="en-US" dirty="0">
                <a:hlinkClick r:id="rId3"/>
              </a:rPr>
              <a:t>https://learn.k20center.ou.edu/strategy/173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1" name="Google Shape;2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79b2e80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779b2e80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7dbb16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 used to think…but now I know. Strategies. </a:t>
            </a:r>
            <a:r>
              <a:rPr lang="en-US" dirty="0">
                <a:hlinkClick r:id="rId3"/>
              </a:rPr>
              <a:t>https://learn.k20center.ou.edu/strategy/137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5" name="Google Shape;285;g77dbb16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39035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8039035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Sunshine lemonade. (2016). </a:t>
            </a:r>
            <a:r>
              <a:rPr lang="en-US" i="1" dirty="0"/>
              <a:t>An egg is quiet</a:t>
            </a:r>
            <a:r>
              <a:rPr lang="en-US" dirty="0"/>
              <a:t> [Video of book read-aloud]. YouTube. </a:t>
            </a:r>
            <a:r>
              <a:rPr lang="en-US" dirty="0">
                <a:hlinkClick r:id="rId3"/>
              </a:rPr>
              <a:t>https://www.youtube.com/watch?v=KgVaNbrCayU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 notice, I wonder. Strategies. </a:t>
            </a:r>
            <a:r>
              <a:rPr lang="en-US" dirty="0">
                <a:hlinkClick r:id="rId4"/>
              </a:rPr>
              <a:t>https://learn.k20center.ou.edu/strategy/180</a:t>
            </a: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a1f659c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a1f659ce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a1f659c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a1f659c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Gallery walk/carousel. Strategies. </a:t>
            </a:r>
            <a:r>
              <a:rPr lang="en-US" dirty="0">
                <a:hlinkClick r:id="rId3"/>
              </a:rPr>
              <a:t>https://learn.k20center.ou.edu/strategy/118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99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9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8884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192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380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4831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2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25894497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930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9899812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5721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6297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823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495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1715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5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9301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humanembryo.lsuhsc.edu/HEIRLOOM/Stage_Descriptions/Stages_intro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457200" y="3740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Cat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sz="quarter" idx="3"/>
          </p:nvPr>
        </p:nvSpPr>
        <p:spPr>
          <a:xfrm>
            <a:off x="5567379" y="1394820"/>
            <a:ext cx="243958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Human</a:t>
            </a:r>
            <a:endParaRPr/>
          </a:p>
        </p:txBody>
      </p:sp>
      <p:pic>
        <p:nvPicPr>
          <p:cNvPr id="139" name="Google Shape;139;p6" descr="https://lh4.googleusercontent.com/05Ww7xfvsKPM4tsN1Z69euhkXBfwoCY3_GODQFUgRy6u8qFUR6FWC7i1hdw6hKEiffJQMDsM7QNQpeRaSYenK5XIvLhCB5TNtewBuco6wtga6EQTrvkVSIvTI2YknpDwMfkwa9b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8" y="1885951"/>
            <a:ext cx="3415087" cy="29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https://lh4.googleusercontent.com/HTDHB4K2Xx6UEyB13dF3HLfFJHYhu-e1QRHKZEGpsmzHJ9LR7z-WC1DBOb91y8e59LHohhLb0JspEL0a4WCj9Wb_1TUV9uDu5hB7Lg9CrRELgMCF5uekdtfsXUdFQ8NFiK3Q8vx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7379" y="1877404"/>
            <a:ext cx="2439585" cy="291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Chicken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53983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Elephant</a:t>
            </a:r>
            <a:endParaRPr/>
          </a:p>
        </p:txBody>
      </p:sp>
      <p:pic>
        <p:nvPicPr>
          <p:cNvPr id="149" name="Google Shape;149;p7" descr="https://lh4.googleusercontent.com/lxlnr8CuPco2UWbPE-9nG7Y55e-ai18og8jO1SZrbf7qh3qo468wGQTwhHTcRv8opwIVuwPpp4guL_HRJRd4evAfHpbFx8bZV1v1l4SdAPUqnKJSF3N3YijazZ88caJ6QtH0OgU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8" y="1885950"/>
            <a:ext cx="3369365" cy="289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https://lh3.googleusercontent.com/I9zlYz58bCNcD6nuXR1WilBzK5UWIOZgulnqYv2pTfbMTQXgZnPFy-noM0ic_Qyi9SIcCV988nrfJqSRnRJVGHVSy978Uzss44sZltJbJajGFGxY0vQY_8J4bm0m5HXcOysnSP9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938" y="1895456"/>
            <a:ext cx="2360072" cy="28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457200" y="3740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Finch (Bird)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59499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Turtle</a:t>
            </a:r>
            <a:endParaRPr/>
          </a:p>
        </p:txBody>
      </p:sp>
      <p:pic>
        <p:nvPicPr>
          <p:cNvPr id="159" name="Google Shape;159;p8" descr="https://lh4.googleusercontent.com/OJMOBX6YNYIxr7MAeT7aZwhOZ9m0JPEF2nBwLajfodCLng0VPZMPD3bflYy8JXhn30rFw4bBgarh21-CBWdKc_G2ABej0P4hXKZ0nJ-oMQZPGx-8X83ua_XYXQm3tX34cvYQQg7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6341" y="2241649"/>
            <a:ext cx="2879448" cy="217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https://lh5.googleusercontent.com/4dU3QUPyJ_38ab05gWuQ5GtbodA88oxk5OWNLsKBT5VMreTRy6BnKZo7aYQE1T4r7XGQRwX84qxIQOQmyjLlqOQFhxYibysK4ooCYjwjG-ChGln7xjj8qNQgSjWR_yvSFEv_f1Z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422309" y="2188025"/>
            <a:ext cx="2874783" cy="22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57200" y="2388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Alligator</a:t>
            </a: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62337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Horse</a:t>
            </a:r>
            <a:endParaRPr/>
          </a:p>
        </p:txBody>
      </p:sp>
      <p:pic>
        <p:nvPicPr>
          <p:cNvPr id="169" name="Google Shape;169;p9" descr="https://lh5.googleusercontent.com/SHH7RUCK7gjD5gThQgsV_tvZb_xOldOaHGCRtYPmicNHlmpzbKhRoBjGbykvlkjdCExAinoETAf9ZW5-V-GmJIkmVhVs4y49KFyY8XqADSbpAlqzjG5ltTNPysQ-GHUYgcsjeoK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8" y="1879830"/>
            <a:ext cx="3061784" cy="288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https://lh5.googleusercontent.com/CvX_5zdgy6q0bMTAQgpwOTEkmOIQ-5-fz_jRV6Z7Inl0eTVmX4HEOEAXpWXOcV_Jlu8jNzwzcY6FXjp2Jbdmi1ZxhJghCyw4_AgdGMyAslZTgtqAqaUOkOsBGY90NjER9Z-tIiu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381115" y="2137779"/>
            <a:ext cx="2868571" cy="238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457200" y="3740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Salamander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76397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Rabbit</a:t>
            </a:r>
            <a:endParaRPr/>
          </a:p>
        </p:txBody>
      </p:sp>
      <p:pic>
        <p:nvPicPr>
          <p:cNvPr id="180" name="Google Shape;180;p10" descr="https://lh3.googleusercontent.com/aUVTZ2orAKo7ZzaHKwvTnFtiYr9liVkOyHtr6AwB5PSUA54wghZqbKZrYr7aksJVFoN1JpPngh78VwGplK4y2PSYnOFTuww1ZIhJEFMu4QKxjTSXgCbd4xt3ZXYEc8W60uw5yLi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2519" y="1895456"/>
            <a:ext cx="2318905" cy="287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 descr="https://lh3.googleusercontent.com/_k72aeZiLv0O_riuNFU9pixKUWfiojssFSL6OswNSjbXWQGFh5L8cND6FIWsbLH-7irKPpRLIAghjvD4i3nZ5d_4MwsMGks5vU_mrgrbuOqE9OI0dL_XXxEDHkpco7GduFpVyj4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79" y="1895456"/>
            <a:ext cx="4088629" cy="271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457200" y="3740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Shark</a:t>
            </a:r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66457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Lizard</a:t>
            </a:r>
            <a:endParaRPr/>
          </a:p>
        </p:txBody>
      </p:sp>
      <p:pic>
        <p:nvPicPr>
          <p:cNvPr id="191" name="Google Shape;191;p11" descr="https://lh4.googleusercontent.com/E5lho-GuryqgfnpnKdOgT-_xTDUF64myiPrXbyP_gg3GBZYDiLaw7wYlHvesGCI9nUUh7x5l5Vyy6zbUS-qfDV0DuZKyCa-tXm7L3eCmKrohkGRf7PvOBIeCXyLf1ywVmww3_tz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8" y="1892070"/>
            <a:ext cx="4040190" cy="288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 descr="https://lh5.googleusercontent.com/CC2r4puoNq7bDkbBOtJjJoN6_LAPlWANwdes2IYv1vQ5irE47_d7-eEceTxsMqoyncaaUox-gFUVsakVSzfJmqxukwSAtqMPkXxGi5wlluOasttqWlCuDtEv2RynHoAG3rSXrrX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179" y="1895549"/>
            <a:ext cx="2150305" cy="288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457200" y="3286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Fish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73531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Bat</a:t>
            </a:r>
            <a:endParaRPr/>
          </a:p>
        </p:txBody>
      </p:sp>
      <p:pic>
        <p:nvPicPr>
          <p:cNvPr id="202" name="Google Shape;202;p12" descr="https://lh5.googleusercontent.com/bIymbvQWsaznGJoXO8cUSQbDFfR6i0BfzxW_gtv5N-F3I77_2bCB7DDT5BGb5D6VK4NuqbQgiA-msrpTt1HWJLNXCv3xVxJJIMUOP8Hj0DTguBi1600B_pKe182HUkbY2UGqnFP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292" y="1906805"/>
            <a:ext cx="1764266" cy="290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 descr="https://lh5.googleusercontent.com/wysQ265C0MXysUWbRqSWkG2M1sRF-VpXI4dzVRecKZFa8fBD-BVrgNBz--Qs4pytkBfoORdbbFBpbaLmIkqwrh1Yp4z15Qjcmjnrw23h-95i9HV8aaz1uBc0rkRLiEWZljw1MAK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896400"/>
            <a:ext cx="4114800" cy="29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457200" y="3740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 Answers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Kangaroo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377839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Chimpanzee</a:t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8" y="1885950"/>
            <a:ext cx="2686050" cy="30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 descr="https://lh6.googleusercontent.com/u8-25iVGJ11ejhp-gs7OZnJvFreyu4fI224snuPZr812aq0mB17CLiVU1z48n7tVmap8tN9VFGn8g-Fc2CPYKQR-SyGu1-3s4knjnTljy679vCndcjHDrSbazJNUzo6lu7Dl_CH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9427" y="1885772"/>
            <a:ext cx="2463439" cy="28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275" y="374050"/>
            <a:ext cx="1773125" cy="1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5f15de87c_0_0"/>
          <p:cNvSpPr txBox="1">
            <a:spLocks noGrp="1"/>
          </p:cNvSpPr>
          <p:nvPr>
            <p:ph type="title"/>
          </p:nvPr>
        </p:nvSpPr>
        <p:spPr>
          <a:xfrm>
            <a:off x="596800" y="5380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219" name="Google Shape;219;g85f15de87c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You have 2 sets of development cards:</a:t>
            </a:r>
            <a:endParaRPr dirty="0"/>
          </a:p>
          <a:p>
            <a:pPr indent="-320040"/>
            <a:r>
              <a:rPr lang="en-US" dirty="0"/>
              <a:t>Separate the two sets.</a:t>
            </a:r>
            <a:endParaRPr dirty="0"/>
          </a:p>
          <a:p>
            <a:pPr indent="-320040"/>
            <a:r>
              <a:rPr lang="en-US" dirty="0"/>
              <a:t>Put each set in the correct order.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20" name="Google Shape;220;g85f15de87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3400" y="478175"/>
            <a:ext cx="1713300" cy="9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70fe1eaa0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Inverted Pyramid</a:t>
            </a:r>
            <a:endParaRPr/>
          </a:p>
        </p:txBody>
      </p:sp>
      <p:sp>
        <p:nvSpPr>
          <p:cNvPr id="227" name="Google Shape;227;g3670fe1eaa0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ts val="2600"/>
            </a:pPr>
            <a:r>
              <a:rPr lang="en-US" dirty="0"/>
              <a:t>Answer the Analysis questions.</a:t>
            </a:r>
            <a:endParaRPr dirty="0"/>
          </a:p>
          <a:p>
            <a:pPr>
              <a:buSzPts val="2600"/>
            </a:pPr>
            <a:r>
              <a:rPr lang="en-US" dirty="0"/>
              <a:t>Share your answers with a partner and combine your answers into shared statements.</a:t>
            </a:r>
            <a:endParaRPr dirty="0"/>
          </a:p>
          <a:p>
            <a:pPr>
              <a:buSzPts val="2600"/>
            </a:pPr>
            <a:r>
              <a:rPr lang="en-US" dirty="0"/>
              <a:t>Join another set of partners (creating a group of 4) share and combine your statements.</a:t>
            </a:r>
            <a:endParaRPr dirty="0"/>
          </a:p>
          <a:p>
            <a:pPr>
              <a:buSzPts val="2600"/>
            </a:pPr>
            <a:r>
              <a:rPr lang="en-US" dirty="0"/>
              <a:t>Share as a class.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8" name="Google Shape;228;g3670fe1eaa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7122" y="169160"/>
            <a:ext cx="1322900" cy="13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How EGG-ceptional Are We? 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Evolution: Embryonic Development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676404" y="227440"/>
            <a:ext cx="698169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8"/>
              <a:buNone/>
            </a:pPr>
            <a:r>
              <a:rPr lang="en-US" sz="3750"/>
              <a:t>Introduction</a:t>
            </a: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idx="1"/>
          </p:nvPr>
        </p:nvSpPr>
        <p:spPr>
          <a:xfrm>
            <a:off x="442075" y="1213625"/>
            <a:ext cx="7787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>
              <a:buSzPts val="2400"/>
            </a:pPr>
            <a:r>
              <a:rPr lang="en-US" sz="2400" dirty="0"/>
              <a:t>All vertebrate (has a spine) animals start out as embryos.</a:t>
            </a:r>
            <a:endParaRPr dirty="0"/>
          </a:p>
          <a:p>
            <a:pPr>
              <a:buSzPts val="2400"/>
            </a:pPr>
            <a:r>
              <a:rPr lang="en-US" sz="2400" dirty="0"/>
              <a:t>All these embryos go through the same stages, but some go through them faster or slower, and bigger or smaller.</a:t>
            </a:r>
            <a:endParaRPr dirty="0"/>
          </a:p>
          <a:p>
            <a:pPr>
              <a:buSzPts val="2400"/>
            </a:pPr>
            <a:r>
              <a:rPr lang="en-US" sz="2400" dirty="0"/>
              <a:t>These stages are called the Carnegie stages, because they were first to systematically document the stages</a:t>
            </a:r>
            <a:endParaRPr dirty="0"/>
          </a:p>
          <a:p>
            <a:pPr>
              <a:buSzPts val="2400"/>
            </a:pPr>
            <a:r>
              <a:rPr lang="en-US" sz="2400" dirty="0"/>
              <a:t>Detailed features in each stage can be found at: </a:t>
            </a:r>
            <a:r>
              <a:rPr lang="en-US" sz="2400" dirty="0">
                <a:hlinkClick r:id="rId3" tooltip="https://virtualhumanembryo.lsuhsc.edu/heirloom/stage_descriptions/stages_intro.html"/>
              </a:rPr>
              <a:t>https://virtualhumanembryo.lsuhsc.edu/HEIRLOOM/Stage_Descriptions/Stages_intro.html</a:t>
            </a:r>
            <a:endParaRPr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52520" y="229374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Stage 1-9</a:t>
            </a:r>
            <a:endParaRPr dirty="0"/>
          </a:p>
        </p:txBody>
      </p:sp>
      <p:sp>
        <p:nvSpPr>
          <p:cNvPr id="240" name="Google Shape;240;p33"/>
          <p:cNvSpPr txBox="1">
            <a:spLocks noGrp="1"/>
          </p:cNvSpPr>
          <p:nvPr>
            <p:ph idx="1"/>
          </p:nvPr>
        </p:nvSpPr>
        <p:spPr>
          <a:xfrm>
            <a:off x="452520" y="1293000"/>
            <a:ext cx="373853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600"/>
            </a:pPr>
            <a:r>
              <a:rPr lang="en-US" dirty="0"/>
              <a:t>Most of these stages are just groups of cells, until stage 8, when the gastro-digestive tract is formed.</a:t>
            </a:r>
            <a:endParaRPr dirty="0"/>
          </a:p>
          <a:p>
            <a:pPr>
              <a:buSzPts val="2600"/>
            </a:pPr>
            <a:r>
              <a:rPr lang="en-US" dirty="0"/>
              <a:t>In stage 9, neural folds (the beginning of the brain) starts to form.</a:t>
            </a:r>
            <a:endParaRPr dirty="0"/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1763" y="152266"/>
            <a:ext cx="1221499" cy="114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8195" y="1476049"/>
            <a:ext cx="1662412" cy="131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1678" y="2901308"/>
            <a:ext cx="1174300" cy="15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0607" y="125672"/>
            <a:ext cx="1529237" cy="12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59699" y="1489174"/>
            <a:ext cx="1155338" cy="15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6606" y="3164208"/>
            <a:ext cx="1420274" cy="157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3824" y="1929519"/>
            <a:ext cx="1301664" cy="152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13520" y="92589"/>
            <a:ext cx="1173278" cy="172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90656" y="3566835"/>
            <a:ext cx="694000" cy="14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Stages 10-17</a:t>
            </a:r>
            <a:endParaRPr dirty="0"/>
          </a:p>
        </p:txBody>
      </p:sp>
      <p:sp>
        <p:nvSpPr>
          <p:cNvPr id="255" name="Google Shape;255;p34"/>
          <p:cNvSpPr txBox="1">
            <a:spLocks noGrp="1"/>
          </p:cNvSpPr>
          <p:nvPr>
            <p:ph idx="1"/>
          </p:nvPr>
        </p:nvSpPr>
        <p:spPr>
          <a:xfrm>
            <a:off x="628650" y="882032"/>
            <a:ext cx="7886700" cy="375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600"/>
            </a:pPr>
            <a:r>
              <a:rPr lang="en-US" dirty="0"/>
              <a:t>Simple structures are starting to form:</a:t>
            </a:r>
            <a:endParaRPr dirty="0"/>
          </a:p>
          <a:p>
            <a:pPr>
              <a:buSzPts val="2600"/>
            </a:pPr>
            <a:r>
              <a:rPr lang="en-US" dirty="0"/>
              <a:t>neural tube (the beginning of the spine) in stage 10;</a:t>
            </a:r>
            <a:endParaRPr dirty="0"/>
          </a:p>
          <a:p>
            <a:pPr>
              <a:buSzPts val="2600"/>
            </a:pPr>
            <a:r>
              <a:rPr lang="en-US" dirty="0"/>
              <a:t>optical sacs (the beginning of eyes) in stage 11;</a:t>
            </a:r>
            <a:endParaRPr dirty="0"/>
          </a:p>
          <a:p>
            <a:pPr>
              <a:buSzPts val="2600"/>
            </a:pPr>
            <a:r>
              <a:rPr lang="en-US" dirty="0"/>
              <a:t>limb buds in stages 15 and 16;</a:t>
            </a:r>
            <a:endParaRPr dirty="0"/>
          </a:p>
          <a:p>
            <a:pPr>
              <a:buSzPts val="2600"/>
            </a:pPr>
            <a:r>
              <a:rPr lang="en-US" dirty="0"/>
              <a:t>olfactory bulb (the beginning of the nose) in stage 17.</a:t>
            </a:r>
            <a:endParaRPr dirty="0"/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21" y="3410140"/>
            <a:ext cx="899725" cy="10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2261" y="3410140"/>
            <a:ext cx="899725" cy="10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4001" y="3388290"/>
            <a:ext cx="984850" cy="11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0866" y="3388290"/>
            <a:ext cx="930775" cy="114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53656" y="3410140"/>
            <a:ext cx="899721" cy="10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5392" y="3410138"/>
            <a:ext cx="930775" cy="10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28182" y="3403564"/>
            <a:ext cx="984848" cy="11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35046" y="3403555"/>
            <a:ext cx="930775" cy="111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Stages 18-23</a:t>
            </a:r>
            <a:endParaRPr dirty="0"/>
          </a:p>
        </p:txBody>
      </p:sp>
      <p:sp>
        <p:nvSpPr>
          <p:cNvPr id="269" name="Google Shape;269;p35"/>
          <p:cNvSpPr txBox="1">
            <a:spLocks noGrp="1"/>
          </p:cNvSpPr>
          <p:nvPr>
            <p:ph idx="1"/>
          </p:nvPr>
        </p:nvSpPr>
        <p:spPr>
          <a:xfrm>
            <a:off x="628649" y="1268413"/>
            <a:ext cx="8196777" cy="336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300"/>
            </a:pPr>
            <a:r>
              <a:rPr lang="en-US" sz="2300" dirty="0"/>
              <a:t>More specific features start to form:</a:t>
            </a:r>
            <a:endParaRPr sz="2300" dirty="0"/>
          </a:p>
          <a:p>
            <a:pPr>
              <a:buSzPts val="2300"/>
            </a:pPr>
            <a:r>
              <a:rPr lang="en-US" sz="2300" dirty="0"/>
              <a:t>Head features (eyelids and tip of nose) in stage 18;</a:t>
            </a:r>
            <a:endParaRPr sz="2300" dirty="0"/>
          </a:p>
          <a:p>
            <a:pPr>
              <a:buSzPts val="2300"/>
            </a:pPr>
            <a:r>
              <a:rPr lang="en-US" sz="2300" dirty="0"/>
              <a:t>Fingers and toes start to form in stage 20;</a:t>
            </a:r>
            <a:endParaRPr sz="2300" dirty="0"/>
          </a:p>
          <a:p>
            <a:pPr>
              <a:buSzPts val="2300"/>
            </a:pPr>
            <a:r>
              <a:rPr lang="en-US" sz="2300" dirty="0"/>
              <a:t>Bones start to harden in stage 22;</a:t>
            </a:r>
            <a:endParaRPr sz="2300" dirty="0"/>
          </a:p>
          <a:p>
            <a:pPr>
              <a:buSzPts val="2300"/>
            </a:pPr>
            <a:r>
              <a:rPr lang="en-US" sz="2300" dirty="0"/>
              <a:t>95% of adult features are present in stage 23.</a:t>
            </a:r>
            <a:endParaRPr sz="2300" dirty="0"/>
          </a:p>
        </p:txBody>
      </p:sp>
      <p:pic>
        <p:nvPicPr>
          <p:cNvPr id="270" name="Google Shape;2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150" y="3443657"/>
            <a:ext cx="1104669" cy="14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9930" y="3444248"/>
            <a:ext cx="1090875" cy="14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9672" y="3444248"/>
            <a:ext cx="1175732" cy="143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1923" y="3443656"/>
            <a:ext cx="1101823" cy="142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3600" y="3443656"/>
            <a:ext cx="1133171" cy="142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9450" y="3443656"/>
            <a:ext cx="1257759" cy="142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79b2e807f_0_16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Animal Embryo Development Graph</a:t>
            </a:r>
            <a:endParaRPr dirty="0"/>
          </a:p>
        </p:txBody>
      </p:sp>
      <p:sp>
        <p:nvSpPr>
          <p:cNvPr id="281" name="Google Shape;281;g779b2e807f_0_16"/>
          <p:cNvSpPr txBox="1">
            <a:spLocks noGrp="1"/>
          </p:cNvSpPr>
          <p:nvPr>
            <p:ph idx="1"/>
          </p:nvPr>
        </p:nvSpPr>
        <p:spPr>
          <a:xfrm>
            <a:off x="347825" y="1382725"/>
            <a:ext cx="3100200" cy="3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Use the graph to complete the data table and answer the analysis questions.</a:t>
            </a:r>
            <a:endParaRPr dirty="0"/>
          </a:p>
          <a:p>
            <a:pPr marL="457200" lvl="0" indent="-2921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82" name="Google Shape;282;g779b2e807f_0_16" descr="A screenshot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4851" y="1257390"/>
            <a:ext cx="4973232" cy="3193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7dbb16b6e_0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Used To Think…But Now I Know</a:t>
            </a:r>
            <a:endParaRPr dirty="0"/>
          </a:p>
        </p:txBody>
      </p:sp>
      <p:sp>
        <p:nvSpPr>
          <p:cNvPr id="288" name="Google Shape;288;g77dbb16b6e_0_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On your handout, fill in the columns:</a:t>
            </a:r>
            <a:endParaRPr sz="2400" dirty="0"/>
          </a:p>
          <a:p>
            <a:pPr lvl="0" algn="l" rtl="0">
              <a:spcAft>
                <a:spcPts val="0"/>
              </a:spcAft>
              <a:buSzPts val="2400"/>
              <a:buFont typeface="System Font Regular"/>
              <a:buChar char="●"/>
            </a:pPr>
            <a:r>
              <a:rPr lang="en-US" sz="2400" dirty="0"/>
              <a:t>What you used to think about embryos and fetal development.</a:t>
            </a:r>
            <a:endParaRPr sz="2400" dirty="0"/>
          </a:p>
          <a:p>
            <a:pPr lvl="0" algn="l" rtl="0">
              <a:spcAft>
                <a:spcPts val="0"/>
              </a:spcAft>
              <a:buSzPts val="2400"/>
              <a:buFont typeface="System Font Regular"/>
              <a:buChar char="●"/>
            </a:pPr>
            <a:r>
              <a:rPr lang="en-US" sz="2400" dirty="0"/>
              <a:t>What you now know about embryos and fetal development.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Turn in the half sheet as your exit ticket.</a:t>
            </a:r>
            <a:endParaRPr sz="2400" dirty="0"/>
          </a:p>
        </p:txBody>
      </p:sp>
      <p:pic>
        <p:nvPicPr>
          <p:cNvPr id="289" name="Google Shape;289;g77dbb16b6e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500" y="568777"/>
            <a:ext cx="1576300" cy="6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/>
              <a:t>Essential Question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lvl="0" indent="0">
              <a:buNone/>
            </a:pPr>
            <a:r>
              <a:rPr lang="en-US" dirty="0"/>
              <a:t>How do we decide what to believe about evolutionary claims?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039035fe8_0_0"/>
          <p:cNvSpPr txBox="1">
            <a:spLocks noGrp="1"/>
          </p:cNvSpPr>
          <p:nvPr>
            <p:ph type="title"/>
          </p:nvPr>
        </p:nvSpPr>
        <p:spPr>
          <a:xfrm>
            <a:off x="623888" y="-3911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2" name="Google Shape;92;g8039035fe8_0_0"/>
          <p:cNvSpPr txBox="1">
            <a:spLocks noGrp="1"/>
          </p:cNvSpPr>
          <p:nvPr>
            <p:ph type="body" sz="quarter" idx="10"/>
          </p:nvPr>
        </p:nvSpPr>
        <p:spPr>
          <a:xfrm>
            <a:off x="623888" y="2100831"/>
            <a:ext cx="7885113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Students will be able to:</a:t>
            </a:r>
          </a:p>
          <a:p>
            <a:pPr>
              <a:spcBef>
                <a:spcPts val="520"/>
              </a:spcBef>
              <a:buSzPts val="2600"/>
            </a:pPr>
            <a:r>
              <a:rPr lang="en-US" dirty="0"/>
              <a:t>Compare and contrast organisms using DNA and appearance at various stages of development. </a:t>
            </a:r>
            <a:endParaRPr dirty="0"/>
          </a:p>
          <a:p>
            <a:pPr>
              <a:spcBef>
                <a:spcPts val="520"/>
              </a:spcBef>
              <a:buSzPts val="2600"/>
            </a:pPr>
            <a:r>
              <a:rPr lang="en-US" dirty="0"/>
              <a:t>Analyze embryology as evidence for evolution.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dbb16b6e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98" name="Google Shape;98;g77dbb16b6e_0_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>
              <a:buSzPts val="2600"/>
            </a:pPr>
            <a:r>
              <a:rPr lang="en-US" dirty="0"/>
              <a:t>On your paper, make two columns. </a:t>
            </a:r>
            <a:endParaRPr dirty="0"/>
          </a:p>
          <a:p>
            <a:pPr>
              <a:buSzPts val="2600"/>
            </a:pPr>
            <a:r>
              <a:rPr lang="en-US" dirty="0"/>
              <a:t>Label the right column “I Notice,” and the left column “I Wonder.”</a:t>
            </a:r>
            <a:endParaRPr dirty="0"/>
          </a:p>
          <a:p>
            <a:pPr>
              <a:buSzPts val="2600"/>
            </a:pPr>
            <a:r>
              <a:rPr lang="en-US" dirty="0"/>
              <a:t>As you listen to the book </a:t>
            </a:r>
            <a:r>
              <a:rPr lang="en-US" i="1" dirty="0"/>
              <a:t>An Egg Is Quiet </a:t>
            </a:r>
            <a:r>
              <a:rPr lang="en-US" dirty="0"/>
              <a:t>by Dianna Aston, write down any observations you notice and anything the book makes you wonder about. </a:t>
            </a:r>
            <a:endParaRPr dirty="0"/>
          </a:p>
        </p:txBody>
      </p:sp>
      <p:sp>
        <p:nvSpPr>
          <p:cNvPr id="99" name="Google Shape;99;g77dbb16b6e_0_1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77dbb16b6e_0_1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225" y="268574"/>
            <a:ext cx="1324574" cy="137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a1f659cea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Did You Observe?</a:t>
            </a:r>
            <a:endParaRPr dirty="0"/>
          </a:p>
        </p:txBody>
      </p:sp>
      <p:sp>
        <p:nvSpPr>
          <p:cNvPr id="106" name="Google Shape;106;g36a1f659cea_0_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Pair up and share your observations with each other.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While listening and discussing with your partner, think about if what they are sharing reinforces your observations or helps you learn something new.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sz="half" idx="1"/>
          </p:nvPr>
        </p:nvSpPr>
        <p:spPr>
          <a:xfrm>
            <a:off x="628650" y="11677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Set A </a:t>
            </a:r>
            <a:endParaRPr sz="2400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400" dirty="0"/>
              <a:t>Group what you think is similar together.</a:t>
            </a:r>
            <a:endParaRPr sz="2400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400" dirty="0"/>
              <a:t>Write on a sticky note why you grouped things together (category headings).</a:t>
            </a:r>
            <a:endParaRPr sz="2400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400" dirty="0"/>
              <a:t>Rotate through to see other groupings.</a:t>
            </a:r>
            <a:endParaRPr sz="2400" dirty="0"/>
          </a:p>
          <a:p>
            <a: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3600" y="391125"/>
            <a:ext cx="1743200" cy="9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2;p4">
            <a:extLst>
              <a:ext uri="{FF2B5EF4-FFF2-40B4-BE49-F238E27FC236}">
                <a16:creationId xmlns:a16="http://schemas.microsoft.com/office/drawing/2014/main" id="{209F7C0F-B009-17D7-1669-5315851E0FEB}"/>
              </a:ext>
            </a:extLst>
          </p:cNvPr>
          <p:cNvSpPr txBox="1">
            <a:spLocks/>
          </p:cNvSpPr>
          <p:nvPr/>
        </p:nvSpPr>
        <p:spPr>
          <a:xfrm>
            <a:off x="4648202" y="11677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ts val="480"/>
              </a:spcBef>
              <a:buSzPts val="2400"/>
              <a:buFont typeface="System Font Regular"/>
              <a:buNone/>
            </a:pPr>
            <a:r>
              <a:rPr lang="en-US" sz="2400" dirty="0"/>
              <a:t>Set B 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400" dirty="0"/>
              <a:t>Combine these with the embryos from set A.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400" dirty="0"/>
              <a:t>Group what you think is similar.</a:t>
            </a:r>
          </a:p>
          <a:p>
            <a:pPr marL="457200">
              <a:spcBef>
                <a:spcPts val="480"/>
              </a:spcBef>
              <a:buSzPts val="2400"/>
              <a:buFont typeface="System Font Regular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a1f659cea_0_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20" name="Google Shape;120;g36a1f659cea_0_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Aft>
                <a:spcPts val="0"/>
              </a:spcAft>
              <a:buAutoNum type="arabicPeriod"/>
            </a:pPr>
            <a:r>
              <a:rPr lang="en-US" sz="2200" dirty="0"/>
              <a:t>Take out as many sticky notes as you have categories. </a:t>
            </a:r>
            <a:endParaRPr sz="2200" dirty="0"/>
          </a:p>
          <a:p>
            <a:pPr lvl="0" algn="l" rtl="0">
              <a:spcAft>
                <a:spcPts val="0"/>
              </a:spcAft>
              <a:buAutoNum type="arabicPeriod"/>
            </a:pPr>
            <a:r>
              <a:rPr lang="en-US" sz="2200" dirty="0"/>
              <a:t>On each sticky note, write down why your group chose to group specific cards together for each category. These will become category headings. </a:t>
            </a:r>
            <a:endParaRPr sz="2200" dirty="0"/>
          </a:p>
          <a:p>
            <a:pPr lvl="0" algn="l" rtl="0">
              <a:spcAft>
                <a:spcPts val="0"/>
              </a:spcAft>
              <a:buAutoNum type="arabicPeriod"/>
            </a:pPr>
            <a:r>
              <a:rPr lang="en-US" sz="2200" dirty="0"/>
              <a:t>Post your sticky notes together in one area in the classroom. </a:t>
            </a:r>
            <a:endParaRPr sz="2200" dirty="0"/>
          </a:p>
          <a:p>
            <a:pPr lvl="0" algn="l" rtl="0">
              <a:spcAft>
                <a:spcPts val="0"/>
              </a:spcAft>
              <a:buAutoNum type="arabicPeriod"/>
            </a:pPr>
            <a:r>
              <a:rPr lang="en-US" sz="2200" dirty="0"/>
              <a:t>Stay in your groups and rotate together to read the other groups’ ideas. </a:t>
            </a:r>
            <a:endParaRPr sz="2200" dirty="0"/>
          </a:p>
          <a:p>
            <a:pPr lvl="0" algn="l" rtl="0">
              <a:spcAft>
                <a:spcPts val="0"/>
              </a:spcAft>
              <a:buAutoNum type="arabicPeriod"/>
            </a:pPr>
            <a:r>
              <a:rPr lang="en-US" sz="2200" dirty="0"/>
              <a:t>Take time to decide if your group should revise your original categories. </a:t>
            </a:r>
            <a:endParaRPr sz="2200" dirty="0"/>
          </a:p>
        </p:txBody>
      </p:sp>
      <p:pic>
        <p:nvPicPr>
          <p:cNvPr id="121" name="Google Shape;121;g36a1f659cea_0_6" title="Gallery Walk Carous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150" y="374376"/>
            <a:ext cx="1942650" cy="98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Answers</a:t>
            </a:r>
            <a:endParaRPr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Mouse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sz="quarter" idx="3"/>
          </p:nvPr>
        </p:nvSpPr>
        <p:spPr>
          <a:xfrm>
            <a:off x="4645027" y="1394820"/>
            <a:ext cx="3452371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Snake</a:t>
            </a:r>
            <a:endParaRPr/>
          </a:p>
        </p:txBody>
      </p:sp>
      <p:pic>
        <p:nvPicPr>
          <p:cNvPr id="129" name="Google Shape;129;p5" descr="https://lh3.googleusercontent.com/k_R175vrZGMUv-uIxUcGijp6cFZQB96IVwwZv36mwbw1hJaNyE6pn3yuYqKs1_IEKMkm3NO_dLjLM_-MSQATnjh9N4nPVFvSS-HY2JUxdEUT2mQAgH3xTVRG_YSEniN7utGVV1u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7" y="1872234"/>
            <a:ext cx="3542309" cy="288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https://lh3.googleusercontent.com/5x-0aNJnYV5IYT7lcCX9jI4nLvw-2sbKRMoydPB-VmAKSktIGGBhOyERKa0fImYLbN44fumlxd0D5t3rBCUKhY17CXY2Kn3RAku1yocHCsNDrnAC4tvMswc67JO4drL5qX0dHfk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024" y="1895456"/>
            <a:ext cx="3452374" cy="286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0160" y="50800"/>
            <a:ext cx="2326640" cy="132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EARN 2025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2025" id="{67E066C9-4F78-DC40-AC48-D99103BA69DA}" vid="{30FFA68A-502C-FF46-8BEC-7C69CF1AC791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1123</Words>
  <Application>Microsoft Macintosh PowerPoint</Application>
  <PresentationFormat>On-screen Show (16:9)</PresentationFormat>
  <Paragraphs>109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Courier New</vt:lpstr>
      <vt:lpstr>Arial</vt:lpstr>
      <vt:lpstr>Calibri</vt:lpstr>
      <vt:lpstr>System Font Regular</vt:lpstr>
      <vt:lpstr>Wingdings</vt:lpstr>
      <vt:lpstr>LEARN 2025</vt:lpstr>
      <vt:lpstr>1_Custom Design</vt:lpstr>
      <vt:lpstr>PowerPoint Presentation</vt:lpstr>
      <vt:lpstr>How EGG-ceptional Are We? </vt:lpstr>
      <vt:lpstr>Essential Question</vt:lpstr>
      <vt:lpstr>Lesson Objectives</vt:lpstr>
      <vt:lpstr>I Notice, I Wonder</vt:lpstr>
      <vt:lpstr>What Did You Observe?</vt:lpstr>
      <vt:lpstr>Card Sort</vt:lpstr>
      <vt:lpstr>Gallery Walk</vt:lpstr>
      <vt:lpstr>Card Sort Answers</vt:lpstr>
      <vt:lpstr>Card Sort Answers</vt:lpstr>
      <vt:lpstr>Card Sort Answers</vt:lpstr>
      <vt:lpstr>Card Sort Answers</vt:lpstr>
      <vt:lpstr>Card Sort Answers</vt:lpstr>
      <vt:lpstr>Card Sort Answers</vt:lpstr>
      <vt:lpstr>Card Sort Answers</vt:lpstr>
      <vt:lpstr>Card Sort Answers</vt:lpstr>
      <vt:lpstr>Card Sort Answers</vt:lpstr>
      <vt:lpstr>Card Sort</vt:lpstr>
      <vt:lpstr>Inverted Pyramid</vt:lpstr>
      <vt:lpstr>Introduction</vt:lpstr>
      <vt:lpstr>Stage 1-9</vt:lpstr>
      <vt:lpstr>Stages 10-17</vt:lpstr>
      <vt:lpstr>Stages 18-23</vt:lpstr>
      <vt:lpstr>Animal Embryo Development Graph</vt:lpstr>
      <vt:lpstr>I Used To Think…But Now I Know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EGG-ceptional Are We</dc:title>
  <dc:subject/>
  <dc:creator>K20 Center</dc:creator>
  <cp:keywords/>
  <dc:description/>
  <cp:lastModifiedBy>Wilson, Izzy</cp:lastModifiedBy>
  <cp:revision>5</cp:revision>
  <dcterms:modified xsi:type="dcterms:W3CDTF">2025-07-23T15:47:51Z</dcterms:modified>
  <cp:category/>
</cp:coreProperties>
</file>