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5"/>
  </p:notesMasterIdLst>
  <p:sldIdLst>
    <p:sldId id="256" r:id="rId3"/>
    <p:sldId id="257" r:id="rId4"/>
    <p:sldId id="296" r:id="rId5"/>
    <p:sldId id="258" r:id="rId6"/>
    <p:sldId id="260" r:id="rId7"/>
    <p:sldId id="261" r:id="rId8"/>
    <p:sldId id="286" r:id="rId9"/>
    <p:sldId id="287" r:id="rId10"/>
    <p:sldId id="288" r:id="rId11"/>
    <p:sldId id="289" r:id="rId12"/>
    <p:sldId id="290" r:id="rId13"/>
    <p:sldId id="291" r:id="rId14"/>
    <p:sldId id="292" r:id="rId15"/>
    <p:sldId id="293" r:id="rId16"/>
    <p:sldId id="294" r:id="rId17"/>
    <p:sldId id="262" r:id="rId18"/>
    <p:sldId id="295" r:id="rId19"/>
    <p:sldId id="269" r:id="rId20"/>
    <p:sldId id="270" r:id="rId21"/>
    <p:sldId id="271" r:id="rId22"/>
    <p:sldId id="263" r:id="rId23"/>
    <p:sldId id="26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gs2XhFprrL5Z0rgeJAD5LpvO+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p:restoredTop sz="88813" autoAdjust="0"/>
  </p:normalViewPr>
  <p:slideViewPr>
    <p:cSldViewPr snapToGrid="0" snapToObjects="1">
      <p:cViewPr varScale="1">
        <p:scale>
          <a:sx n="134" d="100"/>
          <a:sy n="134"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d9908066f654727934df7bf4f50639f2"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5d6f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d9908066f654727934df7bf4f506976b"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5a54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d9908066f654727934df7bf4f507a91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9b2e80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779b2e807f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Distribute the </a:t>
            </a:r>
            <a:r>
              <a:rPr lang="en-US" sz="1100" b="1" i="0" u="none" strike="noStrike" cap="none" dirty="0">
                <a:solidFill>
                  <a:schemeClr val="dk1"/>
                </a:solidFill>
                <a:effectLst/>
                <a:latin typeface="Arial"/>
                <a:ea typeface="Arial"/>
                <a:cs typeface="Arial"/>
                <a:sym typeface="Arial"/>
              </a:rPr>
              <a:t>Animal Embryo Development Graph</a:t>
            </a:r>
            <a:r>
              <a:rPr lang="en-US" sz="1100" b="0" i="0" u="none" strike="noStrike" cap="none" dirty="0">
                <a:solidFill>
                  <a:schemeClr val="dk1"/>
                </a:solidFill>
                <a:effectLst/>
                <a:latin typeface="Arial"/>
                <a:ea typeface="Arial"/>
                <a:cs typeface="Arial"/>
                <a:sym typeface="Arial"/>
              </a:rPr>
              <a:t> document to each student. Have them construct the chart and answer the questions. Allow them to use this data to support their products in the Evaluate section.</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7dbb16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t>
            </a:r>
            <a:r>
              <a:rPr lang="en-US" sz="1100" b="0" i="0" u="none" strike="noStrike" cap="none">
                <a:solidFill>
                  <a:schemeClr val="dk1"/>
                </a:solidFill>
                <a:effectLst/>
                <a:latin typeface="Arial"/>
                <a:ea typeface="Arial"/>
                <a:cs typeface="Arial"/>
                <a:sym typeface="Arial"/>
              </a:rPr>
              <a:t>ass </a:t>
            </a:r>
            <a:r>
              <a:rPr lang="en-US" sz="1100" b="0" i="0" u="none" strike="noStrike" cap="none" dirty="0">
                <a:solidFill>
                  <a:schemeClr val="dk1"/>
                </a:solidFill>
                <a:effectLst/>
                <a:latin typeface="Arial"/>
                <a:ea typeface="Arial"/>
                <a:cs typeface="Arial"/>
                <a:sym typeface="Arial"/>
              </a:rPr>
              <a:t>out a half sheet of the two-column </a:t>
            </a:r>
            <a:r>
              <a:rPr lang="en-US" sz="1100" b="1" i="0" u="none" strike="noStrike" cap="none" dirty="0">
                <a:solidFill>
                  <a:schemeClr val="dk1"/>
                </a:solidFill>
                <a:effectLst/>
                <a:latin typeface="Arial"/>
                <a:ea typeface="Arial"/>
                <a:cs typeface="Arial"/>
                <a:sym typeface="Arial"/>
                <a:hlinkClick r:id="rId3"/>
              </a:rPr>
              <a:t>I Used to Think... But Now I Know</a:t>
            </a:r>
            <a:r>
              <a:rPr lang="en-US" sz="1100" b="1" i="0" u="none" strike="noStrike" cap="none" dirty="0">
                <a:solidFill>
                  <a:schemeClr val="dk1"/>
                </a:solidFill>
                <a:effectLst/>
                <a:latin typeface="Arial"/>
                <a:ea typeface="Arial"/>
                <a:cs typeface="Arial"/>
                <a:sym typeface="Arial"/>
              </a:rPr>
              <a:t> </a:t>
            </a:r>
            <a:r>
              <a:rPr lang="en-US" sz="1100" b="0" i="0" u="none" strike="noStrike" cap="none" dirty="0">
                <a:solidFill>
                  <a:schemeClr val="dk1"/>
                </a:solidFill>
                <a:effectLst/>
                <a:latin typeface="Arial"/>
                <a:ea typeface="Arial"/>
                <a:cs typeface="Arial"/>
                <a:sym typeface="Arial"/>
              </a:rPr>
              <a:t>document</a:t>
            </a:r>
            <a:r>
              <a:rPr lang="en-US" sz="1100" b="1" i="0" u="none" strike="noStrike" cap="none" dirty="0">
                <a:solidFill>
                  <a:schemeClr val="dk1"/>
                </a:solidFill>
                <a:effectLst/>
                <a:latin typeface="Arial"/>
                <a:ea typeface="Arial"/>
                <a:cs typeface="Arial"/>
                <a:sym typeface="Arial"/>
              </a:rPr>
              <a:t> </a:t>
            </a:r>
            <a:r>
              <a:rPr lang="en-US" sz="1100" b="0" i="0" u="none" strike="noStrike" cap="none" dirty="0">
                <a:solidFill>
                  <a:schemeClr val="dk1"/>
                </a:solidFill>
                <a:effectLst/>
                <a:latin typeface="Arial"/>
                <a:ea typeface="Arial"/>
                <a:cs typeface="Arial"/>
                <a:sym typeface="Arial"/>
              </a:rPr>
              <a:t>to each student. Give about 5 minutes for students to reflect upon what was presented to them and record what they used to think about embryos and fetal development compared to what they now know. Have students share their responses with a partner, then turn their responses in as an </a:t>
            </a:r>
            <a:r>
              <a:rPr lang="en-US" sz="1100" b="0" i="0" u="none" strike="noStrike" cap="none" dirty="0">
                <a:solidFill>
                  <a:schemeClr val="dk1"/>
                </a:solidFill>
                <a:effectLst/>
                <a:latin typeface="Arial"/>
                <a:ea typeface="Arial"/>
                <a:cs typeface="Arial"/>
                <a:sym typeface="Arial"/>
                <a:hlinkClick r:id="rId4"/>
              </a:rPr>
              <a:t>Exit Ticket</a:t>
            </a:r>
            <a:r>
              <a:rPr lang="en-US" sz="1100" b="0" i="0" u="none" strike="noStrike" cap="none" dirty="0">
                <a:solidFill>
                  <a:schemeClr val="dk1"/>
                </a:solidFill>
                <a:effectLst/>
                <a:latin typeface="Arial"/>
                <a:ea typeface="Arial"/>
                <a:cs typeface="Arial"/>
                <a:sym typeface="Arial"/>
              </a:rPr>
              <a:t>.</a:t>
            </a:r>
            <a:endParaRPr dirty="0"/>
          </a:p>
        </p:txBody>
      </p:sp>
      <p:sp>
        <p:nvSpPr>
          <p:cNvPr id="127" name="Google Shape;127;g77dbb16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39035f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039035f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dbb16b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77dbb16b6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US" dirty="0">
                <a:latin typeface="+mn-lt"/>
              </a:rPr>
              <a:t>Video link: </a:t>
            </a:r>
            <a:r>
              <a:rPr lang="en-US" sz="1050" dirty="0">
                <a:solidFill>
                  <a:srgbClr val="333333"/>
                </a:solidFill>
                <a:latin typeface="+mn-lt"/>
              </a:rPr>
              <a:t>https://</a:t>
            </a:r>
            <a:r>
              <a:rPr lang="en-US" sz="1050" dirty="0" err="1">
                <a:solidFill>
                  <a:srgbClr val="333333"/>
                </a:solidFill>
                <a:latin typeface="+mn-lt"/>
              </a:rPr>
              <a:t>www.youtube.com</a:t>
            </a:r>
            <a:r>
              <a:rPr lang="en-US" sz="1050" dirty="0">
                <a:solidFill>
                  <a:srgbClr val="333333"/>
                </a:solidFill>
                <a:latin typeface="+mn-lt"/>
              </a:rPr>
              <a:t>/</a:t>
            </a:r>
            <a:r>
              <a:rPr lang="en-US" sz="1050" dirty="0" err="1">
                <a:solidFill>
                  <a:srgbClr val="333333"/>
                </a:solidFill>
                <a:latin typeface="+mn-lt"/>
              </a:rPr>
              <a:t>watch?v</a:t>
            </a:r>
            <a:r>
              <a:rPr lang="en-US" sz="1050" dirty="0">
                <a:solidFill>
                  <a:srgbClr val="333333"/>
                </a:solidFill>
                <a:latin typeface="+mn-lt"/>
              </a:rPr>
              <a:t>=rtX9yf62BXU</a:t>
            </a:r>
          </a:p>
          <a:p>
            <a:pPr marL="0" lvl="0" indent="0" algn="l" rtl="0">
              <a:lnSpc>
                <a:spcPct val="150000"/>
              </a:lnSpc>
              <a:spcBef>
                <a:spcPts val="0"/>
              </a:spcBef>
              <a:spcAft>
                <a:spcPts val="0"/>
              </a:spcAft>
              <a:buSzPts val="1400"/>
              <a:buNone/>
            </a:pPr>
            <a:endParaRPr lang="en-US" sz="1050" dirty="0">
              <a:solidFill>
                <a:srgbClr val="333333"/>
              </a:solidFill>
              <a:latin typeface="+mn-lt"/>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If you have a copy of </a:t>
            </a:r>
            <a:r>
              <a:rPr lang="en-US" sz="1100" b="0" i="1" u="none" strike="noStrike" cap="none" dirty="0">
                <a:solidFill>
                  <a:schemeClr val="dk1"/>
                </a:solidFill>
                <a:effectLst/>
                <a:latin typeface="+mn-lt"/>
                <a:ea typeface="Arial"/>
                <a:cs typeface="Arial"/>
                <a:sym typeface="Arial"/>
              </a:rPr>
              <a:t>An Egg is Quiet</a:t>
            </a:r>
            <a:r>
              <a:rPr lang="en-US" sz="1100" b="0" i="0" u="none" strike="noStrike" cap="none" dirty="0">
                <a:solidFill>
                  <a:schemeClr val="dk1"/>
                </a:solidFill>
                <a:effectLst/>
                <a:latin typeface="+mn-lt"/>
                <a:ea typeface="Arial"/>
                <a:cs typeface="Arial"/>
                <a:sym typeface="Arial"/>
              </a:rPr>
              <a:t> by Dianna Aston, read it to the students. If you do not have access to the book, show students the </a:t>
            </a:r>
            <a:r>
              <a:rPr lang="en-US" sz="1100" b="0" i="0" u="none" strike="noStrike" cap="none" dirty="0">
                <a:solidFill>
                  <a:schemeClr val="dk1"/>
                </a:solidFill>
                <a:effectLst/>
                <a:latin typeface="+mn-lt"/>
                <a:ea typeface="Arial"/>
                <a:cs typeface="Arial"/>
                <a:sym typeface="Arial"/>
                <a:hlinkClick r:id="rId3"/>
              </a:rPr>
              <a:t>read aloud</a:t>
            </a:r>
            <a:r>
              <a:rPr lang="en-US" sz="1100" b="0" i="0" u="none" strike="noStrike" cap="none" dirty="0">
                <a:solidFill>
                  <a:schemeClr val="dk1"/>
                </a:solidFill>
                <a:effectLst/>
                <a:latin typeface="+mn-lt"/>
                <a:ea typeface="Arial"/>
                <a:cs typeface="Arial"/>
                <a:sym typeface="Arial"/>
              </a:rPr>
              <a:t> on </a:t>
            </a:r>
            <a:r>
              <a:rPr lang="en-US" sz="1100" b="0" i="0" u="none" strike="noStrike" cap="none" dirty="0" err="1">
                <a:solidFill>
                  <a:schemeClr val="dk1"/>
                </a:solidFill>
                <a:effectLst/>
                <a:latin typeface="+mn-lt"/>
                <a:ea typeface="Arial"/>
                <a:cs typeface="Arial"/>
                <a:sym typeface="Arial"/>
              </a:rPr>
              <a:t>youtube</a:t>
            </a:r>
            <a:r>
              <a:rPr lang="en-US" sz="1100" b="0" i="0" u="none" strike="noStrike" cap="none" dirty="0">
                <a:solidFill>
                  <a:schemeClr val="dk1"/>
                </a:solidFill>
                <a:effectLst/>
                <a:latin typeface="+mn-lt"/>
                <a:ea typeface="Arial"/>
                <a:cs typeface="Arial"/>
                <a:sym typeface="Arial"/>
              </a:rPr>
              <a:t>. While you read, Students will use the I Notice/I Wonder strategy to write down observations, important details, and questions they think about as the teacher reads.</a:t>
            </a:r>
          </a:p>
          <a:p>
            <a:pPr marL="0" lvl="0" indent="0" algn="l" rtl="0">
              <a:lnSpc>
                <a:spcPct val="150000"/>
              </a:lnSpc>
              <a:spcBef>
                <a:spcPts val="0"/>
              </a:spcBef>
              <a:spcAft>
                <a:spcPts val="0"/>
              </a:spcAft>
              <a:buSzPts val="1400"/>
              <a:buNone/>
            </a:pPr>
            <a:endParaRPr lang="en-US" sz="1100" b="0" i="0" u="none" strike="noStrike" cap="none" dirty="0">
              <a:solidFill>
                <a:schemeClr val="dk1"/>
              </a:solidFill>
              <a:effectLst/>
              <a:latin typeface="+mn-lt"/>
              <a:cs typeface="Arial"/>
              <a:sym typeface="Arial"/>
            </a:endParaRPr>
          </a:p>
          <a:p>
            <a:pPr marL="0" lvl="0" indent="0" algn="l" rtl="0">
              <a:lnSpc>
                <a:spcPct val="150000"/>
              </a:lnSpc>
              <a:spcBef>
                <a:spcPts val="0"/>
              </a:spcBef>
              <a:spcAft>
                <a:spcPts val="0"/>
              </a:spcAft>
              <a:buSzPts val="1400"/>
              <a:buNone/>
            </a:pPr>
            <a:r>
              <a:rPr lang="en-US" sz="1100" b="0" i="0" u="none" strike="noStrike" cap="none" dirty="0">
                <a:solidFill>
                  <a:schemeClr val="dk1"/>
                </a:solidFill>
                <a:effectLst/>
                <a:latin typeface="+mn-lt"/>
                <a:ea typeface="Arial"/>
                <a:cs typeface="Arial"/>
                <a:sym typeface="Arial"/>
              </a:rPr>
              <a:t> Afterwards, allow students to look back through the book if they need to revisit it. In pairs, have students share what they've written and revisit the book (or copies of pages of the book) to either reinforce the observations they made or to revise them. Also use this time for students to discuss the questions they wrote and see if rereading the book answers the questions or if further investigation is needed.</a:t>
            </a:r>
            <a:endParaRPr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Pass out a set of 'Set A'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letters at the bottom) from the document titled </a:t>
            </a:r>
            <a:r>
              <a:rPr lang="en-US" sz="1100" b="1" i="0" u="none" strike="noStrike" cap="none" dirty="0">
                <a:solidFill>
                  <a:schemeClr val="dk1"/>
                </a:solidFill>
                <a:effectLst/>
                <a:latin typeface="Arial"/>
                <a:ea typeface="Arial"/>
                <a:cs typeface="Arial"/>
                <a:sym typeface="Arial"/>
              </a:rPr>
              <a:t>Student Version Embryo Cards </a:t>
            </a:r>
            <a:r>
              <a:rPr lang="en-US" sz="1100" b="0" i="0" u="none" strike="noStrike" cap="none" dirty="0">
                <a:solidFill>
                  <a:schemeClr val="dk1"/>
                </a:solidFill>
                <a:effectLst/>
                <a:latin typeface="Arial"/>
                <a:ea typeface="Arial"/>
                <a:cs typeface="Arial"/>
                <a:sym typeface="Arial"/>
              </a:rPr>
              <a:t>to groups of two or three students. Prompt the students to group together the embryos that are similar. There are no duplicates, so each is a unique animal, but possible categories could be mammals, reptiles, amphibians, etc. Some students will think these are similar animals, but in different developmental stages. Try to leave it open-ended and leave the prompt as 'group what you think is similar together' if possible. When students are done, have them do a modified </a:t>
            </a:r>
            <a:r>
              <a:rPr lang="en-US" sz="1100" b="0" i="0" u="none" strike="noStrike" cap="none" dirty="0">
                <a:solidFill>
                  <a:schemeClr val="dk1"/>
                </a:solidFill>
                <a:effectLst/>
                <a:latin typeface="Arial"/>
                <a:ea typeface="Arial"/>
                <a:cs typeface="Arial"/>
                <a:sym typeface="Arial"/>
                <a:hlinkClick r:id="rId4"/>
              </a:rPr>
              <a:t>Gallery Walk,</a:t>
            </a:r>
            <a:r>
              <a:rPr lang="en-US" sz="1100" b="0" i="0" u="none" strike="noStrike" cap="none" dirty="0">
                <a:solidFill>
                  <a:schemeClr val="dk1"/>
                </a:solidFill>
                <a:effectLst/>
                <a:latin typeface="Arial"/>
                <a:ea typeface="Arial"/>
                <a:cs typeface="Arial"/>
                <a:sym typeface="Arial"/>
              </a:rPr>
              <a:t> where students write why their group decided the card groupings on "Post-it" Notes as category headings. The groups then rotate and read the other groups' ideas. When a full rotation through has happened, give time for students to decide if they want to change their original groupings or not.</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Teacher Note: This is a very difficult task, which is the point. Let them struggle. A teacher and PowerPoint key is included, but that's for when the task is over and it's time to debrief. These moments of disequilibrium are the gateway towards opening the mind to other thinking.</a:t>
            </a:r>
          </a:p>
          <a:p>
            <a:pPr marL="0" lvl="0" indent="0" algn="l" rtl="0">
              <a:lnSpc>
                <a:spcPct val="100000"/>
              </a:lnSpc>
              <a:spcBef>
                <a:spcPts val="0"/>
              </a:spcBef>
              <a:spcAft>
                <a:spcPts val="0"/>
              </a:spcAft>
              <a:buSzPts val="1400"/>
              <a:buNone/>
            </a:pPr>
            <a:endParaRPr lang="en-US" sz="1100" b="0" i="0" u="none" strike="noStrike" cap="none" dirty="0">
              <a:solidFill>
                <a:schemeClr val="dk1"/>
              </a:solidFill>
              <a:effectLst/>
              <a:latin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dirty="0">
                <a:solidFill>
                  <a:schemeClr val="dk1"/>
                </a:solidFill>
                <a:effectLst/>
                <a:latin typeface="Arial"/>
                <a:ea typeface="Arial"/>
                <a:cs typeface="Arial"/>
                <a:sym typeface="Arial"/>
              </a:rPr>
              <a:t>Taking the idea further, pass out a set of 'Set B' </a:t>
            </a:r>
            <a:r>
              <a:rPr lang="en-US" sz="1100" b="0" i="0" u="none" strike="noStrike" cap="none" dirty="0">
                <a:solidFill>
                  <a:schemeClr val="dk1"/>
                </a:solidFill>
                <a:effectLst/>
                <a:latin typeface="Arial"/>
                <a:ea typeface="Arial"/>
                <a:cs typeface="Arial"/>
                <a:sym typeface="Arial"/>
                <a:hlinkClick r:id="rId3"/>
              </a:rPr>
              <a:t>Card Sort</a:t>
            </a:r>
            <a:r>
              <a:rPr lang="en-US" sz="1100" b="0" i="0" u="none" strike="noStrike" cap="none" dirty="0">
                <a:solidFill>
                  <a:schemeClr val="dk1"/>
                </a:solidFill>
                <a:effectLst/>
                <a:latin typeface="Arial"/>
                <a:ea typeface="Arial"/>
                <a:cs typeface="Arial"/>
                <a:sym typeface="Arial"/>
              </a:rPr>
              <a:t> embryo cards (these are the ones with numbers at the bottom) from the same document, so that both Set A and Set B are together, to each group. Give the prompt again to create groups. Students will probably understand that the idea is to pair the embryo with the developed animal, but try not to give it away.</a:t>
            </a: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The answers to what embryo is what animal is included not only as a teacher key but also in the PowerPoint </a:t>
            </a:r>
            <a:r>
              <a:rPr lang="en-US" sz="1100" b="1" i="0" u="none" strike="noStrike" cap="none" dirty="0">
                <a:solidFill>
                  <a:schemeClr val="dk1"/>
                </a:solidFill>
                <a:effectLst/>
                <a:latin typeface="Arial"/>
                <a:ea typeface="Arial"/>
                <a:cs typeface="Arial"/>
                <a:sym typeface="Arial"/>
              </a:rPr>
              <a:t>(slide 6-14)</a:t>
            </a:r>
            <a:r>
              <a:rPr lang="en-US" sz="1100" b="0" i="0" u="none" strike="noStrike" cap="none" dirty="0">
                <a:solidFill>
                  <a:schemeClr val="dk1"/>
                </a:solidFill>
                <a:effectLst/>
                <a:latin typeface="Arial"/>
                <a:ea typeface="Arial"/>
                <a:cs typeface="Arial"/>
                <a:sym typeface="Arial"/>
              </a:rPr>
              <a:t> to show the students when they've struggled enough. At some point reveal the answers, but try to let the struggle happen as long as possible without leaving the students too frustrated.</a:t>
            </a:r>
            <a:endParaRPr lang="en-US" dirty="0"/>
          </a:p>
        </p:txBody>
      </p:sp>
    </p:spTree>
    <p:extLst>
      <p:ext uri="{BB962C8B-B14F-4D97-AF65-F5344CB8AC3E}">
        <p14:creationId xmlns:p14="http://schemas.microsoft.com/office/powerpoint/2010/main" val="13528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71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5f15de8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5f15de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100" b="0" i="0" u="none" strike="noStrike" cap="none" dirty="0">
                <a:solidFill>
                  <a:schemeClr val="dk1"/>
                </a:solidFill>
                <a:effectLst/>
                <a:latin typeface="Arial"/>
                <a:ea typeface="Arial"/>
                <a:cs typeface="Arial"/>
                <a:sym typeface="Arial"/>
              </a:rPr>
              <a:t>Pass out the Card Sort cards titled </a:t>
            </a:r>
            <a:r>
              <a:rPr lang="en-US" sz="1100" b="1" i="0" u="none" strike="noStrike" cap="none" dirty="0">
                <a:solidFill>
                  <a:schemeClr val="dk1"/>
                </a:solidFill>
                <a:effectLst/>
                <a:latin typeface="Arial"/>
                <a:ea typeface="Arial"/>
                <a:cs typeface="Arial"/>
                <a:sym typeface="Arial"/>
              </a:rPr>
              <a:t>'Explain Card Sort'</a:t>
            </a:r>
            <a:r>
              <a:rPr lang="en-US" sz="1100" b="0" i="0" u="none" strike="noStrike" cap="none" dirty="0">
                <a:solidFill>
                  <a:schemeClr val="dk1"/>
                </a:solidFill>
                <a:effectLst/>
                <a:latin typeface="Arial"/>
                <a:ea typeface="Arial"/>
                <a:cs typeface="Arial"/>
                <a:sym typeface="Arial"/>
              </a:rPr>
              <a:t> with a few stages of a chicken embryo and a mouse embryo. Either display the prompt or verbally share the prompt "There are two sets. Separate the two sets, then put each set in order." Allow the students to work on this in pairs, then have each pair find another. </a:t>
            </a:r>
          </a:p>
          <a:p>
            <a:pPr algn="l"/>
            <a:endParaRPr lang="en-US" sz="1100" b="0" i="0" u="none" strike="noStrike" cap="none" dirty="0">
              <a:solidFill>
                <a:schemeClr val="dk1"/>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chemeClr val="dk1"/>
                </a:solidFill>
                <a:effectLst/>
                <a:latin typeface="Arial"/>
                <a:ea typeface="Arial"/>
                <a:cs typeface="Arial"/>
                <a:sym typeface="Arial"/>
              </a:rPr>
              <a:t>	Once students think they have completed the prompt, distribute the </a:t>
            </a:r>
            <a:r>
              <a:rPr lang="en-US" sz="1100" b="1" i="0" u="none" strike="noStrike" cap="none" dirty="0">
                <a:solidFill>
                  <a:schemeClr val="dk1"/>
                </a:solidFill>
                <a:effectLst/>
                <a:latin typeface="Arial"/>
                <a:ea typeface="Arial"/>
                <a:cs typeface="Arial"/>
                <a:sym typeface="Arial"/>
              </a:rPr>
              <a:t>analysis questions </a:t>
            </a:r>
            <a:r>
              <a:rPr lang="en-US" sz="1100" b="0" i="0" u="none" strike="noStrike" cap="none" dirty="0">
                <a:solidFill>
                  <a:schemeClr val="dk1"/>
                </a:solidFill>
                <a:effectLst/>
                <a:latin typeface="Arial"/>
                <a:ea typeface="Arial"/>
                <a:cs typeface="Arial"/>
                <a:sym typeface="Arial"/>
              </a:rPr>
              <a:t>document. Using the strategy </a:t>
            </a:r>
            <a:r>
              <a:rPr lang="en-US" sz="1100" b="0" i="0" u="none" strike="noStrike" cap="none" dirty="0">
                <a:solidFill>
                  <a:schemeClr val="dk1"/>
                </a:solidFill>
                <a:effectLst/>
                <a:latin typeface="Arial"/>
                <a:ea typeface="Arial"/>
                <a:cs typeface="Arial"/>
                <a:sym typeface="Arial"/>
                <a:hlinkClick r:id="rId3"/>
              </a:rPr>
              <a:t>Inverted Pyramid</a:t>
            </a:r>
            <a:r>
              <a:rPr lang="en-US" sz="1100" b="0" i="0" u="none" strike="noStrike" cap="none" dirty="0">
                <a:solidFill>
                  <a:schemeClr val="dk1"/>
                </a:solidFill>
                <a:effectLst/>
                <a:latin typeface="Arial"/>
                <a:ea typeface="Arial"/>
                <a:cs typeface="Arial"/>
                <a:sym typeface="Arial"/>
              </a:rPr>
              <a:t>, have students share their answers with partners, creating a shared answer that represents both of their answers. Then, partners join together to make a group of four, sharing again, this time with a focus on the statements generated. Once the groups of four construct a shared statement, each group shares their statements with the whole class, with the teacher writing them on the board for everyone to see. From here, explain to the students how all organisms develop in the same stages, called Carnegie Stages, but they go through those stages at different rates, different sizes, and that the organ shapes will be different for different animals, but the stages are all the same.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sz="1100" b="0" i="0" u="none" strike="noStrike" cap="none" dirty="0">
                <a:solidFill>
                  <a:schemeClr val="dk1"/>
                </a:solidFill>
                <a:effectLst/>
                <a:latin typeface="Arial"/>
                <a:ea typeface="Arial"/>
                <a:cs typeface="Arial"/>
                <a:sym typeface="Arial"/>
              </a:rPr>
              <a:t>In the PowerPoint, there is a very simplified breakdown of the Carnegie Stages</a:t>
            </a:r>
            <a:r>
              <a:rPr lang="en-US" sz="1100" b="1" i="0" u="none" strike="noStrike" cap="none" dirty="0">
                <a:solidFill>
                  <a:schemeClr val="dk1"/>
                </a:solidFill>
                <a:effectLst/>
                <a:latin typeface="Arial"/>
                <a:ea typeface="Arial"/>
                <a:cs typeface="Arial"/>
                <a:sym typeface="Arial"/>
              </a:rPr>
              <a:t> (slide 16-19)</a:t>
            </a:r>
            <a:r>
              <a:rPr lang="en-US" sz="1100" b="0" i="0" u="none" strike="noStrike" cap="none" dirty="0">
                <a:solidFill>
                  <a:schemeClr val="dk1"/>
                </a:solidFill>
                <a:effectLst/>
                <a:latin typeface="Arial"/>
                <a:ea typeface="Arial"/>
                <a:cs typeface="Arial"/>
                <a:sym typeface="Arial"/>
              </a:rPr>
              <a:t>. Using it is optional, but no matter what is used there needs to be an emphasis on the sameness of the Carnegie Stage progression, but how (especially the later stages) the physical appearance of each organism may look different within the stages.</a:t>
            </a:r>
            <a:endParaRPr dirty="0"/>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061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
        <p:cNvGrpSpPr/>
        <p:nvPr/>
      </p:nvGrpSpPr>
      <p:grpSpPr>
        <a:xfrm>
          <a:off x="0" y="0"/>
          <a:ext cx="0" cy="0"/>
          <a:chOff x="0" y="0"/>
          <a:chExt cx="0" cy="0"/>
        </a:xfrm>
      </p:grpSpPr>
      <p:sp>
        <p:nvSpPr>
          <p:cNvPr id="19" name="Google Shape;19;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pic>
        <p:nvPicPr>
          <p:cNvPr id="24" name="Google Shape;2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5" name="Google Shape;35;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0" name="Google Shape;40;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virtualhumanembryo.lsuhsc.edu/HEIRLOOM/Stages/Stages_intro.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gVaNbrCay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9C5F-FD84-F440-A2D2-543B488792F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4ADA7227-D246-1E46-A4AD-C68C93366739}"/>
              </a:ext>
            </a:extLst>
          </p:cNvPr>
          <p:cNvSpPr>
            <a:spLocks noGrp="1"/>
          </p:cNvSpPr>
          <p:nvPr>
            <p:ph type="body" idx="1"/>
          </p:nvPr>
        </p:nvSpPr>
        <p:spPr/>
        <p:txBody>
          <a:bodyPr/>
          <a:lstStyle/>
          <a:p>
            <a:r>
              <a:rPr lang="en-US" dirty="0"/>
              <a:t>Finch (Bird)</a:t>
            </a:r>
          </a:p>
        </p:txBody>
      </p:sp>
      <p:sp>
        <p:nvSpPr>
          <p:cNvPr id="4" name="Text Placeholder 3">
            <a:extLst>
              <a:ext uri="{FF2B5EF4-FFF2-40B4-BE49-F238E27FC236}">
                <a16:creationId xmlns:a16="http://schemas.microsoft.com/office/drawing/2014/main" id="{520DE103-FEA7-5E47-9DC0-3A64442296F0}"/>
              </a:ext>
            </a:extLst>
          </p:cNvPr>
          <p:cNvSpPr>
            <a:spLocks noGrp="1"/>
          </p:cNvSpPr>
          <p:nvPr>
            <p:ph type="body" idx="2"/>
          </p:nvPr>
        </p:nvSpPr>
        <p:spPr>
          <a:xfrm>
            <a:off x="4645027" y="1394820"/>
            <a:ext cx="3359499" cy="491132"/>
          </a:xfrm>
        </p:spPr>
        <p:txBody>
          <a:bodyPr/>
          <a:lstStyle/>
          <a:p>
            <a:pPr algn="r"/>
            <a:r>
              <a:rPr lang="en-US" dirty="0"/>
              <a:t>Turtle</a:t>
            </a:r>
          </a:p>
        </p:txBody>
      </p:sp>
      <p:pic>
        <p:nvPicPr>
          <p:cNvPr id="7" name="Picture 2" descr="https://lh4.googleusercontent.com/OJMOBX6YNYIxr7MAeT7aZwhOZ9m0JPEF2nBwLajfodCLng0VPZMPD3bflYy8JXhn30rFw4bBgarh21-CBWdKc_G2ABej0P4hXKZ0nJ-oMQZPGx-8X83ua_XYXQm3tX34cvYQQg7t">
            <a:extLst>
              <a:ext uri="{FF2B5EF4-FFF2-40B4-BE49-F238E27FC236}">
                <a16:creationId xmlns:a16="http://schemas.microsoft.com/office/drawing/2014/main" id="{542FE822-0CBA-924D-A2D2-8DAEB1978F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106341" y="2241649"/>
            <a:ext cx="2879448" cy="2177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4dU3QUPyJ_38ab05gWuQ5GtbodA88oxk5OWNLsKBT5VMreTRy6BnKZo7aYQE1T4r7XGQRwX84qxIQOQmyjLlqOQFhxYibysK4ooCYjwjG-ChGln7xjj8qNQgSjWR_yvSFEv_f1ZS">
            <a:extLst>
              <a:ext uri="{FF2B5EF4-FFF2-40B4-BE49-F238E27FC236}">
                <a16:creationId xmlns:a16="http://schemas.microsoft.com/office/drawing/2014/main" id="{C3CB8E6F-25B2-CE45-B293-25DA32DC45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422309" y="2188025"/>
            <a:ext cx="2874783" cy="228965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313EEFF0-5145-C84E-9051-DAEB53EB41A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352208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C54E-C947-9346-B745-C2C3CFE97372}"/>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FE99B90F-1BEF-014D-A264-4465BF88FE52}"/>
              </a:ext>
            </a:extLst>
          </p:cNvPr>
          <p:cNvSpPr>
            <a:spLocks noGrp="1"/>
          </p:cNvSpPr>
          <p:nvPr>
            <p:ph type="body" idx="1"/>
          </p:nvPr>
        </p:nvSpPr>
        <p:spPr/>
        <p:txBody>
          <a:bodyPr/>
          <a:lstStyle/>
          <a:p>
            <a:r>
              <a:rPr lang="en-US" dirty="0"/>
              <a:t>Alligator</a:t>
            </a:r>
          </a:p>
        </p:txBody>
      </p:sp>
      <p:sp>
        <p:nvSpPr>
          <p:cNvPr id="4" name="Text Placeholder 3">
            <a:extLst>
              <a:ext uri="{FF2B5EF4-FFF2-40B4-BE49-F238E27FC236}">
                <a16:creationId xmlns:a16="http://schemas.microsoft.com/office/drawing/2014/main" id="{DEC3A7A0-A1E2-B64B-9CDC-FBC81B4B630C}"/>
              </a:ext>
            </a:extLst>
          </p:cNvPr>
          <p:cNvSpPr>
            <a:spLocks noGrp="1"/>
          </p:cNvSpPr>
          <p:nvPr>
            <p:ph type="body" idx="2"/>
          </p:nvPr>
        </p:nvSpPr>
        <p:spPr>
          <a:xfrm>
            <a:off x="4645027" y="1394820"/>
            <a:ext cx="3362337" cy="491132"/>
          </a:xfrm>
        </p:spPr>
        <p:txBody>
          <a:bodyPr/>
          <a:lstStyle/>
          <a:p>
            <a:pPr algn="r"/>
            <a:r>
              <a:rPr lang="en-US" dirty="0"/>
              <a:t>Horse</a:t>
            </a:r>
          </a:p>
        </p:txBody>
      </p:sp>
      <p:pic>
        <p:nvPicPr>
          <p:cNvPr id="7" name="Picture 2" descr="https://lh5.googleusercontent.com/SHH7RUCK7gjD5gThQgsV_tvZb_xOldOaHGCRtYPmicNHlmpzbKhRoBjGbykvlkjdCExAinoETAf9ZW5-V-GmJIkmVhVs4y49KFyY8XqADSbpAlqzjG5ltTNPysQ-GHUYgcsjeoKD">
            <a:extLst>
              <a:ext uri="{FF2B5EF4-FFF2-40B4-BE49-F238E27FC236}">
                <a16:creationId xmlns:a16="http://schemas.microsoft.com/office/drawing/2014/main" id="{966FB520-9657-3248-835D-4D29BA48CC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198" y="1879830"/>
            <a:ext cx="3061784"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vX_5zdgy6q0bMTAQgpwOTEkmOIQ-5-fz_jRV6Z7Inl0eTVmX4HEOEAXpWXOcV_Jlu8jNzwzcY6FXjp2Jbdmi1ZxhJghCyw4_AgdGMyAslZTgtqAqaUOkOsBGY90NjER9Z-tIiu1">
            <a:extLst>
              <a:ext uri="{FF2B5EF4-FFF2-40B4-BE49-F238E27FC236}">
                <a16:creationId xmlns:a16="http://schemas.microsoft.com/office/drawing/2014/main" id="{BE92D4C6-4DF1-0E42-9284-2AB4A7A540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381115" y="2137779"/>
            <a:ext cx="2868571" cy="238392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1470F3E1-01D9-CF46-BB05-2012D27E7AE1}"/>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4074132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908-B2E8-3B48-B2DD-7BFA5EE46216}"/>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CE9F884D-168A-134F-ABD5-470BFAF0709F}"/>
              </a:ext>
            </a:extLst>
          </p:cNvPr>
          <p:cNvSpPr>
            <a:spLocks noGrp="1"/>
          </p:cNvSpPr>
          <p:nvPr>
            <p:ph type="body" idx="1"/>
          </p:nvPr>
        </p:nvSpPr>
        <p:spPr/>
        <p:txBody>
          <a:bodyPr/>
          <a:lstStyle/>
          <a:p>
            <a:r>
              <a:rPr lang="en-US" dirty="0"/>
              <a:t>Salamander</a:t>
            </a:r>
          </a:p>
        </p:txBody>
      </p:sp>
      <p:sp>
        <p:nvSpPr>
          <p:cNvPr id="4" name="Text Placeholder 3">
            <a:extLst>
              <a:ext uri="{FF2B5EF4-FFF2-40B4-BE49-F238E27FC236}">
                <a16:creationId xmlns:a16="http://schemas.microsoft.com/office/drawing/2014/main" id="{6DF4A7FD-01B1-F544-B138-E9E5C0990714}"/>
              </a:ext>
            </a:extLst>
          </p:cNvPr>
          <p:cNvSpPr>
            <a:spLocks noGrp="1"/>
          </p:cNvSpPr>
          <p:nvPr>
            <p:ph type="body" idx="2"/>
          </p:nvPr>
        </p:nvSpPr>
        <p:spPr>
          <a:xfrm>
            <a:off x="4645027" y="1394820"/>
            <a:ext cx="3376397" cy="491132"/>
          </a:xfrm>
        </p:spPr>
        <p:txBody>
          <a:bodyPr/>
          <a:lstStyle/>
          <a:p>
            <a:pPr algn="r"/>
            <a:r>
              <a:rPr lang="en-US" dirty="0"/>
              <a:t>Rabbit</a:t>
            </a:r>
          </a:p>
        </p:txBody>
      </p:sp>
      <p:sp>
        <p:nvSpPr>
          <p:cNvPr id="5" name="Text Placeholder 4">
            <a:extLst>
              <a:ext uri="{FF2B5EF4-FFF2-40B4-BE49-F238E27FC236}">
                <a16:creationId xmlns:a16="http://schemas.microsoft.com/office/drawing/2014/main" id="{DB6BFE13-F754-A746-A743-4A9A50425AAA}"/>
              </a:ext>
            </a:extLst>
          </p:cNvPr>
          <p:cNvSpPr>
            <a:spLocks noGrp="1"/>
          </p:cNvSpPr>
          <p:nvPr>
            <p:ph type="body" idx="3"/>
          </p:nvPr>
        </p:nvSpPr>
        <p:spPr/>
        <p:txBody>
          <a:bodyPr/>
          <a:lstStyle/>
          <a:p>
            <a:endParaRPr lang="en-US"/>
          </a:p>
        </p:txBody>
      </p:sp>
      <p:pic>
        <p:nvPicPr>
          <p:cNvPr id="7" name="Picture 2" descr="https://lh3.googleusercontent.com/aUVTZ2orAKo7ZzaHKwvTnFtiYr9liVkOyHtr6AwB5PSUA54wghZqbKZrYr7aksJVFoN1JpPngh78VwGplK4y2PSYnOFTuww1ZIhJEFMu4QKxjTSXgCbd4xt3ZXYEc8W60uw5yLiV">
            <a:extLst>
              <a:ext uri="{FF2B5EF4-FFF2-40B4-BE49-F238E27FC236}">
                <a16:creationId xmlns:a16="http://schemas.microsoft.com/office/drawing/2014/main" id="{A28CA859-6AE1-5849-BDDD-9D998DF0A4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2519" y="1895456"/>
            <a:ext cx="2318905" cy="2878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_k72aeZiLv0O_riuNFU9pixKUWfiojssFSL6OswNSjbXWQGFh5L8cND6FIWsbLH-7irKPpRLIAghjvD4i3nZ5d_4MwsMGks5vU_mrgrbuOqE9OI0dL_XXxEDHkpco7GduFpVyj4w">
            <a:extLst>
              <a:ext uri="{FF2B5EF4-FFF2-40B4-BE49-F238E27FC236}">
                <a16:creationId xmlns:a16="http://schemas.microsoft.com/office/drawing/2014/main" id="{F383EDFB-9FDD-4549-A8E4-5C27CC6786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979" y="1895456"/>
            <a:ext cx="4088629" cy="271997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62F73295-745D-1843-AAAE-091323742616}"/>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717027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9A94-C345-2F4F-B172-DFCE741808D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35C3192-0D5D-2741-9905-F6FC37C58740}"/>
              </a:ext>
            </a:extLst>
          </p:cNvPr>
          <p:cNvSpPr>
            <a:spLocks noGrp="1"/>
          </p:cNvSpPr>
          <p:nvPr>
            <p:ph type="body" idx="1"/>
          </p:nvPr>
        </p:nvSpPr>
        <p:spPr/>
        <p:txBody>
          <a:bodyPr/>
          <a:lstStyle/>
          <a:p>
            <a:r>
              <a:rPr lang="en-US" dirty="0"/>
              <a:t>Shark</a:t>
            </a:r>
          </a:p>
        </p:txBody>
      </p:sp>
      <p:sp>
        <p:nvSpPr>
          <p:cNvPr id="4" name="Text Placeholder 3">
            <a:extLst>
              <a:ext uri="{FF2B5EF4-FFF2-40B4-BE49-F238E27FC236}">
                <a16:creationId xmlns:a16="http://schemas.microsoft.com/office/drawing/2014/main" id="{FCD0F472-9E9C-D94E-B831-830AE43B7087}"/>
              </a:ext>
            </a:extLst>
          </p:cNvPr>
          <p:cNvSpPr>
            <a:spLocks noGrp="1"/>
          </p:cNvSpPr>
          <p:nvPr>
            <p:ph type="body" idx="2"/>
          </p:nvPr>
        </p:nvSpPr>
        <p:spPr>
          <a:xfrm>
            <a:off x="4645027" y="1394820"/>
            <a:ext cx="3366457" cy="491132"/>
          </a:xfrm>
        </p:spPr>
        <p:txBody>
          <a:bodyPr/>
          <a:lstStyle/>
          <a:p>
            <a:pPr algn="r"/>
            <a:r>
              <a:rPr lang="en-US" dirty="0"/>
              <a:t>Lizard</a:t>
            </a:r>
          </a:p>
        </p:txBody>
      </p:sp>
      <p:sp>
        <p:nvSpPr>
          <p:cNvPr id="5" name="Text Placeholder 4">
            <a:extLst>
              <a:ext uri="{FF2B5EF4-FFF2-40B4-BE49-F238E27FC236}">
                <a16:creationId xmlns:a16="http://schemas.microsoft.com/office/drawing/2014/main" id="{DC37DA69-AEC3-EC41-B4C9-B8E2DABB9E81}"/>
              </a:ext>
            </a:extLst>
          </p:cNvPr>
          <p:cNvSpPr>
            <a:spLocks noGrp="1"/>
          </p:cNvSpPr>
          <p:nvPr>
            <p:ph type="body" idx="3"/>
          </p:nvPr>
        </p:nvSpPr>
        <p:spPr/>
        <p:txBody>
          <a:bodyPr/>
          <a:lstStyle/>
          <a:p>
            <a:endParaRPr lang="en-US"/>
          </a:p>
        </p:txBody>
      </p:sp>
      <p:pic>
        <p:nvPicPr>
          <p:cNvPr id="7" name="Picture 2" descr="https://lh4.googleusercontent.com/E5lho-GuryqgfnpnKdOgT-_xTDUF64myiPrXbyP_gg3GBZYDiLaw7wYlHvesGCI9nUUh7x5l5Vyy6zbUS-qfDV0DuZKyCa-tXm7L3eCmKrohkGRf7PvOBIeCXyLf1ywVmww3_tzn">
            <a:extLst>
              <a:ext uri="{FF2B5EF4-FFF2-40B4-BE49-F238E27FC236}">
                <a16:creationId xmlns:a16="http://schemas.microsoft.com/office/drawing/2014/main" id="{7441FD39-461F-2544-8CB0-836C3B5F8B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92070"/>
            <a:ext cx="4040190" cy="2884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CC2r4puoNq7bDkbBOtJjJoN6_LAPlWANwdes2IYv1vQ5irE47_d7-eEceTxsMqoyncaaUox-gFUVsakVSzfJmqxukwSAtqMPkXxGi5wlluOasttqWlCuDtEv2RynHoAG3rSXrrXq">
            <a:extLst>
              <a:ext uri="{FF2B5EF4-FFF2-40B4-BE49-F238E27FC236}">
                <a16:creationId xmlns:a16="http://schemas.microsoft.com/office/drawing/2014/main" id="{6F1FD4BF-55AA-704E-90A7-2B2B8CC963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179" y="1895549"/>
            <a:ext cx="2150305" cy="288564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9EAF9949-5FEF-0349-91A3-FD71BC212E80}"/>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829255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664-1B99-2A4A-A656-FB9B38D52D83}"/>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31DEFB6A-B42B-8140-BA1F-7F34897882E1}"/>
              </a:ext>
            </a:extLst>
          </p:cNvPr>
          <p:cNvSpPr>
            <a:spLocks noGrp="1"/>
          </p:cNvSpPr>
          <p:nvPr>
            <p:ph type="body" idx="1"/>
          </p:nvPr>
        </p:nvSpPr>
        <p:spPr/>
        <p:txBody>
          <a:bodyPr/>
          <a:lstStyle/>
          <a:p>
            <a:r>
              <a:rPr lang="en-US" dirty="0"/>
              <a:t>Fish</a:t>
            </a:r>
          </a:p>
        </p:txBody>
      </p:sp>
      <p:sp>
        <p:nvSpPr>
          <p:cNvPr id="4" name="Text Placeholder 3">
            <a:extLst>
              <a:ext uri="{FF2B5EF4-FFF2-40B4-BE49-F238E27FC236}">
                <a16:creationId xmlns:a16="http://schemas.microsoft.com/office/drawing/2014/main" id="{821DF248-0DD4-A442-9B15-48767D3AEC3C}"/>
              </a:ext>
            </a:extLst>
          </p:cNvPr>
          <p:cNvSpPr>
            <a:spLocks noGrp="1"/>
          </p:cNvSpPr>
          <p:nvPr>
            <p:ph type="body" idx="2"/>
          </p:nvPr>
        </p:nvSpPr>
        <p:spPr>
          <a:xfrm>
            <a:off x="4645027" y="1394820"/>
            <a:ext cx="3373531" cy="491132"/>
          </a:xfrm>
        </p:spPr>
        <p:txBody>
          <a:bodyPr/>
          <a:lstStyle/>
          <a:p>
            <a:pPr algn="r"/>
            <a:r>
              <a:rPr lang="en-US" dirty="0"/>
              <a:t>Bat</a:t>
            </a:r>
          </a:p>
        </p:txBody>
      </p:sp>
      <p:sp>
        <p:nvSpPr>
          <p:cNvPr id="5" name="Text Placeholder 4">
            <a:extLst>
              <a:ext uri="{FF2B5EF4-FFF2-40B4-BE49-F238E27FC236}">
                <a16:creationId xmlns:a16="http://schemas.microsoft.com/office/drawing/2014/main" id="{B4BD228C-14DB-674B-B071-75D219C5D035}"/>
              </a:ext>
            </a:extLst>
          </p:cNvPr>
          <p:cNvSpPr>
            <a:spLocks noGrp="1"/>
          </p:cNvSpPr>
          <p:nvPr>
            <p:ph type="body" idx="3"/>
          </p:nvPr>
        </p:nvSpPr>
        <p:spPr/>
        <p:txBody>
          <a:bodyPr/>
          <a:lstStyle/>
          <a:p>
            <a:endParaRPr lang="en-US" dirty="0"/>
          </a:p>
        </p:txBody>
      </p:sp>
      <p:pic>
        <p:nvPicPr>
          <p:cNvPr id="7" name="Picture 2" descr="https://lh5.googleusercontent.com/bIymbvQWsaznGJoXO8cUSQbDFfR6i0BfzxW_gtv5N-F3I77_2bCB7DDT5BGb5D6VK4NuqbQgiA-msrpTt1HWJLNXCv3xVxJJIMUOP8Hj0DTguBi1600B_pKe182HUkbY2UGqnFPp">
            <a:extLst>
              <a:ext uri="{FF2B5EF4-FFF2-40B4-BE49-F238E27FC236}">
                <a16:creationId xmlns:a16="http://schemas.microsoft.com/office/drawing/2014/main" id="{73AA7A99-6C9D-D44A-A353-54152DC7F5D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54292" y="1906805"/>
            <a:ext cx="1764266" cy="2908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5.googleusercontent.com/wysQ265C0MXysUWbRqSWkG2M1sRF-VpXI4dzVRecKZFa8fBD-BVrgNBz--Qs4pytkBfoORdbbFBpbaLmIkqwrh1Yp4z15Qjcmjnrw23h-95i9HV8aaz1uBc0rkRLiEWZljw1MAK5">
            <a:extLst>
              <a:ext uri="{FF2B5EF4-FFF2-40B4-BE49-F238E27FC236}">
                <a16:creationId xmlns:a16="http://schemas.microsoft.com/office/drawing/2014/main" id="{E83A39F3-BE85-CA43-A585-679DAC6F5A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896400"/>
            <a:ext cx="4114800" cy="2929467"/>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A1FCA8C-1F97-0B40-9CA8-A017BC9B3EF7}"/>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5643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18B-4FFC-BA42-AA38-0C46461ED868}"/>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7EF12632-7FAC-F349-8F9F-334F60842907}"/>
              </a:ext>
            </a:extLst>
          </p:cNvPr>
          <p:cNvSpPr>
            <a:spLocks noGrp="1"/>
          </p:cNvSpPr>
          <p:nvPr>
            <p:ph type="body" idx="1"/>
          </p:nvPr>
        </p:nvSpPr>
        <p:spPr/>
        <p:txBody>
          <a:bodyPr/>
          <a:lstStyle/>
          <a:p>
            <a:r>
              <a:rPr lang="en-US" dirty="0"/>
              <a:t>Kangaroo</a:t>
            </a:r>
          </a:p>
        </p:txBody>
      </p:sp>
      <p:sp>
        <p:nvSpPr>
          <p:cNvPr id="4" name="Text Placeholder 3">
            <a:extLst>
              <a:ext uri="{FF2B5EF4-FFF2-40B4-BE49-F238E27FC236}">
                <a16:creationId xmlns:a16="http://schemas.microsoft.com/office/drawing/2014/main" id="{5E7F2D06-F9E6-784E-BA71-CAB69DC3784C}"/>
              </a:ext>
            </a:extLst>
          </p:cNvPr>
          <p:cNvSpPr>
            <a:spLocks noGrp="1"/>
          </p:cNvSpPr>
          <p:nvPr>
            <p:ph type="body" idx="2"/>
          </p:nvPr>
        </p:nvSpPr>
        <p:spPr>
          <a:xfrm>
            <a:off x="4645027" y="1394820"/>
            <a:ext cx="3377839" cy="491132"/>
          </a:xfrm>
        </p:spPr>
        <p:txBody>
          <a:bodyPr/>
          <a:lstStyle/>
          <a:p>
            <a:pPr algn="r"/>
            <a:r>
              <a:rPr lang="en-US" dirty="0"/>
              <a:t>Chimpanzee</a:t>
            </a:r>
          </a:p>
        </p:txBody>
      </p:sp>
      <p:pic>
        <p:nvPicPr>
          <p:cNvPr id="7" name="Picture 6">
            <a:extLst>
              <a:ext uri="{FF2B5EF4-FFF2-40B4-BE49-F238E27FC236}">
                <a16:creationId xmlns:a16="http://schemas.microsoft.com/office/drawing/2014/main" id="{F9D2E4D2-A8AE-6D48-B630-0790C3ACD2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198" y="1885950"/>
            <a:ext cx="2686050" cy="3091874"/>
          </a:xfrm>
          <a:prstGeom prst="rect">
            <a:avLst/>
          </a:prstGeom>
        </p:spPr>
      </p:pic>
      <p:pic>
        <p:nvPicPr>
          <p:cNvPr id="8" name="Picture 2" descr="https://lh6.googleusercontent.com/u8-25iVGJ11ejhp-gs7OZnJvFreyu4fI224snuPZr812aq0mB17CLiVU1z48n7tVmap8tN9VFGn8g-Fc2CPYKQR-SyGu1-3s4knjnTljy679vCndcjHDrSbazJNUzo6lu7Dl_CH7">
            <a:extLst>
              <a:ext uri="{FF2B5EF4-FFF2-40B4-BE49-F238E27FC236}">
                <a16:creationId xmlns:a16="http://schemas.microsoft.com/office/drawing/2014/main" id="{B8891B4F-9DE4-D440-AF26-534354C4DC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59427" y="1885772"/>
            <a:ext cx="2463439" cy="2884649"/>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75F59B1A-A1FC-1440-B19B-77FD49018768}"/>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321590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Text Placeholder 2">
            <a:extLst>
              <a:ext uri="{FF2B5EF4-FFF2-40B4-BE49-F238E27FC236}">
                <a16:creationId xmlns:a16="http://schemas.microsoft.com/office/drawing/2014/main" id="{97704E43-5BB5-BA4C-A5FD-4FA5BB3EB640}"/>
              </a:ext>
            </a:extLst>
          </p:cNvPr>
          <p:cNvSpPr>
            <a:spLocks noGrp="1"/>
          </p:cNvSpPr>
          <p:nvPr>
            <p:ph type="body" idx="1"/>
          </p:nvPr>
        </p:nvSpPr>
        <p:spPr/>
        <p:txBody>
          <a:bodyPr/>
          <a:lstStyle/>
          <a:p>
            <a:r>
              <a:rPr lang="en-US" dirty="0"/>
              <a:t>Card Sort</a:t>
            </a:r>
          </a:p>
        </p:txBody>
      </p:sp>
      <p:sp>
        <p:nvSpPr>
          <p:cNvPr id="2" name="Text Placeholder 1">
            <a:extLst>
              <a:ext uri="{FF2B5EF4-FFF2-40B4-BE49-F238E27FC236}">
                <a16:creationId xmlns:a16="http://schemas.microsoft.com/office/drawing/2014/main" id="{69D3EE82-394C-704A-BD3E-68ADF0736B1E}"/>
              </a:ext>
            </a:extLst>
          </p:cNvPr>
          <p:cNvSpPr>
            <a:spLocks noGrp="1"/>
          </p:cNvSpPr>
          <p:nvPr>
            <p:ph type="body" idx="2"/>
          </p:nvPr>
        </p:nvSpPr>
        <p:spPr/>
        <p:txBody>
          <a:bodyPr/>
          <a:lstStyle/>
          <a:p>
            <a:r>
              <a:rPr lang="en-US" dirty="0"/>
              <a:t>Inverted Pyramid</a:t>
            </a:r>
          </a:p>
        </p:txBody>
      </p:sp>
      <p:sp>
        <p:nvSpPr>
          <p:cNvPr id="4" name="Text Placeholder 3">
            <a:extLst>
              <a:ext uri="{FF2B5EF4-FFF2-40B4-BE49-F238E27FC236}">
                <a16:creationId xmlns:a16="http://schemas.microsoft.com/office/drawing/2014/main" id="{F89D7E1D-512A-1E4A-8046-AA70EC0CE1A9}"/>
              </a:ext>
            </a:extLst>
          </p:cNvPr>
          <p:cNvSpPr>
            <a:spLocks noGrp="1"/>
          </p:cNvSpPr>
          <p:nvPr>
            <p:ph type="body" idx="3"/>
          </p:nvPr>
        </p:nvSpPr>
        <p:spPr/>
        <p:txBody>
          <a:bodyPr/>
          <a:lstStyle/>
          <a:p>
            <a:pPr marL="114300" indent="0">
              <a:lnSpc>
                <a:spcPct val="150000"/>
              </a:lnSpc>
              <a:buNone/>
            </a:pPr>
            <a:r>
              <a:rPr lang="en-US" dirty="0"/>
              <a:t>You have 2 sets of development cards:</a:t>
            </a:r>
          </a:p>
          <a:p>
            <a:pPr marL="571500">
              <a:lnSpc>
                <a:spcPct val="150000"/>
              </a:lnSpc>
              <a:buFont typeface="Arial" panose="020B0604020202020204" pitchFamily="34" charset="0"/>
              <a:buChar char="•"/>
            </a:pPr>
            <a:r>
              <a:rPr lang="en-US" dirty="0"/>
              <a:t>Separate the two sets.</a:t>
            </a:r>
          </a:p>
          <a:p>
            <a:pPr marL="571500">
              <a:lnSpc>
                <a:spcPct val="150000"/>
              </a:lnSpc>
              <a:buFont typeface="Arial" panose="020B0604020202020204" pitchFamily="34" charset="0"/>
              <a:buChar char="•"/>
            </a:pPr>
            <a:r>
              <a:rPr lang="en-US" dirty="0"/>
              <a:t>Put each set in the correct order.</a:t>
            </a:r>
          </a:p>
          <a:p>
            <a:endParaRPr lang="en-US" dirty="0"/>
          </a:p>
        </p:txBody>
      </p:sp>
      <p:sp>
        <p:nvSpPr>
          <p:cNvPr id="5" name="Text Placeholder 4">
            <a:extLst>
              <a:ext uri="{FF2B5EF4-FFF2-40B4-BE49-F238E27FC236}">
                <a16:creationId xmlns:a16="http://schemas.microsoft.com/office/drawing/2014/main" id="{C5C60668-5ADF-0145-A895-2A517CA33851}"/>
              </a:ext>
            </a:extLst>
          </p:cNvPr>
          <p:cNvSpPr>
            <a:spLocks noGrp="1"/>
          </p:cNvSpPr>
          <p:nvPr>
            <p:ph type="body" idx="4"/>
          </p:nvPr>
        </p:nvSpPr>
        <p:spPr>
          <a:xfrm>
            <a:off x="4645025" y="1885950"/>
            <a:ext cx="4041775" cy="2884290"/>
          </a:xfrm>
        </p:spPr>
        <p:txBody>
          <a:bodyPr/>
          <a:lstStyle/>
          <a:p>
            <a:r>
              <a:rPr lang="en-US" dirty="0"/>
              <a:t>Answer the Analysis questions.</a:t>
            </a:r>
          </a:p>
          <a:p>
            <a:r>
              <a:rPr lang="en-US" dirty="0"/>
              <a:t>Share your answers with a partner and combine your answers into shared statements.</a:t>
            </a:r>
          </a:p>
          <a:p>
            <a:r>
              <a:rPr lang="en-US" dirty="0"/>
              <a:t>Join another set of partners (creating a group of 4) share and combine your statements.</a:t>
            </a:r>
          </a:p>
          <a:p>
            <a:r>
              <a:rPr lang="en-US" dirty="0"/>
              <a:t>Share as a class.</a:t>
            </a:r>
          </a:p>
        </p:txBody>
      </p:sp>
      <p:pic>
        <p:nvPicPr>
          <p:cNvPr id="8" name="Card Graphic">
            <a:extLst>
              <a:ext uri="{FF2B5EF4-FFF2-40B4-BE49-F238E27FC236}">
                <a16:creationId xmlns:a16="http://schemas.microsoft.com/office/drawing/2014/main" id="{6D10BD76-5D76-3648-999E-290BEC73A958}"/>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150654" y="0"/>
            <a:ext cx="2326640" cy="1326960"/>
          </a:xfrm>
          <a:prstGeom prst="rect">
            <a:avLst/>
          </a:prstGeom>
        </p:spPr>
      </p:pic>
      <p:pic>
        <p:nvPicPr>
          <p:cNvPr id="9" name="Card Graphic">
            <a:extLst>
              <a:ext uri="{FF2B5EF4-FFF2-40B4-BE49-F238E27FC236}">
                <a16:creationId xmlns:a16="http://schemas.microsoft.com/office/drawing/2014/main" id="{43BE2BAB-A79C-5642-BFDC-3F45DDE9099F}"/>
              </a:ext>
            </a:extLst>
          </p:cNvPr>
          <p:cNvPicPr preferRelativeResize="0">
            <a:picLocks noChangeAspect="1"/>
          </p:cNvPicPr>
          <p:nvPr/>
        </p:nvPicPr>
        <p:blipFill rotWithShape="1">
          <a:blip r:embed="rId4">
            <a:extLst>
              <a:ext uri="{28A0092B-C50C-407E-A947-70E740481C1C}">
                <a14:useLocalDpi xmlns:a14="http://schemas.microsoft.com/office/drawing/2010/main"/>
              </a:ext>
            </a:extLst>
          </a:blip>
          <a:stretch/>
        </p:blipFill>
        <p:spPr>
          <a:xfrm>
            <a:off x="7549721" y="0"/>
            <a:ext cx="1443625" cy="14436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76404" y="227440"/>
            <a:ext cx="6981695" cy="857250"/>
          </a:xfrm>
          <a:prstGeom prst="rect">
            <a:avLst/>
          </a:prstGeom>
          <a:noFill/>
          <a:ln>
            <a:noFill/>
          </a:ln>
        </p:spPr>
        <p:txBody>
          <a:bodyPr spcFirstLastPara="1" wrap="square" lIns="0" tIns="34275" rIns="0" bIns="0" anchor="b" anchorCtr="0">
            <a:noAutofit/>
          </a:bodyPr>
          <a:lstStyle/>
          <a:p>
            <a:pPr>
              <a:buSzPct val="25000"/>
            </a:pPr>
            <a:r>
              <a:rPr lang="en-US" sz="3750" dirty="0"/>
              <a:t>Introduction</a:t>
            </a:r>
          </a:p>
        </p:txBody>
      </p:sp>
      <p:sp>
        <p:nvSpPr>
          <p:cNvPr id="64" name="Shape 64"/>
          <p:cNvSpPr txBox="1">
            <a:spLocks noGrp="1"/>
          </p:cNvSpPr>
          <p:nvPr>
            <p:ph type="body" idx="1"/>
          </p:nvPr>
        </p:nvSpPr>
        <p:spPr>
          <a:xfrm>
            <a:off x="676403" y="1213617"/>
            <a:ext cx="6981695" cy="3291839"/>
          </a:xfrm>
          <a:prstGeom prst="rect">
            <a:avLst/>
          </a:prstGeom>
          <a:noFill/>
          <a:ln>
            <a:noFill/>
          </a:ln>
        </p:spPr>
        <p:txBody>
          <a:bodyPr spcFirstLastPara="1" wrap="square" lIns="68569" tIns="34275" rIns="68569" bIns="34275" anchor="t" anchorCtr="0">
            <a:noAutofit/>
          </a:bodyPr>
          <a:lstStyle/>
          <a:p>
            <a:pPr marL="205730" indent="-205730">
              <a:spcBef>
                <a:spcPts val="0"/>
              </a:spcBef>
              <a:buSzPct val="95000"/>
              <a:buFont typeface="Noto Sans Symbols"/>
              <a:buChar char="●"/>
            </a:pPr>
            <a:r>
              <a:rPr lang="en-US" sz="2400" dirty="0"/>
              <a:t>All vertebrate (has a spine) animals start out as embryos.</a:t>
            </a:r>
          </a:p>
          <a:p>
            <a:pPr marL="205730" indent="-205730">
              <a:spcBef>
                <a:spcPts val="0"/>
              </a:spcBef>
              <a:buSzPct val="95000"/>
              <a:buFont typeface="Noto Sans Symbols"/>
              <a:buChar char="●"/>
            </a:pPr>
            <a:r>
              <a:rPr lang="en-US" sz="2400" dirty="0"/>
              <a:t>All these embryos go through the same stages, but some go through them faster or slower, and bigger or smaller.</a:t>
            </a:r>
          </a:p>
          <a:p>
            <a:pPr marL="205730" indent="-205730">
              <a:spcBef>
                <a:spcPts val="0"/>
              </a:spcBef>
              <a:buSzPct val="95000"/>
              <a:buFont typeface="Noto Sans Symbols"/>
              <a:buChar char="●"/>
            </a:pPr>
            <a:r>
              <a:rPr lang="en-US" sz="2400" dirty="0"/>
              <a:t>These stages are called the Carnegie stages, because they were first to systematically document the stages</a:t>
            </a:r>
          </a:p>
          <a:p>
            <a:pPr indent="-205730">
              <a:spcBef>
                <a:spcPts val="0"/>
              </a:spcBef>
            </a:pPr>
            <a:r>
              <a:rPr lang="en-US" sz="2400" dirty="0"/>
              <a:t>Detailed features in each stage can be found at: </a:t>
            </a:r>
            <a:r>
              <a:rPr lang="en-US" sz="2400" dirty="0">
                <a:hlinkClick r:id="rId3"/>
              </a:rPr>
              <a:t>http://virtualhumanembryo.lsuhsc.edu/HEIRLOOM/Stages/Stages_intro.html</a:t>
            </a:r>
            <a:endParaRPr lang="en-US" sz="2400" dirty="0"/>
          </a:p>
        </p:txBody>
      </p:sp>
    </p:spTree>
    <p:extLst>
      <p:ext uri="{BB962C8B-B14F-4D97-AF65-F5344CB8AC3E}">
        <p14:creationId xmlns:p14="http://schemas.microsoft.com/office/powerpoint/2010/main" val="1412377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1" y="91657"/>
            <a:ext cx="6172200" cy="857250"/>
          </a:xfrm>
        </p:spPr>
        <p:txBody>
          <a:bodyPr anchor="t"/>
          <a:lstStyle/>
          <a:p>
            <a:r>
              <a:rPr lang="en-US" dirty="0"/>
              <a:t>Stage 1-9</a:t>
            </a:r>
          </a:p>
        </p:txBody>
      </p:sp>
      <p:sp>
        <p:nvSpPr>
          <p:cNvPr id="3" name="Text Placeholder 2"/>
          <p:cNvSpPr>
            <a:spLocks noGrp="1"/>
          </p:cNvSpPr>
          <p:nvPr>
            <p:ph type="body" idx="1"/>
          </p:nvPr>
        </p:nvSpPr>
        <p:spPr>
          <a:xfrm>
            <a:off x="1338483" y="670741"/>
            <a:ext cx="6536531" cy="3291839"/>
          </a:xfrm>
        </p:spPr>
        <p:txBody>
          <a:bodyPr/>
          <a:lstStyle/>
          <a:p>
            <a:r>
              <a:rPr lang="en-US" sz="1800" dirty="0"/>
              <a:t>Most of these stages are just groups of cells, until stage 8, when the gastro-digestive tract is formed.</a:t>
            </a:r>
          </a:p>
          <a:p>
            <a:r>
              <a:rPr lang="en-US" sz="1800" dirty="0"/>
              <a:t>In stage 9, neural folds (the beginning of the brain) starts to form.</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88" y="1746291"/>
            <a:ext cx="1221499" cy="114073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226" y="2887029"/>
            <a:ext cx="1662412" cy="131206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3893" y="3496410"/>
            <a:ext cx="1174300" cy="155543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6220" y="2316660"/>
            <a:ext cx="1529237" cy="12598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5862" y="1733812"/>
            <a:ext cx="1155338" cy="1591520"/>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0233" y="1701382"/>
            <a:ext cx="1420274" cy="1579392"/>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3982" y="1712044"/>
            <a:ext cx="1301664" cy="1528763"/>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63670" y="3347251"/>
            <a:ext cx="1173278" cy="172837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92031" y="3227284"/>
            <a:ext cx="885836" cy="1824559"/>
          </a:xfrm>
          <a:prstGeom prst="rect">
            <a:avLst/>
          </a:prstGeom>
        </p:spPr>
      </p:pic>
    </p:spTree>
    <p:extLst>
      <p:ext uri="{BB962C8B-B14F-4D97-AF65-F5344CB8AC3E}">
        <p14:creationId xmlns:p14="http://schemas.microsoft.com/office/powerpoint/2010/main" val="1803145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1" y="0"/>
            <a:ext cx="7182551" cy="857250"/>
          </a:xfrm>
        </p:spPr>
        <p:txBody>
          <a:bodyPr anchor="t"/>
          <a:lstStyle/>
          <a:p>
            <a:r>
              <a:rPr lang="en-US" dirty="0"/>
              <a:t>Stages 10-17</a:t>
            </a:r>
          </a:p>
        </p:txBody>
      </p:sp>
      <p:sp>
        <p:nvSpPr>
          <p:cNvPr id="3" name="Text Placeholder 2"/>
          <p:cNvSpPr>
            <a:spLocks noGrp="1"/>
          </p:cNvSpPr>
          <p:nvPr>
            <p:ph type="body" idx="1"/>
          </p:nvPr>
        </p:nvSpPr>
        <p:spPr>
          <a:xfrm>
            <a:off x="250521" y="556739"/>
            <a:ext cx="9614521" cy="1816656"/>
          </a:xfrm>
        </p:spPr>
        <p:txBody>
          <a:bodyPr>
            <a:normAutofit/>
          </a:bodyPr>
          <a:lstStyle/>
          <a:p>
            <a:r>
              <a:rPr lang="en-US" sz="1800" dirty="0"/>
              <a:t>Simple structures are starting to form:</a:t>
            </a:r>
          </a:p>
          <a:p>
            <a:r>
              <a:rPr lang="en-US" sz="1800" dirty="0"/>
              <a:t>neural tube (the beginning of the spine) in stage 10;</a:t>
            </a:r>
          </a:p>
          <a:p>
            <a:r>
              <a:rPr lang="en-US" sz="1800" dirty="0"/>
              <a:t>optical sacs (the beginning of eyes) in stage 11;</a:t>
            </a:r>
          </a:p>
          <a:p>
            <a:r>
              <a:rPr lang="en-US" sz="1800" dirty="0"/>
              <a:t>limb buds in stages 15 and 16;</a:t>
            </a:r>
          </a:p>
          <a:p>
            <a:r>
              <a:rPr lang="en-US" sz="1800" dirty="0"/>
              <a:t>olfactory bulb (the beginning of the nose) in stage 17.</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86" y="2276391"/>
            <a:ext cx="930756" cy="164544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173" y="3630620"/>
            <a:ext cx="1223010" cy="154305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0106" y="2390883"/>
            <a:ext cx="1352864" cy="141646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7446" y="3630620"/>
            <a:ext cx="1258640" cy="154305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3121" y="2328475"/>
            <a:ext cx="1224660" cy="1493756"/>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9126" y="3654443"/>
            <a:ext cx="1271923" cy="1499647"/>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21556" y="2250563"/>
            <a:ext cx="1353877" cy="1526712"/>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45939" y="3595158"/>
            <a:ext cx="1275910" cy="1522331"/>
          </a:xfrm>
          <a:prstGeom prst="rect">
            <a:avLst/>
          </a:prstGeom>
        </p:spPr>
      </p:pic>
    </p:spTree>
    <p:extLst>
      <p:ext uri="{BB962C8B-B14F-4D97-AF65-F5344CB8AC3E}">
        <p14:creationId xmlns:p14="http://schemas.microsoft.com/office/powerpoint/2010/main" val="4273815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How EGG-</a:t>
            </a:r>
            <a:r>
              <a:rPr lang="en-US" dirty="0" err="1"/>
              <a:t>ceptional</a:t>
            </a:r>
            <a:r>
              <a:rPr lang="en-US" dirty="0"/>
              <a:t> Are We? </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0" lvl="0" indent="0">
              <a:spcBef>
                <a:spcPts val="0"/>
              </a:spcBef>
              <a:buClr>
                <a:schemeClr val="dk1"/>
              </a:buClr>
              <a:buSzPts val="1100"/>
            </a:pPr>
            <a:r>
              <a:rPr lang="en-US"/>
              <a:t>Life Science: </a:t>
            </a:r>
            <a:r>
              <a:rPr lang="en-US" dirty="0"/>
              <a:t>Evolution/Embryonic Development</a:t>
            </a:r>
            <a:endParaRPr lang="en-US" sz="2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734" y="-157735"/>
            <a:ext cx="6172200" cy="857250"/>
          </a:xfrm>
        </p:spPr>
        <p:txBody>
          <a:bodyPr anchor="b"/>
          <a:lstStyle/>
          <a:p>
            <a:r>
              <a:rPr lang="en-US"/>
              <a:t>Stages 18-23</a:t>
            </a:r>
          </a:p>
        </p:txBody>
      </p:sp>
      <p:sp>
        <p:nvSpPr>
          <p:cNvPr id="3" name="Text Placeholder 2"/>
          <p:cNvSpPr>
            <a:spLocks noGrp="1"/>
          </p:cNvSpPr>
          <p:nvPr>
            <p:ph type="body" idx="1"/>
          </p:nvPr>
        </p:nvSpPr>
        <p:spPr>
          <a:xfrm>
            <a:off x="1303734" y="699516"/>
            <a:ext cx="6172200" cy="1797226"/>
          </a:xfrm>
        </p:spPr>
        <p:txBody>
          <a:bodyPr>
            <a:normAutofit fontScale="77500" lnSpcReduction="20000"/>
          </a:bodyPr>
          <a:lstStyle/>
          <a:p>
            <a:r>
              <a:rPr lang="en-US" dirty="0"/>
              <a:t>More specific features start to form:</a:t>
            </a:r>
          </a:p>
          <a:p>
            <a:r>
              <a:rPr lang="en-US" dirty="0"/>
              <a:t>Head features (eyelids and tip of nose) in stage 18;</a:t>
            </a:r>
          </a:p>
          <a:p>
            <a:r>
              <a:rPr lang="en-US" dirty="0"/>
              <a:t>Fingers and toes start to form in stage 20;</a:t>
            </a:r>
          </a:p>
          <a:p>
            <a:r>
              <a:rPr lang="en-US" dirty="0"/>
              <a:t>Bones start to harden in stage 22;</a:t>
            </a:r>
          </a:p>
          <a:p>
            <a:r>
              <a:rPr lang="en-US" dirty="0"/>
              <a:t>95% of adult features are present in stage 23.</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573" y="3589735"/>
            <a:ext cx="1204303" cy="155376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1815" y="2429976"/>
            <a:ext cx="1189264" cy="156090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0076" y="3290278"/>
            <a:ext cx="1281764" cy="1873847"/>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1840" y="2446269"/>
            <a:ext cx="1201205" cy="167935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3045" y="3364344"/>
            <a:ext cx="1235390" cy="1799781"/>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50497" y="2280003"/>
            <a:ext cx="1371195" cy="1927622"/>
          </a:xfrm>
          <a:prstGeom prst="rect">
            <a:avLst/>
          </a:prstGeom>
        </p:spPr>
      </p:pic>
    </p:spTree>
    <p:extLst>
      <p:ext uri="{BB962C8B-B14F-4D97-AF65-F5344CB8AC3E}">
        <p14:creationId xmlns:p14="http://schemas.microsoft.com/office/powerpoint/2010/main" val="1015718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79b2e807f_0_16"/>
          <p:cNvSpPr txBox="1">
            <a:spLocks noGrp="1"/>
          </p:cNvSpPr>
          <p:nvPr>
            <p:ph type="title"/>
          </p:nvPr>
        </p:nvSpPr>
        <p:spPr>
          <a:xfrm>
            <a:off x="457200" y="399990"/>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Animal Embryo Development Graph</a:t>
            </a:r>
            <a:endParaRPr dirty="0"/>
          </a:p>
        </p:txBody>
      </p:sp>
      <p:sp>
        <p:nvSpPr>
          <p:cNvPr id="123" name="Google Shape;123;g779b2e807f_0_16"/>
          <p:cNvSpPr txBox="1">
            <a:spLocks noGrp="1"/>
          </p:cNvSpPr>
          <p:nvPr>
            <p:ph type="body" idx="1"/>
          </p:nvPr>
        </p:nvSpPr>
        <p:spPr>
          <a:xfrm>
            <a:off x="397701" y="1257390"/>
            <a:ext cx="8348597" cy="3702916"/>
          </a:xfrm>
          <a:prstGeom prst="rect">
            <a:avLst/>
          </a:prstGeom>
          <a:noFill/>
          <a:ln>
            <a:noFill/>
          </a:ln>
        </p:spPr>
        <p:txBody>
          <a:bodyPr spcFirstLastPara="1" wrap="square" lIns="91425" tIns="45700" rIns="91425" bIns="45700" anchor="t" anchorCtr="0">
            <a:noAutofit/>
          </a:bodyPr>
          <a:lstStyle/>
          <a:p>
            <a:pPr indent="-457200">
              <a:lnSpc>
                <a:spcPct val="150000"/>
              </a:lnSpc>
            </a:pPr>
            <a:r>
              <a:rPr lang="en-US" dirty="0"/>
              <a:t>Use the graph to complete the data table and answer the analysis questions.</a:t>
            </a:r>
          </a:p>
          <a:p>
            <a:pPr indent="-457200">
              <a:lnSpc>
                <a:spcPct val="150000"/>
              </a:lnSpc>
            </a:pPr>
            <a:endParaRPr dirty="0"/>
          </a:p>
        </p:txBody>
      </p:sp>
      <p:pic>
        <p:nvPicPr>
          <p:cNvPr id="4" name="Picture 3" descr="A screenshot of a map&#10;&#10;Description automatically generated">
            <a:extLst>
              <a:ext uri="{FF2B5EF4-FFF2-40B4-BE49-F238E27FC236}">
                <a16:creationId xmlns:a16="http://schemas.microsoft.com/office/drawing/2014/main" id="{33B9F4C5-AAB3-7445-A64C-A9DA7542C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7846" y="2035150"/>
            <a:ext cx="4555733" cy="29251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7dbb16b6e_0_1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I Used To Think…But Now I Know</a:t>
            </a:r>
            <a:endParaRPr dirty="0"/>
          </a:p>
        </p:txBody>
      </p:sp>
      <p:sp>
        <p:nvSpPr>
          <p:cNvPr id="3" name="Text Placeholder 2">
            <a:extLst>
              <a:ext uri="{FF2B5EF4-FFF2-40B4-BE49-F238E27FC236}">
                <a16:creationId xmlns:a16="http://schemas.microsoft.com/office/drawing/2014/main" id="{57C9758C-17DB-7D42-B06C-A12518CD01CE}"/>
              </a:ext>
            </a:extLst>
          </p:cNvPr>
          <p:cNvSpPr>
            <a:spLocks noGrp="1"/>
          </p:cNvSpPr>
          <p:nvPr>
            <p:ph type="body" idx="1"/>
          </p:nvPr>
        </p:nvSpPr>
        <p:spPr/>
        <p:txBody>
          <a:bodyPr/>
          <a:lstStyle/>
          <a:p>
            <a:pPr>
              <a:lnSpc>
                <a:spcPct val="150000"/>
              </a:lnSpc>
            </a:pPr>
            <a:r>
              <a:rPr lang="en-US" dirty="0"/>
              <a:t>On the half sheet, fill in </a:t>
            </a:r>
            <a:r>
              <a:rPr lang="en-US"/>
              <a:t>the columns:</a:t>
            </a:r>
            <a:endParaRPr lang="en-US" dirty="0"/>
          </a:p>
          <a:p>
            <a:pPr lvl="1">
              <a:lnSpc>
                <a:spcPct val="150000"/>
              </a:lnSpc>
              <a:buSzPct val="25000"/>
            </a:pPr>
            <a:r>
              <a:rPr lang="en-US" dirty="0"/>
              <a:t>What you used to think about embryos and fetal development.</a:t>
            </a:r>
          </a:p>
          <a:p>
            <a:pPr lvl="1">
              <a:lnSpc>
                <a:spcPct val="150000"/>
              </a:lnSpc>
              <a:buSzPct val="25000"/>
            </a:pPr>
            <a:r>
              <a:rPr lang="en-US" dirty="0"/>
              <a:t>What you now know about embryos and fetal development.</a:t>
            </a:r>
          </a:p>
          <a:p>
            <a:pPr>
              <a:lnSpc>
                <a:spcPct val="150000"/>
              </a:lnSpc>
              <a:buSzPct val="100000"/>
            </a:pPr>
            <a:r>
              <a:rPr lang="en-US" dirty="0"/>
              <a:t>Turn in the half sheet as your exit ticket.</a:t>
            </a:r>
          </a:p>
        </p:txBody>
      </p:sp>
      <p:pic>
        <p:nvPicPr>
          <p:cNvPr id="8" name="Card Graphic">
            <a:extLst>
              <a:ext uri="{FF2B5EF4-FFF2-40B4-BE49-F238E27FC236}">
                <a16:creationId xmlns:a16="http://schemas.microsoft.com/office/drawing/2014/main" id="{F90AF615-9FAA-1847-A3C7-FB3115C31267}"/>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604047" y="594210"/>
            <a:ext cx="2082753" cy="85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7061-BB54-4BC7-8858-A5370C6D7DB6}"/>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48E3F401-F5C3-4E79-A9F6-10EA74FD1C43}"/>
              </a:ext>
            </a:extLst>
          </p:cNvPr>
          <p:cNvSpPr>
            <a:spLocks noGrp="1"/>
          </p:cNvSpPr>
          <p:nvPr>
            <p:ph type="body" idx="1"/>
          </p:nvPr>
        </p:nvSpPr>
        <p:spPr/>
        <p:txBody>
          <a:bodyPr/>
          <a:lstStyle/>
          <a:p>
            <a:r>
              <a:rPr lang="en-US" i="1" dirty="0"/>
              <a:t>How do we decide what to believe about evolutionary claims?</a:t>
            </a:r>
            <a:endParaRPr lang="en-US" sz="2400" i="1" dirty="0"/>
          </a:p>
          <a:p>
            <a:endParaRPr lang="en-US" dirty="0"/>
          </a:p>
        </p:txBody>
      </p:sp>
    </p:spTree>
    <p:extLst>
      <p:ext uri="{BB962C8B-B14F-4D97-AF65-F5344CB8AC3E}">
        <p14:creationId xmlns:p14="http://schemas.microsoft.com/office/powerpoint/2010/main" val="325924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039035fe8_0_0"/>
          <p:cNvSpPr txBox="1">
            <a:spLocks noGrp="1"/>
          </p:cNvSpPr>
          <p:nvPr>
            <p:ph type="title"/>
          </p:nvPr>
        </p:nvSpPr>
        <p:spPr>
          <a:xfrm>
            <a:off x="530352" y="5303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Objectives</a:t>
            </a:r>
            <a:endParaRPr/>
          </a:p>
        </p:txBody>
      </p:sp>
      <p:sp>
        <p:nvSpPr>
          <p:cNvPr id="86" name="Google Shape;86;g8039035fe8_0_0"/>
          <p:cNvSpPr txBox="1">
            <a:spLocks noGrp="1"/>
          </p:cNvSpPr>
          <p:nvPr>
            <p:ph type="body" idx="1"/>
          </p:nvPr>
        </p:nvSpPr>
        <p:spPr>
          <a:xfrm>
            <a:off x="530352" y="1571298"/>
            <a:ext cx="7772400" cy="321364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Students will be able to:</a:t>
            </a:r>
          </a:p>
          <a:p>
            <a:pPr lvl="0" indent="-457200">
              <a:buFont typeface="Arial" panose="020B0604020202020204" pitchFamily="34" charset="0"/>
              <a:buChar char="•"/>
            </a:pPr>
            <a:r>
              <a:rPr lang="en-US" dirty="0"/>
              <a:t>Compare and contrast organisms using DNA and appearance at various stages of development. </a:t>
            </a:r>
          </a:p>
          <a:p>
            <a:pPr lvl="0" indent="-457200">
              <a:buFont typeface="Arial" panose="020B0604020202020204" pitchFamily="34" charset="0"/>
              <a:buChar char="•"/>
            </a:pPr>
            <a:r>
              <a:rPr lang="en-US" dirty="0"/>
              <a:t>Analyze embryology as an evidence for evolution.</a:t>
            </a: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77dbb16b6e_0_1"/>
          <p:cNvSpPr txBox="1">
            <a:spLocks noGrp="1"/>
          </p:cNvSpPr>
          <p:nvPr>
            <p:ph type="title"/>
          </p:nvPr>
        </p:nvSpPr>
        <p:spPr>
          <a:xfrm>
            <a:off x="4656950" y="528075"/>
            <a:ext cx="40299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i="1" dirty="0"/>
              <a:t>An Egg is Quiet </a:t>
            </a:r>
            <a:br>
              <a:rPr lang="en-US" i="1" dirty="0"/>
            </a:br>
            <a:r>
              <a:rPr lang="en-US" sz="2800" dirty="0"/>
              <a:t>By Dianna Aston </a:t>
            </a:r>
            <a:endParaRPr dirty="0"/>
          </a:p>
        </p:txBody>
      </p:sp>
      <p:sp>
        <p:nvSpPr>
          <p:cNvPr id="99" name="Google Shape;99;g77dbb16b6e_0_1"/>
          <p:cNvSpPr txBox="1">
            <a:spLocks noGrp="1"/>
          </p:cNvSpPr>
          <p:nvPr>
            <p:ph type="body" idx="1"/>
          </p:nvPr>
        </p:nvSpPr>
        <p:spPr>
          <a:xfrm>
            <a:off x="4656850" y="1428750"/>
            <a:ext cx="4029900" cy="3257700"/>
          </a:xfrm>
          <a:prstGeom prst="rect">
            <a:avLst/>
          </a:prstGeom>
          <a:noFill/>
          <a:ln>
            <a:noFill/>
          </a:ln>
        </p:spPr>
        <p:txBody>
          <a:bodyPr spcFirstLastPara="1" wrap="square" lIns="91425" tIns="0" rIns="91425" bIns="45700" anchor="t" anchorCtr="0">
            <a:noAutofit/>
          </a:bodyPr>
          <a:lstStyle/>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1: Read the book </a:t>
            </a:r>
            <a:r>
              <a:rPr lang="en-US" i="1" dirty="0"/>
              <a:t>An Egg is Quiet.</a:t>
            </a:r>
          </a:p>
          <a:p>
            <a:pPr marL="0" lvl="0" indent="0" algn="l" rtl="0">
              <a:lnSpc>
                <a:spcPct val="100000"/>
              </a:lnSpc>
              <a:spcBef>
                <a:spcPts val="420"/>
              </a:spcBef>
              <a:spcAft>
                <a:spcPts val="0"/>
              </a:spcAft>
              <a:buSzPts val="2100"/>
              <a:buNone/>
            </a:pPr>
            <a:endParaRPr i="1" dirty="0"/>
          </a:p>
          <a:p>
            <a:pPr marL="342900" lvl="0" indent="-342900" algn="l" rtl="0">
              <a:lnSpc>
                <a:spcPct val="100000"/>
              </a:lnSpc>
              <a:spcBef>
                <a:spcPts val="420"/>
              </a:spcBef>
              <a:spcAft>
                <a:spcPts val="0"/>
              </a:spcAft>
              <a:buSzPts val="2100"/>
              <a:buFont typeface="Arial" panose="020B0604020202020204" pitchFamily="34" charset="0"/>
              <a:buChar char="•"/>
            </a:pPr>
            <a:r>
              <a:rPr lang="en-US" dirty="0"/>
              <a:t>Option 2: Watch </a:t>
            </a:r>
            <a:r>
              <a:rPr lang="en-US" u="sng" dirty="0">
                <a:solidFill>
                  <a:schemeClr val="hlink"/>
                </a:solidFill>
                <a:hlinkClick r:id="rId3"/>
              </a:rPr>
              <a:t>An Egg Is Quiet Read Aloud</a:t>
            </a:r>
            <a:r>
              <a:rPr lang="en-US" dirty="0">
                <a:hlinkClick r:id="rId3"/>
              </a:rPr>
              <a:t> </a:t>
            </a:r>
            <a:r>
              <a:rPr lang="en-US" dirty="0"/>
              <a:t>video. </a:t>
            </a:r>
            <a:endParaRPr dirty="0"/>
          </a:p>
        </p:txBody>
      </p:sp>
      <p:sp>
        <p:nvSpPr>
          <p:cNvPr id="100" name="Google Shape;100;g77dbb16b6e_0_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360"/>
              </a:spcBef>
              <a:spcAft>
                <a:spcPts val="0"/>
              </a:spcAft>
              <a:buSzPts val="1800"/>
              <a:buNone/>
            </a:pPr>
            <a:endParaRPr dirty="0"/>
          </a:p>
        </p:txBody>
      </p:sp>
      <p:sp>
        <p:nvSpPr>
          <p:cNvPr id="102" name="Google Shape;102;g77dbb16b6e_0_1"/>
          <p:cNvSpPr txBox="1"/>
          <p:nvPr/>
        </p:nvSpPr>
        <p:spPr>
          <a:xfrm>
            <a:off x="4311475" y="4687850"/>
            <a:ext cx="4494900" cy="38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dirty="0">
                <a:solidFill>
                  <a:srgbClr val="659298"/>
                </a:solidFill>
                <a:latin typeface="Calibri"/>
                <a:ea typeface="Calibri"/>
                <a:cs typeface="Calibri"/>
                <a:sym typeface="Calibri"/>
              </a:rPr>
              <a:t>Aston, </a:t>
            </a:r>
            <a:r>
              <a:rPr lang="en-US" sz="1050" i="1" dirty="0">
                <a:solidFill>
                  <a:srgbClr val="659298"/>
                </a:solidFill>
                <a:latin typeface="Calibri"/>
                <a:ea typeface="Calibri"/>
                <a:cs typeface="Calibri"/>
                <a:sym typeface="Calibri"/>
              </a:rPr>
              <a:t>D</a:t>
            </a:r>
            <a:r>
              <a:rPr lang="en-US" sz="1050" b="0" i="1" u="none" strike="noStrike" cap="none" dirty="0">
                <a:solidFill>
                  <a:srgbClr val="659298"/>
                </a:solidFill>
                <a:latin typeface="Calibri"/>
                <a:ea typeface="Calibri"/>
                <a:cs typeface="Calibri"/>
                <a:sym typeface="Calibri"/>
              </a:rPr>
              <a:t>. (2014). An Egg Is Quiet. Mankato, MN: Amicus.</a:t>
            </a:r>
            <a:endParaRPr sz="1400" b="0" i="1" u="none" strike="noStrike" cap="none" dirty="0">
              <a:solidFill>
                <a:srgbClr val="659298"/>
              </a:solidFill>
              <a:latin typeface="Calibri"/>
              <a:ea typeface="Calibri"/>
              <a:cs typeface="Calibri"/>
              <a:sym typeface="Calibri"/>
            </a:endParaRPr>
          </a:p>
        </p:txBody>
      </p:sp>
      <p:pic>
        <p:nvPicPr>
          <p:cNvPr id="3" name="Picture 2" descr="A picture containing food&#10;&#10;Description automatically generated">
            <a:extLst>
              <a:ext uri="{FF2B5EF4-FFF2-40B4-BE49-F238E27FC236}">
                <a16:creationId xmlns:a16="http://schemas.microsoft.com/office/drawing/2014/main" id="{0F1A42D9-C1E1-4842-8661-1DBB01D480A6}"/>
              </a:ext>
            </a:extLst>
          </p:cNvPr>
          <p:cNvPicPr>
            <a:picLocks noChangeAspect="1"/>
          </p:cNvPicPr>
          <p:nvPr/>
        </p:nvPicPr>
        <p:blipFill>
          <a:blip r:embed="rId4"/>
          <a:stretch>
            <a:fillRect/>
          </a:stretch>
        </p:blipFill>
        <p:spPr>
          <a:xfrm>
            <a:off x="0" y="0"/>
            <a:ext cx="4029900" cy="51458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Card Sort</a:t>
            </a:r>
            <a:endParaRPr dirty="0"/>
          </a:p>
        </p:txBody>
      </p:sp>
      <p:sp>
        <p:nvSpPr>
          <p:cNvPr id="2" name="Text Placeholder 1">
            <a:extLst>
              <a:ext uri="{FF2B5EF4-FFF2-40B4-BE49-F238E27FC236}">
                <a16:creationId xmlns:a16="http://schemas.microsoft.com/office/drawing/2014/main" id="{279F8DE6-D7BF-414B-A7A4-2902F4813B72}"/>
              </a:ext>
            </a:extLst>
          </p:cNvPr>
          <p:cNvSpPr>
            <a:spLocks noGrp="1"/>
          </p:cNvSpPr>
          <p:nvPr>
            <p:ph type="body" idx="1"/>
          </p:nvPr>
        </p:nvSpPr>
        <p:spPr/>
        <p:txBody>
          <a:bodyPr>
            <a:normAutofit lnSpcReduction="10000"/>
          </a:bodyPr>
          <a:lstStyle/>
          <a:p>
            <a:pPr marL="76200" indent="0">
              <a:buNone/>
            </a:pPr>
            <a:r>
              <a:rPr lang="en-US" dirty="0"/>
              <a:t>Set A </a:t>
            </a:r>
          </a:p>
          <a:p>
            <a:r>
              <a:rPr lang="en-US" dirty="0"/>
              <a:t>Group what you think is similar together.</a:t>
            </a:r>
          </a:p>
          <a:p>
            <a:r>
              <a:rPr lang="en-US" dirty="0"/>
              <a:t>Write on a sticky note why you grouped things together (category headings).</a:t>
            </a:r>
          </a:p>
          <a:p>
            <a:r>
              <a:rPr lang="en-US" dirty="0"/>
              <a:t>Rotate through to see other groupings.</a:t>
            </a:r>
          </a:p>
          <a:p>
            <a:endParaRPr lang="en-US" dirty="0"/>
          </a:p>
        </p:txBody>
      </p:sp>
      <p:sp>
        <p:nvSpPr>
          <p:cNvPr id="4" name="Text Placeholder 3">
            <a:extLst>
              <a:ext uri="{FF2B5EF4-FFF2-40B4-BE49-F238E27FC236}">
                <a16:creationId xmlns:a16="http://schemas.microsoft.com/office/drawing/2014/main" id="{64CE55B1-74CC-FA4D-B811-528EDE543529}"/>
              </a:ext>
            </a:extLst>
          </p:cNvPr>
          <p:cNvSpPr>
            <a:spLocks noGrp="1"/>
          </p:cNvSpPr>
          <p:nvPr>
            <p:ph type="body" idx="2"/>
          </p:nvPr>
        </p:nvSpPr>
        <p:spPr/>
        <p:txBody>
          <a:bodyPr/>
          <a:lstStyle/>
          <a:p>
            <a:pPr marL="76200" indent="0">
              <a:buNone/>
            </a:pPr>
            <a:r>
              <a:rPr lang="en-US" dirty="0"/>
              <a:t>Set B</a:t>
            </a:r>
          </a:p>
          <a:p>
            <a:r>
              <a:rPr lang="en-US" dirty="0"/>
              <a:t>Combine these with the embryos from set A.</a:t>
            </a:r>
          </a:p>
          <a:p>
            <a:r>
              <a:rPr lang="en-US" dirty="0"/>
              <a:t>Group what you think is similar.</a:t>
            </a:r>
          </a:p>
        </p:txBody>
      </p:sp>
      <p:pic>
        <p:nvPicPr>
          <p:cNvPr id="7" name="Card Graphic">
            <a:extLst>
              <a:ext uri="{FF2B5EF4-FFF2-40B4-BE49-F238E27FC236}">
                <a16:creationId xmlns:a16="http://schemas.microsoft.com/office/drawing/2014/main" id="{79ADD9A3-2E98-3241-B3E3-23A7E01CAB28}"/>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7FE4-8CCD-2641-A5AE-DC9F833CDD8C}"/>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B140DF4D-9558-1147-B70B-DFBF47E950FF}"/>
              </a:ext>
            </a:extLst>
          </p:cNvPr>
          <p:cNvSpPr>
            <a:spLocks noGrp="1"/>
          </p:cNvSpPr>
          <p:nvPr>
            <p:ph type="body" idx="1"/>
          </p:nvPr>
        </p:nvSpPr>
        <p:spPr/>
        <p:txBody>
          <a:bodyPr/>
          <a:lstStyle/>
          <a:p>
            <a:r>
              <a:rPr lang="en-US" dirty="0"/>
              <a:t>Mouse</a:t>
            </a:r>
          </a:p>
        </p:txBody>
      </p:sp>
      <p:sp>
        <p:nvSpPr>
          <p:cNvPr id="4" name="Text Placeholder 3">
            <a:extLst>
              <a:ext uri="{FF2B5EF4-FFF2-40B4-BE49-F238E27FC236}">
                <a16:creationId xmlns:a16="http://schemas.microsoft.com/office/drawing/2014/main" id="{7137B258-4614-D645-9379-95D0D640CDB3}"/>
              </a:ext>
            </a:extLst>
          </p:cNvPr>
          <p:cNvSpPr>
            <a:spLocks noGrp="1"/>
          </p:cNvSpPr>
          <p:nvPr>
            <p:ph type="body" idx="2"/>
          </p:nvPr>
        </p:nvSpPr>
        <p:spPr>
          <a:xfrm>
            <a:off x="4645027" y="1394820"/>
            <a:ext cx="3452371" cy="491132"/>
          </a:xfrm>
        </p:spPr>
        <p:txBody>
          <a:bodyPr/>
          <a:lstStyle/>
          <a:p>
            <a:pPr algn="r"/>
            <a:r>
              <a:rPr lang="en-US" dirty="0"/>
              <a:t>Snake</a:t>
            </a:r>
          </a:p>
        </p:txBody>
      </p:sp>
      <p:pic>
        <p:nvPicPr>
          <p:cNvPr id="7" name="Picture 4" descr="https://lh3.googleusercontent.com/k_R175vrZGMUv-uIxUcGijp6cFZQB96IVwwZv36mwbw1hJaNyE6pn3yuYqKs1_IEKMkm3NO_dLjLM_-MSQATnjh9N4nPVFvSS-HY2JUxdEUT2mQAgH3xTVRG_YSEniN7utGVV1uL">
            <a:extLst>
              <a:ext uri="{FF2B5EF4-FFF2-40B4-BE49-F238E27FC236}">
                <a16:creationId xmlns:a16="http://schemas.microsoft.com/office/drawing/2014/main" id="{E33C417E-F150-2E46-8EE3-17B7CDB441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7" y="1872234"/>
            <a:ext cx="3542309" cy="2881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5x-0aNJnYV5IYT7lcCX9jI4nLvw-2sbKRMoydPB-VmAKSktIGGBhOyERKa0fImYLbN44fumlxd0D5t3rBCUKhY17CXY2Kn3RAku1yocHCsNDrnAC4tvMswc67JO4drL5qX0dHfkn">
            <a:extLst>
              <a:ext uri="{FF2B5EF4-FFF2-40B4-BE49-F238E27FC236}">
                <a16:creationId xmlns:a16="http://schemas.microsoft.com/office/drawing/2014/main" id="{891BAD57-C13A-8941-885E-977C2FBCA6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5024" y="1895456"/>
            <a:ext cx="3452374" cy="2862072"/>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55EAE3A0-3FE0-C949-AD39-5CB09FBBD08B}"/>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2747349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82A3-706B-E947-AB32-C6A915AD441E}"/>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21836698-D697-484D-8830-92390ACB013A}"/>
              </a:ext>
            </a:extLst>
          </p:cNvPr>
          <p:cNvSpPr>
            <a:spLocks noGrp="1"/>
          </p:cNvSpPr>
          <p:nvPr>
            <p:ph type="body" idx="1"/>
          </p:nvPr>
        </p:nvSpPr>
        <p:spPr/>
        <p:txBody>
          <a:bodyPr/>
          <a:lstStyle/>
          <a:p>
            <a:r>
              <a:rPr lang="en-US" dirty="0"/>
              <a:t>Cat</a:t>
            </a:r>
          </a:p>
        </p:txBody>
      </p:sp>
      <p:sp>
        <p:nvSpPr>
          <p:cNvPr id="4" name="Text Placeholder 3">
            <a:extLst>
              <a:ext uri="{FF2B5EF4-FFF2-40B4-BE49-F238E27FC236}">
                <a16:creationId xmlns:a16="http://schemas.microsoft.com/office/drawing/2014/main" id="{CBA8A1ED-BF3B-134A-B621-E936A0D401EB}"/>
              </a:ext>
            </a:extLst>
          </p:cNvPr>
          <p:cNvSpPr>
            <a:spLocks noGrp="1"/>
          </p:cNvSpPr>
          <p:nvPr>
            <p:ph type="body" idx="2"/>
          </p:nvPr>
        </p:nvSpPr>
        <p:spPr>
          <a:xfrm>
            <a:off x="5567379" y="1394820"/>
            <a:ext cx="2439585" cy="491132"/>
          </a:xfrm>
        </p:spPr>
        <p:txBody>
          <a:bodyPr/>
          <a:lstStyle/>
          <a:p>
            <a:pPr algn="r"/>
            <a:r>
              <a:rPr lang="en-US" dirty="0"/>
              <a:t>Human</a:t>
            </a:r>
          </a:p>
        </p:txBody>
      </p:sp>
      <p:pic>
        <p:nvPicPr>
          <p:cNvPr id="7" name="Picture 2" descr="https://lh4.googleusercontent.com/05Ww7xfvsKPM4tsN1Z69euhkXBfwoCY3_GODQFUgRy6u8qFUR6FWC7i1hdw6hKEiffJQMDsM7QNQpeRaSYenK5XIvLhCB5TNtewBuco6wtga6EQTrvkVSIvTI2YknpDwMfkwa9b4">
            <a:extLst>
              <a:ext uri="{FF2B5EF4-FFF2-40B4-BE49-F238E27FC236}">
                <a16:creationId xmlns:a16="http://schemas.microsoft.com/office/drawing/2014/main" id="{6D87D1C7-6C6A-0447-B308-3FCDEFF45D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198" y="1885951"/>
            <a:ext cx="3415087" cy="2902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4.googleusercontent.com/HTDHB4K2Xx6UEyB13dF3HLfFJHYhu-e1QRHKZEGpsmzHJ9LR7z-WC1DBOb91y8e59LHohhLb0JspEL0a4WCj9Wb_1TUV9uDu5hB7Lg9CrRELgMCF5uekdtfsXUdFQ8NFiK3Q8vxN">
            <a:extLst>
              <a:ext uri="{FF2B5EF4-FFF2-40B4-BE49-F238E27FC236}">
                <a16:creationId xmlns:a16="http://schemas.microsoft.com/office/drawing/2014/main" id="{D833F88A-885F-124F-96B4-8000AAD94E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7379" y="1877404"/>
            <a:ext cx="2439585" cy="2919918"/>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ADE98641-1D52-5C4E-924A-5DA89964EF7C}"/>
              </a:ext>
            </a:extLst>
          </p:cNvPr>
          <p:cNvPicPr preferRelativeResize="0">
            <a:picLocks noChangeAspect="1"/>
          </p:cNvPicPr>
          <p:nvPr/>
        </p:nvPicPr>
        <p:blipFill rotWithShape="1">
          <a:blip r:embed="rId5"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843756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B798-851E-5742-A555-5DBF563E317B}"/>
              </a:ext>
            </a:extLst>
          </p:cNvPr>
          <p:cNvSpPr>
            <a:spLocks noGrp="1"/>
          </p:cNvSpPr>
          <p:nvPr>
            <p:ph type="title"/>
          </p:nvPr>
        </p:nvSpPr>
        <p:spPr/>
        <p:txBody>
          <a:bodyPr/>
          <a:lstStyle/>
          <a:p>
            <a:r>
              <a:rPr lang="en-US" dirty="0"/>
              <a:t>Card Sort Answers</a:t>
            </a:r>
          </a:p>
        </p:txBody>
      </p:sp>
      <p:sp>
        <p:nvSpPr>
          <p:cNvPr id="3" name="Text Placeholder 2">
            <a:extLst>
              <a:ext uri="{FF2B5EF4-FFF2-40B4-BE49-F238E27FC236}">
                <a16:creationId xmlns:a16="http://schemas.microsoft.com/office/drawing/2014/main" id="{DCC2E168-80FC-7540-BBE7-7562D860A890}"/>
              </a:ext>
            </a:extLst>
          </p:cNvPr>
          <p:cNvSpPr>
            <a:spLocks noGrp="1"/>
          </p:cNvSpPr>
          <p:nvPr>
            <p:ph type="body" idx="1"/>
          </p:nvPr>
        </p:nvSpPr>
        <p:spPr/>
        <p:txBody>
          <a:bodyPr/>
          <a:lstStyle/>
          <a:p>
            <a:r>
              <a:rPr lang="en-US" dirty="0"/>
              <a:t>Chicken</a:t>
            </a:r>
          </a:p>
        </p:txBody>
      </p:sp>
      <p:sp>
        <p:nvSpPr>
          <p:cNvPr id="4" name="Text Placeholder 3">
            <a:extLst>
              <a:ext uri="{FF2B5EF4-FFF2-40B4-BE49-F238E27FC236}">
                <a16:creationId xmlns:a16="http://schemas.microsoft.com/office/drawing/2014/main" id="{2F476C54-6C06-5F4A-9E44-A13B6C9CE85C}"/>
              </a:ext>
            </a:extLst>
          </p:cNvPr>
          <p:cNvSpPr>
            <a:spLocks noGrp="1"/>
          </p:cNvSpPr>
          <p:nvPr>
            <p:ph type="body" idx="2"/>
          </p:nvPr>
        </p:nvSpPr>
        <p:spPr>
          <a:xfrm>
            <a:off x="4645027" y="1394820"/>
            <a:ext cx="3353983" cy="491132"/>
          </a:xfrm>
        </p:spPr>
        <p:txBody>
          <a:bodyPr/>
          <a:lstStyle/>
          <a:p>
            <a:pPr algn="r"/>
            <a:r>
              <a:rPr lang="en-US" dirty="0"/>
              <a:t>Elephant</a:t>
            </a:r>
          </a:p>
        </p:txBody>
      </p:sp>
      <p:pic>
        <p:nvPicPr>
          <p:cNvPr id="7" name="Picture 2" descr="https://lh4.googleusercontent.com/lxlnr8CuPco2UWbPE-9nG7Y55e-ai18og8jO1SZrbf7qh3qo468wGQTwhHTcRv8opwIVuwPpp4guL_HRJRd4evAfHpbFx8bZV1v1l4SdAPUqnKJSF3N3YijazZ88caJ6QtH0OgUZ">
            <a:extLst>
              <a:ext uri="{FF2B5EF4-FFF2-40B4-BE49-F238E27FC236}">
                <a16:creationId xmlns:a16="http://schemas.microsoft.com/office/drawing/2014/main" id="{8AFD8E6F-AC82-9B4E-A3CB-BDB61A0304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8" y="1885950"/>
            <a:ext cx="3369365" cy="2898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I9zlYz58bCNcD6nuXR1WilBzK5UWIOZgulnqYv2pTfbMTQXgZnPFy-noM0ic_Qyi9SIcCV988nrfJqSRnRJVGHVSy978Uzss44sZltJbJajGFGxY0vQY_8J4bm0m5HXcOysnSP9M">
            <a:extLst>
              <a:ext uri="{FF2B5EF4-FFF2-40B4-BE49-F238E27FC236}">
                <a16:creationId xmlns:a16="http://schemas.microsoft.com/office/drawing/2014/main" id="{4B51E076-AE7F-6C48-BD7A-DDA5527C76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938" y="1895456"/>
            <a:ext cx="2360072" cy="2898120"/>
          </a:xfrm>
          <a:prstGeom prst="rect">
            <a:avLst/>
          </a:prstGeom>
          <a:noFill/>
          <a:extLst>
            <a:ext uri="{909E8E84-426E-40DD-AFC4-6F175D3DCCD1}">
              <a14:hiddenFill xmlns:a14="http://schemas.microsoft.com/office/drawing/2010/main">
                <a:solidFill>
                  <a:srgbClr val="FFFFFF"/>
                </a:solidFill>
              </a14:hiddenFill>
            </a:ext>
          </a:extLst>
        </p:spPr>
      </p:pic>
      <p:pic>
        <p:nvPicPr>
          <p:cNvPr id="9" name="Card Graphic">
            <a:extLst>
              <a:ext uri="{FF2B5EF4-FFF2-40B4-BE49-F238E27FC236}">
                <a16:creationId xmlns:a16="http://schemas.microsoft.com/office/drawing/2014/main" id="{201A5EB8-23A6-B449-964E-3A9C0149797E}"/>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tretch/>
        </p:blipFill>
        <p:spPr>
          <a:xfrm>
            <a:off x="6360160" y="50800"/>
            <a:ext cx="2326640" cy="1326960"/>
          </a:xfrm>
          <a:prstGeom prst="rect">
            <a:avLst/>
          </a:prstGeom>
        </p:spPr>
      </p:pic>
    </p:spTree>
    <p:extLst>
      <p:ext uri="{BB962C8B-B14F-4D97-AF65-F5344CB8AC3E}">
        <p14:creationId xmlns:p14="http://schemas.microsoft.com/office/powerpoint/2010/main" val="12918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1503</Words>
  <Application>Microsoft Macintosh PowerPoint</Application>
  <PresentationFormat>On-screen Show (16:9)</PresentationFormat>
  <Paragraphs>101</Paragraphs>
  <Slides>22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Constantia</vt:lpstr>
      <vt:lpstr>Noto Sans Symbols</vt:lpstr>
      <vt:lpstr>Georgia</vt:lpstr>
      <vt:lpstr>Calibri</vt:lpstr>
      <vt:lpstr>LEARN theme</vt:lpstr>
      <vt:lpstr>LEARN theme</vt:lpstr>
      <vt:lpstr>PowerPoint Presentation</vt:lpstr>
      <vt:lpstr>How EGG-ceptional Are We? </vt:lpstr>
      <vt:lpstr>Essential Question</vt:lpstr>
      <vt:lpstr>Lesson Objectives</vt:lpstr>
      <vt:lpstr>An Egg is Quiet  By Dianna Aston </vt:lpstr>
      <vt:lpstr>Card Sort</vt:lpstr>
      <vt:lpstr>Card Sort Answers</vt:lpstr>
      <vt:lpstr>Card Sort Answers</vt:lpstr>
      <vt:lpstr>Card Sort Answers</vt:lpstr>
      <vt:lpstr>Card Sort Answers</vt:lpstr>
      <vt:lpstr>Card Sort Answers</vt:lpstr>
      <vt:lpstr>Card Sort Answers</vt:lpstr>
      <vt:lpstr>Card Sort Answers</vt:lpstr>
      <vt:lpstr>Card Sort Answers</vt:lpstr>
      <vt:lpstr>Card Sort Answers</vt:lpstr>
      <vt:lpstr>PowerPoint Presentation</vt:lpstr>
      <vt:lpstr>Introduction</vt:lpstr>
      <vt:lpstr>Stage 1-9</vt:lpstr>
      <vt:lpstr>Stages 10-17</vt:lpstr>
      <vt:lpstr>Stages 18-23</vt:lpstr>
      <vt:lpstr>Animal Embryo Development Graph</vt:lpstr>
      <vt:lpstr>I Used To Think…But 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Wigginton, Brook M.</cp:lastModifiedBy>
  <cp:revision>22</cp:revision>
  <dcterms:modified xsi:type="dcterms:W3CDTF">2021-07-21T15:10:38Z</dcterms:modified>
</cp:coreProperties>
</file>