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" y="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DF67B-A442-419D-8FC7-2511169ED0DB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E818E-49B3-4023-BAF2-6A265A82E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7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Source: </a:t>
            </a:r>
            <a:r>
              <a:rPr lang="en-US" dirty="0"/>
              <a:t>National Park Service. (n.d.). Martin Luther King, Jr. memorial. https://www.nps.gov/mlkm/index.htm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E818E-49B3-4023-BAF2-6A265A82E8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6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936" y="1371600"/>
            <a:ext cx="2548128" cy="416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2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4766733" y="1905000"/>
            <a:ext cx="6815667" cy="4343400"/>
          </a:xfrm>
        </p:spPr>
        <p:txBody>
          <a:bodyPr tIns="0"/>
          <a:lstStyle>
            <a:lvl1pPr marL="0" indent="0">
              <a:buNone/>
              <a:defRPr sz="2800" baseline="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kumimoji="0" lang="en-US" dirty="0"/>
              <a:t>[place photo or chart here]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04088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905000"/>
            <a:ext cx="4165600" cy="4343400"/>
          </a:xfrm>
        </p:spPr>
        <p:txBody>
          <a:bodyPr tIns="0"/>
          <a:lstStyle>
            <a:lvl1pPr>
              <a:buSzPct val="100000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4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991B1E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26000" cy="496770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6256365" y="1600201"/>
            <a:ext cx="5326000" cy="496770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1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783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blu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1A2836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64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red">
    <p:bg>
      <p:bgPr>
        <a:solidFill>
          <a:schemeClr val="bg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71D20"/>
              </a:buClr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C4E35A-9159-9949-BC55-44AB60AEC9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24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yellow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A8219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8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667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7">
            <a:normAutofit/>
          </a:bodyPr>
          <a:lstStyle>
            <a:lvl1pPr marL="0" marR="45718" indent="0" algn="l">
              <a:buNone/>
              <a:defRPr sz="3467">
                <a:solidFill>
                  <a:schemeClr val="tx1"/>
                </a:solidFill>
                <a:latin typeface="Calibri"/>
                <a:cs typeface="Calibri"/>
              </a:defRPr>
            </a:lvl1pPr>
            <a:lvl2pPr marL="457166" indent="0" algn="ctr">
              <a:buNone/>
            </a:lvl2pPr>
            <a:lvl3pPr marL="914330" indent="0" algn="ctr">
              <a:buNone/>
            </a:lvl3pPr>
            <a:lvl4pPr marL="1371496" indent="0" algn="ctr">
              <a:buNone/>
            </a:lvl4pPr>
            <a:lvl5pPr marL="1828661" indent="0" algn="ctr">
              <a:buNone/>
            </a:lvl5pPr>
            <a:lvl6pPr marL="2285826" indent="0" algn="ctr">
              <a:buNone/>
            </a:lvl6pPr>
            <a:lvl7pPr marL="2742991" indent="0" algn="ctr">
              <a:buNone/>
            </a:lvl7pPr>
            <a:lvl8pPr marL="3200156" indent="0" algn="ctr">
              <a:buNone/>
            </a:lvl8pPr>
            <a:lvl9pPr marL="3657322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30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4300" indent="-27430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3467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7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6667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18" rIns="45718" anchor="t">
            <a:normAutofit/>
          </a:bodyPr>
          <a:lstStyle>
            <a:lvl1pPr marL="0" indent="0">
              <a:buNone/>
              <a:defRPr sz="3467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28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buSzPct val="100000"/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buSzPct val="100000"/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7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04088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32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1859760"/>
            <a:ext cx="5389033" cy="654843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32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514600"/>
            <a:ext cx="5389033" cy="3845720"/>
          </a:xfrm>
        </p:spPr>
        <p:txBody>
          <a:bodyPr t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6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04088"/>
            <a:ext cx="11074400" cy="1143000"/>
          </a:xfrm>
        </p:spPr>
        <p:txBody>
          <a:bodyPr vert="horz" tIns="4571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3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8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9678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8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309026" indent="-309026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3467" kern="1200">
          <a:solidFill>
            <a:schemeClr val="tx1"/>
          </a:solidFill>
          <a:latin typeface="Calibri"/>
          <a:ea typeface="+mn-ea"/>
          <a:cs typeface="Calibri"/>
        </a:defRPr>
      </a:lvl1pPr>
      <a:lvl2pPr marL="640031" indent="-24686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alibri"/>
          <a:ea typeface="+mn-ea"/>
          <a:cs typeface="Calibri"/>
        </a:defRPr>
      </a:lvl2pPr>
      <a:lvl3pPr marL="914330" indent="-24686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Calibri"/>
          <a:ea typeface="+mn-ea"/>
          <a:cs typeface="Calibri"/>
        </a:defRPr>
      </a:lvl3pPr>
      <a:lvl4pPr marL="1188629" indent="-21029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1462929" indent="-21029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1737227" indent="-21029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093" indent="-18286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393" indent="-182866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693" indent="-18286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akOsnFVAIL4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s.gov/mlkm/index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49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FF6268-671B-4ED5-91FC-46FEF75B3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3938"/>
            <a:ext cx="10972800" cy="1143000"/>
          </a:xfrm>
        </p:spPr>
        <p:txBody>
          <a:bodyPr/>
          <a:lstStyle/>
          <a:p>
            <a:r>
              <a:rPr lang="en-US" dirty="0"/>
              <a:t>“60-Second Know It All”</a:t>
            </a:r>
          </a:p>
        </p:txBody>
      </p:sp>
      <p:pic>
        <p:nvPicPr>
          <p:cNvPr id="6" name="Online Media 5" title="60-Second Know-It-All: Martin Luther King Jr. Day">
            <a:hlinkClick r:id="" action="ppaction://media"/>
            <a:extLst>
              <a:ext uri="{FF2B5EF4-FFF2-40B4-BE49-F238E27FC236}">
                <a16:creationId xmlns:a16="http://schemas.microsoft.com/office/drawing/2014/main" id="{4B0C98D6-1498-474C-B113-31500185E4F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11388" y="1935163"/>
            <a:ext cx="7769225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1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FF6268-671B-4ED5-91FC-46FEF75B3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Jigsaw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0FD5C22-60E6-4549-A6C7-41BE1361B550}"/>
              </a:ext>
            </a:extLst>
          </p:cNvPr>
          <p:cNvSpPr txBox="1">
            <a:spLocks/>
          </p:cNvSpPr>
          <p:nvPr/>
        </p:nvSpPr>
        <p:spPr>
          <a:xfrm>
            <a:off x="609600" y="2080105"/>
            <a:ext cx="7726680" cy="4434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74300" indent="-2743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3467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640031" indent="-24686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330" indent="-24686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188629" indent="-21029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462929" indent="-21029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737227" indent="-21029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93" indent="-18286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393" indent="-182866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693" indent="-182866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3" name="Picture 2" descr="Jigsaw strategy">
            <a:extLst>
              <a:ext uri="{FF2B5EF4-FFF2-40B4-BE49-F238E27FC236}">
                <a16:creationId xmlns:a16="http://schemas.microsoft.com/office/drawing/2014/main" id="{03A10C04-4D3C-46C0-9841-AD700E829E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r="27149" b="9154"/>
          <a:stretch/>
        </p:blipFill>
        <p:spPr>
          <a:xfrm>
            <a:off x="8036886" y="1333254"/>
            <a:ext cx="3545514" cy="367765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17FD4E-520A-48A1-ABDA-686D71521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6917977" cy="438912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Return to your group from the Magnetic Statements activity.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the date and context (event, speech, document) of the quote you chose earlier.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Research the context to learn more about it and to identify other events going on at the time. </a:t>
            </a:r>
          </a:p>
        </p:txBody>
      </p:sp>
    </p:spTree>
    <p:extLst>
      <p:ext uri="{BB962C8B-B14F-4D97-AF65-F5344CB8AC3E}">
        <p14:creationId xmlns:p14="http://schemas.microsoft.com/office/powerpoint/2010/main" val="1052620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FF6268-671B-4ED5-91FC-46FEF75B3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Jigsaw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0FD5C22-60E6-4549-A6C7-41BE1361B550}"/>
              </a:ext>
            </a:extLst>
          </p:cNvPr>
          <p:cNvSpPr txBox="1">
            <a:spLocks/>
          </p:cNvSpPr>
          <p:nvPr/>
        </p:nvSpPr>
        <p:spPr>
          <a:xfrm>
            <a:off x="609600" y="2080105"/>
            <a:ext cx="7726680" cy="4434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74300" indent="-2743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3467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640031" indent="-24686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330" indent="-24686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188629" indent="-21029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462929" indent="-21029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737227" indent="-21029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93" indent="-18286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393" indent="-182866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693" indent="-182866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3" name="Picture 2" descr="Jigsaw strategy">
            <a:extLst>
              <a:ext uri="{FF2B5EF4-FFF2-40B4-BE49-F238E27FC236}">
                <a16:creationId xmlns:a16="http://schemas.microsoft.com/office/drawing/2014/main" id="{03A10C04-4D3C-46C0-9841-AD700E829E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r="27149" b="9154"/>
          <a:stretch/>
        </p:blipFill>
        <p:spPr>
          <a:xfrm>
            <a:off x="8036886" y="1333254"/>
            <a:ext cx="3545514" cy="367765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17FD4E-520A-48A1-ABDA-686D71521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6917977" cy="43891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Share your findings with the class.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 your peers present their findings, take notes on your MLK Quote Jigsaw handout.</a:t>
            </a:r>
          </a:p>
        </p:txBody>
      </p:sp>
    </p:spTree>
    <p:extLst>
      <p:ext uri="{BB962C8B-B14F-4D97-AF65-F5344CB8AC3E}">
        <p14:creationId xmlns:p14="http://schemas.microsoft.com/office/powerpoint/2010/main" val="271432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FF6268-671B-4ED5-91FC-46FEF75B3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3293"/>
            <a:ext cx="10972800" cy="1143000"/>
          </a:xfrm>
        </p:spPr>
        <p:txBody>
          <a:bodyPr/>
          <a:lstStyle/>
          <a:p>
            <a:r>
              <a:rPr lang="en-US" dirty="0"/>
              <a:t>My Stone of Hope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0FD5C22-60E6-4549-A6C7-41BE1361B550}"/>
              </a:ext>
            </a:extLst>
          </p:cNvPr>
          <p:cNvSpPr txBox="1">
            <a:spLocks/>
          </p:cNvSpPr>
          <p:nvPr/>
        </p:nvSpPr>
        <p:spPr>
          <a:xfrm>
            <a:off x="609600" y="2080105"/>
            <a:ext cx="7726680" cy="4434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74300" indent="-2743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3467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640031" indent="-24686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330" indent="-24686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188629" indent="-21029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462929" indent="-21029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737227" indent="-21029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93" indent="-18286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393" indent="-182866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693" indent="-182866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17FD4E-520A-48A1-ABDA-686D71521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75619"/>
            <a:ext cx="6422431" cy="438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 challenges are currently facing your neighborhood, city, state, country, or world?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Create your own Stone of Hope with a message of encouragement for those facing one of these challenges.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52A7FD-B82C-4C39-96E4-336FBB89E785}"/>
              </a:ext>
            </a:extLst>
          </p:cNvPr>
          <p:cNvSpPr txBox="1"/>
          <p:nvPr/>
        </p:nvSpPr>
        <p:spPr>
          <a:xfrm>
            <a:off x="7429254" y="2197893"/>
            <a:ext cx="4153146" cy="246221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As you craft your message, consider the way in which Dr. King used words to respond to the events of his day.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39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B7B7FF-82EA-45E5-94A3-14D49973D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364" y="704087"/>
            <a:ext cx="11252036" cy="696773"/>
          </a:xfrm>
        </p:spPr>
        <p:txBody>
          <a:bodyPr anchor="b">
            <a:noAutofit/>
          </a:bodyPr>
          <a:lstStyle/>
          <a:p>
            <a:pPr algn="ctr"/>
            <a:r>
              <a:rPr lang="en-US" sz="4400" dirty="0"/>
              <a:t>Out of the Mountain of Despair, A Stone of Hope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12581-5A90-48BD-9E83-7CFDAF587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9924" y="2103233"/>
            <a:ext cx="4698423" cy="3617898"/>
          </a:xfrm>
        </p:spPr>
        <p:txBody>
          <a:bodyPr>
            <a:normAutofit/>
          </a:bodyPr>
          <a:lstStyle/>
          <a:p>
            <a:r>
              <a:rPr lang="en-US" dirty="0"/>
              <a:t>What is the transformative power of words?” </a:t>
            </a:r>
          </a:p>
          <a:p>
            <a:r>
              <a:rPr lang="en-US" dirty="0"/>
              <a:t>How can a "stone of hope" make a difference in the world?</a:t>
            </a:r>
          </a:p>
        </p:txBody>
      </p:sp>
      <p:pic>
        <p:nvPicPr>
          <p:cNvPr id="6" name="Content Placeholder 5" descr="A picture containing dark, light, lit, sitting&#10;&#10;Description automatically generated">
            <a:extLst>
              <a:ext uri="{FF2B5EF4-FFF2-40B4-BE49-F238E27FC236}">
                <a16:creationId xmlns:a16="http://schemas.microsoft.com/office/drawing/2014/main" id="{9C163E83-F695-449E-AB6E-A464939CE6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06" t="13659" r="11376"/>
          <a:stretch/>
        </p:blipFill>
        <p:spPr>
          <a:xfrm rot="120000">
            <a:off x="616322" y="1495406"/>
            <a:ext cx="5502535" cy="4833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9393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7A48A-F61A-4FE1-A58F-01594A263C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Stone of Hope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02A7D-CE50-47FE-B37C-3E9AF6C9F4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Words of Martin Luther King, Jr.</a:t>
            </a:r>
          </a:p>
        </p:txBody>
      </p:sp>
    </p:spTree>
    <p:extLst>
      <p:ext uri="{BB962C8B-B14F-4D97-AF65-F5344CB8AC3E}">
        <p14:creationId xmlns:p14="http://schemas.microsoft.com/office/powerpoint/2010/main" val="267850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B7B7FF-82EA-45E5-94A3-14D49973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12581-5A90-48BD-9E83-7CFDAF5872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What is the transformative power of words?</a:t>
            </a:r>
          </a:p>
        </p:txBody>
      </p:sp>
    </p:spTree>
    <p:extLst>
      <p:ext uri="{BB962C8B-B14F-4D97-AF65-F5344CB8AC3E}">
        <p14:creationId xmlns:p14="http://schemas.microsoft.com/office/powerpoint/2010/main" val="317749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B7B7FF-82EA-45E5-94A3-14D49973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12581-5A90-48BD-9E83-7CFDAF587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136" y="2704663"/>
            <a:ext cx="10363200" cy="2592957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Explore prominent moments in the career of Dr. Martin Luther King, Jr.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Demonstrate how Dr. King used words to promote justice and civil rights.</a:t>
            </a:r>
          </a:p>
        </p:txBody>
      </p:sp>
    </p:spTree>
    <p:extLst>
      <p:ext uri="{BB962C8B-B14F-4D97-AF65-F5344CB8AC3E}">
        <p14:creationId xmlns:p14="http://schemas.microsoft.com/office/powerpoint/2010/main" val="139688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B7B7FF-82EA-45E5-94A3-14D49973D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364" y="704087"/>
            <a:ext cx="11252036" cy="696773"/>
          </a:xfrm>
        </p:spPr>
        <p:txBody>
          <a:bodyPr anchor="b">
            <a:noAutofit/>
          </a:bodyPr>
          <a:lstStyle/>
          <a:p>
            <a:pPr algn="ctr"/>
            <a:r>
              <a:rPr lang="en-US" sz="4400" dirty="0"/>
              <a:t>Out of the Mountain of Despair, A Stone of Hope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12581-5A90-48BD-9E83-7CFDAF587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9924" y="2103233"/>
            <a:ext cx="4250817" cy="3617898"/>
          </a:xfrm>
        </p:spPr>
        <p:txBody>
          <a:bodyPr>
            <a:normAutofit/>
          </a:bodyPr>
          <a:lstStyle/>
          <a:p>
            <a:r>
              <a:rPr lang="en-US" dirty="0"/>
              <a:t>What do you think this message means?</a:t>
            </a:r>
          </a:p>
          <a:p>
            <a:r>
              <a:rPr lang="en-US" dirty="0"/>
              <a:t>What do you think might have been happening at the time this message was delivered?</a:t>
            </a:r>
          </a:p>
        </p:txBody>
      </p:sp>
      <p:pic>
        <p:nvPicPr>
          <p:cNvPr id="6" name="Content Placeholder 5" descr="A picture containing dark, light, lit, sitting&#10;&#10;Description automatically generated">
            <a:extLst>
              <a:ext uri="{FF2B5EF4-FFF2-40B4-BE49-F238E27FC236}">
                <a16:creationId xmlns:a16="http://schemas.microsoft.com/office/drawing/2014/main" id="{9C163E83-F695-449E-AB6E-A464939CE6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06" t="13659" r="11376"/>
          <a:stretch/>
        </p:blipFill>
        <p:spPr>
          <a:xfrm rot="120000">
            <a:off x="616322" y="1495406"/>
            <a:ext cx="5502535" cy="4833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32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6AABB0-8D3F-49D0-965A-96D765115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Tell Me Everything…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D58CC91-A502-4C81-BA22-DAF897F046C2}"/>
              </a:ext>
            </a:extLst>
          </p:cNvPr>
          <p:cNvSpPr txBox="1">
            <a:spLocks/>
          </p:cNvSpPr>
          <p:nvPr/>
        </p:nvSpPr>
        <p:spPr>
          <a:xfrm>
            <a:off x="609600" y="2080105"/>
            <a:ext cx="7726680" cy="4434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74300" indent="-2743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3467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640031" indent="-24686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330" indent="-24686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188629" indent="-21029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462929" indent="-21029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737227" indent="-21029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93" indent="-18286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393" indent="-182866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693" indent="-182866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What do you know about Martin Luther King, Jr., his work, his message, and his approach?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393CE4E-2A06-49A8-ACD2-1E93D2949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342" y="1275588"/>
            <a:ext cx="3375058" cy="369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5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DBC8F-5C9B-42D0-96ED-46066749D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959530"/>
          </a:xfrm>
        </p:spPr>
        <p:txBody>
          <a:bodyPr>
            <a:normAutofit fontScale="90000"/>
          </a:bodyPr>
          <a:lstStyle/>
          <a:p>
            <a:r>
              <a:rPr lang="en-US" dirty="0"/>
              <a:t>Virtual Tour: Martin Luther King, Jr. Memorial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A8EA8-3941-477A-89D1-4B8D3CC1B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2041177"/>
            <a:ext cx="5950483" cy="4313748"/>
          </a:xfrm>
        </p:spPr>
        <p:txBody>
          <a:bodyPr/>
          <a:lstStyle/>
          <a:p>
            <a:r>
              <a:rPr lang="en-US" dirty="0"/>
              <a:t>Take a virtual tour by exploring the </a:t>
            </a:r>
            <a:r>
              <a:rPr lang="en-US" dirty="0">
                <a:hlinkClick r:id="rId3"/>
              </a:rPr>
              <a:t>Memorial page on the National Park Service website</a:t>
            </a:r>
            <a:r>
              <a:rPr lang="en-US" dirty="0"/>
              <a:t>.</a:t>
            </a:r>
          </a:p>
          <a:p>
            <a:r>
              <a:rPr lang="en-US" dirty="0"/>
              <a:t>Pay special attention to the Words That Inspire.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Which ones resonate with you the most?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What do you think they mean?</a:t>
            </a:r>
          </a:p>
        </p:txBody>
      </p:sp>
      <p:pic>
        <p:nvPicPr>
          <p:cNvPr id="1026" name="Picture 2" descr="Words engraved on the memorial">
            <a:extLst>
              <a:ext uri="{FF2B5EF4-FFF2-40B4-BE49-F238E27FC236}">
                <a16:creationId xmlns:a16="http://schemas.microsoft.com/office/drawing/2014/main" id="{CEFBEDFE-8DF3-4A4B-BB07-B528FA354FF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588" y="2355161"/>
            <a:ext cx="44291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05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FF6268-671B-4ED5-91FC-46FEF75B3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Statements</a:t>
            </a:r>
          </a:p>
        </p:txBody>
      </p:sp>
      <p:pic>
        <p:nvPicPr>
          <p:cNvPr id="8" name="Content Placeholder 7" descr="Magnetic Statements">
            <a:extLst>
              <a:ext uri="{FF2B5EF4-FFF2-40B4-BE49-F238E27FC236}">
                <a16:creationId xmlns:a16="http://schemas.microsoft.com/office/drawing/2014/main" id="{0973088E-089E-4A39-B314-5C248EB6F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r="3895"/>
          <a:stretch/>
        </p:blipFill>
        <p:spPr>
          <a:xfrm>
            <a:off x="8269376" y="1333254"/>
            <a:ext cx="3313023" cy="3677659"/>
          </a:xfr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0FD5C22-60E6-4549-A6C7-41BE1361B550}"/>
              </a:ext>
            </a:extLst>
          </p:cNvPr>
          <p:cNvSpPr txBox="1">
            <a:spLocks/>
          </p:cNvSpPr>
          <p:nvPr/>
        </p:nvSpPr>
        <p:spPr>
          <a:xfrm>
            <a:off x="609600" y="2080105"/>
            <a:ext cx="7726680" cy="4434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74300" indent="-2743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3467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640031" indent="-24686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330" indent="-24686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188629" indent="-21029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462929" indent="-21029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737227" indent="-21029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93" indent="-18286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393" indent="-182866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693" indent="-182866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Choose one quote that attracts you the most.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that quote hanging in the classroom and form a group with others who selected the same quote.</a:t>
            </a:r>
          </a:p>
        </p:txBody>
      </p:sp>
    </p:spTree>
    <p:extLst>
      <p:ext uri="{BB962C8B-B14F-4D97-AF65-F5344CB8AC3E}">
        <p14:creationId xmlns:p14="http://schemas.microsoft.com/office/powerpoint/2010/main" val="316292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FF6268-671B-4ED5-91FC-46FEF75B3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Statements</a:t>
            </a:r>
          </a:p>
        </p:txBody>
      </p:sp>
      <p:pic>
        <p:nvPicPr>
          <p:cNvPr id="8" name="Content Placeholder 7" descr="Magnetic Statements">
            <a:extLst>
              <a:ext uri="{FF2B5EF4-FFF2-40B4-BE49-F238E27FC236}">
                <a16:creationId xmlns:a16="http://schemas.microsoft.com/office/drawing/2014/main" id="{0973088E-089E-4A39-B314-5C248EB6F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r="3895"/>
          <a:stretch/>
        </p:blipFill>
        <p:spPr>
          <a:xfrm>
            <a:off x="8269376" y="1333254"/>
            <a:ext cx="3313023" cy="3677659"/>
          </a:xfr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0FD5C22-60E6-4549-A6C7-41BE1361B550}"/>
              </a:ext>
            </a:extLst>
          </p:cNvPr>
          <p:cNvSpPr txBox="1">
            <a:spLocks/>
          </p:cNvSpPr>
          <p:nvPr/>
        </p:nvSpPr>
        <p:spPr>
          <a:xfrm>
            <a:off x="609600" y="2080105"/>
            <a:ext cx="7726680" cy="4434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74300" indent="-2743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3467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640031" indent="-24686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330" indent="-24686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188629" indent="-21029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462929" indent="-21029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737227" indent="-21029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93" indent="-18286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393" indent="-182866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693" indent="-182866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Discuss with your group what attracted you to this quote.</a:t>
            </a:r>
          </a:p>
          <a:p>
            <a:pPr marL="880081" lvl="1" indent="-514350"/>
            <a:r>
              <a:rPr lang="en-US" dirty="0"/>
              <a:t>What does it mean to you?</a:t>
            </a:r>
          </a:p>
          <a:p>
            <a:pPr marL="880081" lvl="1" indent="-514350"/>
            <a:r>
              <a:rPr lang="en-US" dirty="0"/>
              <a:t>What might it have meant to Dr. King?</a:t>
            </a:r>
          </a:p>
          <a:p>
            <a:pPr marL="880081" lvl="1" indent="-514350"/>
            <a:r>
              <a:rPr lang="en-US" dirty="0"/>
              <a:t>What is its relevance today?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Turn to another group nearby and share your thoughts.</a:t>
            </a:r>
          </a:p>
        </p:txBody>
      </p:sp>
    </p:spTree>
    <p:extLst>
      <p:ext uri="{BB962C8B-B14F-4D97-AF65-F5344CB8AC3E}">
        <p14:creationId xmlns:p14="http://schemas.microsoft.com/office/powerpoint/2010/main" val="282842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Custom 11">
      <a:dk1>
        <a:sysClr val="windowText" lastClr="000000"/>
      </a:dk1>
      <a:lt1>
        <a:sysClr val="window" lastClr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E1354D5-D584-4014-90F7-79798D7FB97D}" vid="{C25742BA-B1E6-4CE4-8D0D-96E4BE620A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17565</TotalTime>
  <Words>451</Words>
  <Application>Microsoft Office PowerPoint</Application>
  <PresentationFormat>Widescreen</PresentationFormat>
  <Paragraphs>44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Georgia</vt:lpstr>
      <vt:lpstr>Wingdings 2</vt:lpstr>
      <vt:lpstr>LEARN theme</vt:lpstr>
      <vt:lpstr>PowerPoint Presentation</vt:lpstr>
      <vt:lpstr>A Stone of Hope</vt:lpstr>
      <vt:lpstr>Essential Question</vt:lpstr>
      <vt:lpstr>Lesson Objectives</vt:lpstr>
      <vt:lpstr>Out of the Mountain of Despair, A Stone of Hope</vt:lpstr>
      <vt:lpstr>Tell Me Everything…</vt:lpstr>
      <vt:lpstr>Virtual Tour: Martin Luther King, Jr. Memorial</vt:lpstr>
      <vt:lpstr>Magnetic Statements</vt:lpstr>
      <vt:lpstr>Magnetic Statements</vt:lpstr>
      <vt:lpstr>“60-Second Know It All”</vt:lpstr>
      <vt:lpstr>Jigsaw</vt:lpstr>
      <vt:lpstr>Jigsaw</vt:lpstr>
      <vt:lpstr>My Stone of Hope</vt:lpstr>
      <vt:lpstr>Out of the Mountain of Despair, A Stone of Hope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Stone of Hope</dc:title>
  <dc:creator>K20 Center</dc:creator>
  <cp:lastModifiedBy>Elizabeth Kuehn</cp:lastModifiedBy>
  <cp:revision>27</cp:revision>
  <dcterms:created xsi:type="dcterms:W3CDTF">2020-07-26T14:16:50Z</dcterms:created>
  <dcterms:modified xsi:type="dcterms:W3CDTF">2021-04-06T01:01:43Z</dcterms:modified>
</cp:coreProperties>
</file>