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4" r:id="rId24"/>
    <p:sldId id="278" r:id="rId25"/>
    <p:sldId id="279" r:id="rId26"/>
    <p:sldId id="280" r:id="rId27"/>
    <p:sldId id="281" r:id="rId28"/>
    <p:sldId id="282" r:id="rId29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31"/>
      <p:bold r:id="rId32"/>
      <p:italic r:id="rId33"/>
      <p:boldItalic r:id="rId34"/>
    </p:embeddedFont>
    <p:embeddedFont>
      <p:font typeface="Georgia" panose="02040502050405020303" pitchFamily="18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ic2zFVh3fgbIddrgfkwlDNxMtE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1A5E28-2FCA-476E-ADDD-AE551B8C5D61}">
  <a:tblStyle styleId="{9D1A5E28-2FCA-476E-ADDD-AE551B8C5D6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68"/>
    <p:restoredTop sz="73836"/>
  </p:normalViewPr>
  <p:slideViewPr>
    <p:cSldViewPr snapToGrid="0">
      <p:cViewPr varScale="1">
        <p:scale>
          <a:sx n="119" d="100"/>
          <a:sy n="119" d="100"/>
        </p:scale>
        <p:origin x="91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customschemas.google.com/relationships/presentationmetadata" Target="meta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364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015d0f265f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3015d0f265f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Powell, D. (2024).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pH strips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[Photograph]. </a:t>
            </a:r>
            <a:endParaRPr lang="en-US" sz="18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015d0f265f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3015d0f265f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Powell, D. (2024).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pH strips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[Photograph]. </a:t>
            </a:r>
            <a:endParaRPr lang="en-US" sz="18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015d0f265f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3015d0f265f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015d0f265f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3015d0f265f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Wakelet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Tech Tool. https://learn.k20center.ou.edu/tech-tool/2180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Window notes. Strategies. https://learn.k20center.ou.edu/strategy/189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015d0f265f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3015d0f265f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015d0f265f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3015d0f265f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K20 Center. (n.d.). Anchor charts. Strategies. </a:t>
            </a:r>
            <a:r>
              <a:rPr lang="en-US" sz="1800" b="0" i="0" u="sng" strike="noStrik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https://learn.k20center.ou.edu/strategy/2364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015d0f265f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3015d0f265f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015d0f265f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3015d0f265f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</a:t>
            </a:r>
            <a:r>
              <a:rPr lang="en-US" i="1" dirty="0"/>
              <a:t>How does your garden grow breakout. </a:t>
            </a:r>
            <a:r>
              <a:rPr lang="en-US" i="0" dirty="0"/>
              <a:t>https://</a:t>
            </a:r>
            <a:r>
              <a:rPr lang="en-US" i="0" dirty="0" err="1"/>
              <a:t>sites.google.com</a:t>
            </a:r>
            <a:r>
              <a:rPr lang="en-US" i="0" dirty="0"/>
              <a:t>/</a:t>
            </a:r>
            <a:r>
              <a:rPr lang="en-US" i="0" dirty="0" err="1"/>
              <a:t>ou.edu</a:t>
            </a:r>
            <a:r>
              <a:rPr lang="en-US" i="0" dirty="0"/>
              <a:t>/</a:t>
            </a:r>
            <a:r>
              <a:rPr lang="en-US" i="0" dirty="0" err="1"/>
              <a:t>gardengrowbreakout</a:t>
            </a:r>
            <a:r>
              <a:rPr lang="en-US" i="0" dirty="0"/>
              <a:t>/home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015d0f265f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Three sticky notes. Strategies. https://learn.k20center.ou.edu/strategy/153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98" name="Google Shape;198;g3015d0f265f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015d0f265f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3015d0f265f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0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Three sticky notes. Strategies. https://learn.k20center.ou.edu/strategy/153</a:t>
            </a:r>
            <a:endParaRPr lang="en-US" sz="1100" dirty="0"/>
          </a:p>
          <a:p>
            <a:pPr marL="17145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endParaRPr sz="14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015d0f26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3015d0f265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015d0f265f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4" name="Google Shape;214;g3015d0f265f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015d0f265f_0_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3015d0f265f_0_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Three sticky notes. Strategies. https://learn.k20center.ou.edu/strategy/153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>
          <a:extLst>
            <a:ext uri="{FF2B5EF4-FFF2-40B4-BE49-F238E27FC236}">
              <a16:creationId xmlns:a16="http://schemas.microsoft.com/office/drawing/2014/main" id="{FCB5C5A6-3045-4433-DB87-39863E478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3982d03908_1_0:notes">
            <a:extLst>
              <a:ext uri="{FF2B5EF4-FFF2-40B4-BE49-F238E27FC236}">
                <a16:creationId xmlns:a16="http://schemas.microsoft.com/office/drawing/2014/main" id="{7389FF2F-2C43-D769-6B4C-E213E68C1C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g33982d03908_1_0:notes">
            <a:extLst>
              <a:ext uri="{FF2B5EF4-FFF2-40B4-BE49-F238E27FC236}">
                <a16:creationId xmlns:a16="http://schemas.microsoft.com/office/drawing/2014/main" id="{BA623E5A-F473-42B9-C681-02507ECBD1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50105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3982d03908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g33982d03908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1" dirty="0"/>
              <a:t>Teacher’s Note:</a:t>
            </a:r>
            <a:r>
              <a:rPr lang="en-US" b="0" dirty="0"/>
              <a:t> Add instructions to this slide based on the guidelines you choose for the class investigation. Provide instructions for the type of research, if any, students must conduct. </a:t>
            </a:r>
            <a:endParaRPr b="1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3982d0390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33982d0390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Shaffery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H. (2018).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Growing cups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[Photograph].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Grazinglands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Research Laboratory.</a:t>
            </a:r>
            <a:endParaRPr lang="en-US" sz="180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3982d03908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g33982d03908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3982d03908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3982d03908_1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3982d03908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g33982d03908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/>
              <a:t>Teacher’s Note: </a:t>
            </a:r>
            <a:r>
              <a:rPr lang="en-US" b="0" dirty="0"/>
              <a:t>Add any material- or classroom-specific instructions for presentations to this slide. </a:t>
            </a:r>
            <a:endParaRPr b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015d0f265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3015d0f265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K20 Center. (n.d.). Photo or picture deconstruction. Strategies. </a:t>
            </a:r>
            <a:r>
              <a:rPr lang="en-US" sz="1800" b="0" i="0" u="sng" strike="noStrike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https://learn.k20center.ou.edu/strategy/140</a:t>
            </a:r>
            <a:r>
              <a:rPr lang="en-US" sz="1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015d0f265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3015d0f265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Shaffery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H. (2018). [Photograph series of harvested wheat fields and grasslands].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Grazinglands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Research Laboratory. </a:t>
            </a:r>
            <a:endParaRPr lang="en-US" sz="18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015d0f265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3015d0f265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Shaffery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H. (2018). [Photograph series of harvested wheat fields and grasslands].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Grazinglands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Research Laboratory. </a:t>
            </a:r>
            <a:endParaRPr lang="en-US" sz="18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015d0f265f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3015d0f265f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015d0f265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3015d0f265f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Shaffery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H. (2018). [Photograph of a hand digging in soil].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Grazinglands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Research Laboratory.</a:t>
            </a:r>
            <a:endParaRPr lang="en-US" sz="1100" dirty="0"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50" name="Google Shape;50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6" name="Google Shape;56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0" name="Google Shape;60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4" name="Google Shape;64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rgbClr val="990000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7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3" name="Google Shape;73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7" name="Google Shape;77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5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" name="Google Shape;23;p5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24" name="Google Shape;24;p59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25" name="Google Shape;25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0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0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6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1"/>
          <p:cNvSpPr txBox="1">
            <a:spLocks noGrp="1"/>
          </p:cNvSpPr>
          <p:nvPr>
            <p:ph type="title"/>
          </p:nvPr>
        </p:nvSpPr>
        <p:spPr>
          <a:xfrm>
            <a:off x="729450" y="10900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1"/>
          <p:cNvSpPr txBox="1">
            <a:spLocks noGrp="1"/>
          </p:cNvSpPr>
          <p:nvPr>
            <p:ph type="body" idx="1"/>
          </p:nvPr>
        </p:nvSpPr>
        <p:spPr>
          <a:xfrm>
            <a:off x="729450" y="18502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nstantia"/>
              <a:buChar char="○"/>
              <a:defRPr/>
            </a:lvl8pPr>
            <a:lvl9pPr marL="4114800" lvl="8" indent="-29845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nstantia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6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6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6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5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4ebB8y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bit.ly/gardengrowbreakou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015d0f265f_0_108"/>
          <p:cNvSpPr txBox="1">
            <a:spLocks noGrp="1"/>
          </p:cNvSpPr>
          <p:nvPr>
            <p:ph type="title"/>
          </p:nvPr>
        </p:nvSpPr>
        <p:spPr>
          <a:xfrm>
            <a:off x="432862" y="21863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11111"/>
              <a:buFont typeface="Calibri"/>
              <a:buNone/>
            </a:pPr>
            <a:r>
              <a:rPr lang="en-US" dirty="0"/>
              <a:t>Soil Chemistry Investigation: Recording the data</a:t>
            </a:r>
            <a:endParaRPr dirty="0"/>
          </a:p>
        </p:txBody>
      </p:sp>
      <p:pic>
        <p:nvPicPr>
          <p:cNvPr id="148" name="Google Shape;148;g3015d0f265f_0_108"/>
          <p:cNvPicPr preferRelativeResize="0"/>
          <p:nvPr/>
        </p:nvPicPr>
        <p:blipFill rotWithShape="1">
          <a:blip r:embed="rId3">
            <a:alphaModFix/>
          </a:blip>
          <a:srcRect l="3359" t="20900" r="10491" b="16391"/>
          <a:stretch/>
        </p:blipFill>
        <p:spPr>
          <a:xfrm>
            <a:off x="6046254" y="1282864"/>
            <a:ext cx="2714289" cy="25777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8B8CB8E-C305-A512-59FF-EEB491C4685F}"/>
              </a:ext>
            </a:extLst>
          </p:cNvPr>
          <p:cNvSpPr txBox="1">
            <a:spLocks/>
          </p:cNvSpPr>
          <p:nvPr/>
        </p:nvSpPr>
        <p:spPr>
          <a:xfrm>
            <a:off x="432862" y="1282864"/>
            <a:ext cx="5413732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17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231775" indent="-231775">
              <a:lnSpc>
                <a:spcPct val="80000"/>
              </a:lnSpc>
              <a:spcBef>
                <a:spcPts val="0"/>
              </a:spcBef>
              <a:buSzPts val="2210"/>
            </a:pPr>
            <a:r>
              <a:rPr lang="en-US" sz="2210" dirty="0"/>
              <a:t>Record each soil sample type in your data table.</a:t>
            </a:r>
            <a:endParaRPr lang="en-US" dirty="0"/>
          </a:p>
          <a:p>
            <a:pPr marL="231775" indent="-231775">
              <a:lnSpc>
                <a:spcPct val="80000"/>
              </a:lnSpc>
              <a:spcBef>
                <a:spcPts val="442"/>
              </a:spcBef>
              <a:buSzPts val="2210"/>
            </a:pPr>
            <a:r>
              <a:rPr lang="en-US" sz="2210" dirty="0"/>
              <a:t>Dip each test strip into the sample solution. </a:t>
            </a:r>
            <a:endParaRPr lang="en-US" dirty="0"/>
          </a:p>
          <a:p>
            <a:pPr marL="580629" lvl="1" indent="-285750">
              <a:lnSpc>
                <a:spcPct val="80000"/>
              </a:lnSpc>
              <a:spcBef>
                <a:spcPts val="306"/>
              </a:spcBef>
              <a:buSzPts val="1301"/>
              <a:buFont typeface="Wingdings" panose="05000000000000000000" pitchFamily="2" charset="2"/>
              <a:buChar char="§"/>
            </a:pPr>
            <a:r>
              <a:rPr lang="en-US" dirty="0"/>
              <a:t>Do not touch the sample with your fingers.</a:t>
            </a:r>
          </a:p>
          <a:p>
            <a:pPr marL="580629" lvl="1" indent="-285750">
              <a:lnSpc>
                <a:spcPct val="80000"/>
              </a:lnSpc>
              <a:spcBef>
                <a:spcPts val="306"/>
              </a:spcBef>
              <a:buSzPts val="1301"/>
              <a:buFont typeface="Wingdings" panose="05000000000000000000" pitchFamily="2" charset="2"/>
              <a:buChar char="§"/>
            </a:pPr>
            <a:r>
              <a:rPr lang="en-US" dirty="0"/>
              <a:t>Do not put more than ½ the pH strip in the sample. </a:t>
            </a:r>
          </a:p>
          <a:p>
            <a:pPr marL="231775" indent="-231775">
              <a:lnSpc>
                <a:spcPct val="80000"/>
              </a:lnSpc>
              <a:spcBef>
                <a:spcPts val="442"/>
              </a:spcBef>
              <a:buSzPts val="2210"/>
            </a:pPr>
            <a:r>
              <a:rPr lang="en-US" sz="2210" dirty="0"/>
              <a:t>Wait for 50–60 seconds.</a:t>
            </a:r>
            <a:endParaRPr lang="en-US" dirty="0"/>
          </a:p>
          <a:p>
            <a:pPr marL="231775" indent="-231775">
              <a:lnSpc>
                <a:spcPct val="80000"/>
              </a:lnSpc>
              <a:spcBef>
                <a:spcPts val="442"/>
              </a:spcBef>
              <a:buSzPts val="2210"/>
            </a:pPr>
            <a:r>
              <a:rPr lang="en-US" sz="2210" dirty="0"/>
              <a:t>Compare the colors of your strip to the color chart. </a:t>
            </a:r>
          </a:p>
          <a:p>
            <a:pPr marL="231775" indent="-231775">
              <a:lnSpc>
                <a:spcPct val="80000"/>
              </a:lnSpc>
              <a:spcBef>
                <a:spcPts val="442"/>
              </a:spcBef>
              <a:buSzPts val="2210"/>
            </a:pPr>
            <a:r>
              <a:rPr lang="en-US" sz="2210" dirty="0"/>
              <a:t>Record the measurement in your table.</a:t>
            </a:r>
            <a:endParaRPr lang="en-US" dirty="0"/>
          </a:p>
          <a:p>
            <a:pPr marL="231775" indent="-231775">
              <a:lnSpc>
                <a:spcPct val="80000"/>
              </a:lnSpc>
              <a:spcBef>
                <a:spcPts val="442"/>
              </a:spcBef>
              <a:buSzPts val="2210"/>
            </a:pPr>
            <a:r>
              <a:rPr lang="en-US" sz="2210" dirty="0"/>
              <a:t>Repeat for each sample. </a:t>
            </a:r>
            <a:endParaRPr lang="en-US" dirty="0"/>
          </a:p>
          <a:p>
            <a:pPr marL="6350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015d0f265f_0_1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None/>
            </a:pPr>
            <a:r>
              <a:rPr lang="en-US" dirty="0"/>
              <a:t>Soil Chemistry Clean-Up</a:t>
            </a:r>
            <a:endParaRPr dirty="0"/>
          </a:p>
        </p:txBody>
      </p:sp>
      <p:sp>
        <p:nvSpPr>
          <p:cNvPr id="154" name="Google Shape;154;g3015d0f265f_0_114"/>
          <p:cNvSpPr txBox="1">
            <a:spLocks noGrp="1"/>
          </p:cNvSpPr>
          <p:nvPr>
            <p:ph type="body" idx="2"/>
          </p:nvPr>
        </p:nvSpPr>
        <p:spPr>
          <a:xfrm>
            <a:off x="3000375" y="1200150"/>
            <a:ext cx="5686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231775" lvl="0" indent="-23177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Wipe down your table.</a:t>
            </a:r>
          </a:p>
          <a:p>
            <a:pPr marL="231775" lvl="0" indent="-23177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Throw away garbage and gloves.</a:t>
            </a:r>
          </a:p>
          <a:p>
            <a:pPr marL="231775" lvl="0" indent="-6667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155" name="Google Shape;155;g3015d0f265f_0_114"/>
          <p:cNvPicPr preferRelativeResize="0"/>
          <p:nvPr/>
        </p:nvPicPr>
        <p:blipFill rotWithShape="1">
          <a:blip r:embed="rId3">
            <a:alphaModFix/>
          </a:blip>
          <a:srcRect l="3359" t="20900" r="10491" b="16391"/>
          <a:stretch/>
        </p:blipFill>
        <p:spPr>
          <a:xfrm>
            <a:off x="345080" y="1408349"/>
            <a:ext cx="2450028" cy="2326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15d0f265f_0_244"/>
          <p:cNvSpPr txBox="1">
            <a:spLocks noGrp="1"/>
          </p:cNvSpPr>
          <p:nvPr>
            <p:ph type="title"/>
          </p:nvPr>
        </p:nvSpPr>
        <p:spPr>
          <a:xfrm>
            <a:off x="530352" y="1754469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Investigating Soil and Soil Health</a:t>
            </a:r>
            <a:endParaRPr dirty="0"/>
          </a:p>
        </p:txBody>
      </p:sp>
      <p:sp>
        <p:nvSpPr>
          <p:cNvPr id="161" name="Google Shape;161;g3015d0f265f_0_244"/>
          <p:cNvSpPr txBox="1">
            <a:spLocks noGrp="1"/>
          </p:cNvSpPr>
          <p:nvPr>
            <p:ph type="body" idx="1"/>
          </p:nvPr>
        </p:nvSpPr>
        <p:spPr>
          <a:xfrm>
            <a:off x="530352" y="2795415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Online Research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015d0f265f_0_24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Soil and Soil Health Research</a:t>
            </a:r>
            <a:endParaRPr dirty="0"/>
          </a:p>
        </p:txBody>
      </p:sp>
      <p:sp>
        <p:nvSpPr>
          <p:cNvPr id="167" name="Google Shape;167;g3015d0f265f_0_24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Navigate to this website:</a:t>
            </a:r>
            <a:r>
              <a:rPr lang="en-US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sng" strike="noStrik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https://bit.ly/4ebB8yX</a:t>
            </a:r>
            <a:r>
              <a:rPr lang="en-US" sz="2400" b="0" i="0" u="none" strike="noStrik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400" b="0" i="0" u="none" strike="noStrik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Visit each resource to learn more about soil and soil health.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Record facts from the resources in the first three boxes of your Window Notes handout. 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Put each fact under one of th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 headings labeled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Soil Properties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Soil Health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, or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Soil Chemistry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dirty="0">
              <a:solidFill>
                <a:srgbClr val="991B1E"/>
              </a:solidFill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Ask for help if you don’t know how to categorize a fact. </a:t>
            </a:r>
            <a:endParaRPr lang="en-US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3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Leave the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Nutrient Cycles</a:t>
            </a:r>
            <a:r>
              <a:rPr lang="en-US" sz="2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box empty.</a:t>
            </a:r>
            <a:endParaRPr lang="en-US" sz="24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8" name="Google Shape;168;g3015d0f265f_0_2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8487" y="192213"/>
            <a:ext cx="1458313" cy="1529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015d0f265f_0_255"/>
          <p:cNvSpPr txBox="1">
            <a:spLocks noGrp="1"/>
          </p:cNvSpPr>
          <p:nvPr>
            <p:ph type="title"/>
          </p:nvPr>
        </p:nvSpPr>
        <p:spPr>
          <a:xfrm>
            <a:off x="530352" y="1754469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Discussion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015d0f265f_0_260"/>
          <p:cNvSpPr txBox="1">
            <a:spLocks noGrp="1"/>
          </p:cNvSpPr>
          <p:nvPr>
            <p:ph type="body" idx="1"/>
          </p:nvPr>
        </p:nvSpPr>
        <p:spPr>
          <a:xfrm>
            <a:off x="457199" y="1113847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5728" lvl="0" indent="-2057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What is soil? </a:t>
            </a:r>
            <a:endParaRPr dirty="0"/>
          </a:p>
          <a:p>
            <a:pPr marL="205728" lvl="0" indent="-205728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How do we describe soil?</a:t>
            </a:r>
            <a:endParaRPr dirty="0"/>
          </a:p>
          <a:p>
            <a:pPr marL="205728" lvl="0" indent="-205728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How do we know if soil is healthy?</a:t>
            </a:r>
            <a:endParaRPr dirty="0"/>
          </a:p>
          <a:p>
            <a:pPr marL="205728" lvl="0" indent="-205728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What are the benefits of having healthy soil?</a:t>
            </a:r>
            <a:endParaRPr dirty="0"/>
          </a:p>
          <a:p>
            <a:pPr marL="205728" lvl="0" indent="-205728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What soil management practices or strategies can improve soil health?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80" name="Google Shape;180;g3015d0f265f_0_260"/>
          <p:cNvSpPr txBox="1"/>
          <p:nvPr/>
        </p:nvSpPr>
        <p:spPr>
          <a:xfrm>
            <a:off x="457200" y="31171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Soil and Soil Health Research</a:t>
            </a:r>
            <a:endParaRPr sz="36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g3015d0f265f_0_2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1831" y="148147"/>
            <a:ext cx="1748042" cy="1760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015d0f265f_0_332"/>
          <p:cNvSpPr txBox="1">
            <a:spLocks noGrp="1"/>
          </p:cNvSpPr>
          <p:nvPr>
            <p:ph type="title"/>
          </p:nvPr>
        </p:nvSpPr>
        <p:spPr>
          <a:xfrm>
            <a:off x="530352" y="1754469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Breakout Rooms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015d0f265f_0_34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Breakout!</a:t>
            </a:r>
            <a:endParaRPr dirty="0"/>
          </a:p>
        </p:txBody>
      </p:sp>
      <p:sp>
        <p:nvSpPr>
          <p:cNvPr id="193" name="Google Shape;193;g3015d0f265f_0_348"/>
          <p:cNvSpPr txBox="1">
            <a:spLocks noGrp="1"/>
          </p:cNvSpPr>
          <p:nvPr>
            <p:ph type="body" idx="1"/>
          </p:nvPr>
        </p:nvSpPr>
        <p:spPr>
          <a:xfrm>
            <a:off x="3469341" y="1201898"/>
            <a:ext cx="55290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spcBef>
                <a:spcPts val="0"/>
              </a:spcBef>
              <a:buSzPts val="3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bit.ly/gardengrowbreakout</a:t>
            </a:r>
            <a:endParaRPr lang="en-US" sz="2000" b="0" i="0" u="none" strike="noStrike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SzPts val="3000"/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2929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 information about nutrient cycles to find codes. 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SzPts val="3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the codes into the form at the bottom of the page.</a:t>
            </a:r>
            <a:endParaRPr lang="en-US" sz="2000" b="0" i="0" u="none" strike="noStrike" dirty="0">
              <a:solidFill>
                <a:srgbClr val="2929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SzPts val="3000"/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2929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 the articles, analyze images, and collaborate to find codes. 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SzPts val="3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 facts you learn from the activity under the </a:t>
            </a:r>
            <a:r>
              <a:rPr lang="en-US" sz="2000" b="1" dirty="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Nutrient Cycles </a:t>
            </a:r>
            <a:r>
              <a:rPr lang="en-US" sz="2000" dirty="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 on your handout.</a:t>
            </a:r>
            <a:endParaRPr lang="en-US" sz="3200" b="1" dirty="0">
              <a:solidFill>
                <a:srgbClr val="298AC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4" name="Google Shape;194;g3015d0f265f_0_3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0942" y="654132"/>
            <a:ext cx="2880228" cy="20682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5" name="Google Shape;195;g3015d0f265f_0_348"/>
          <p:cNvGraphicFramePr/>
          <p:nvPr>
            <p:extLst>
              <p:ext uri="{D42A27DB-BD31-4B8C-83A1-F6EECF244321}">
                <p14:modId xmlns:p14="http://schemas.microsoft.com/office/powerpoint/2010/main" val="2770672783"/>
              </p:ext>
            </p:extLst>
          </p:nvPr>
        </p:nvGraphicFramePr>
        <p:xfrm>
          <a:off x="330942" y="2991672"/>
          <a:ext cx="2880250" cy="1681550"/>
        </p:xfrm>
        <a:graphic>
          <a:graphicData uri="http://schemas.openxmlformats.org/drawingml/2006/table">
            <a:tbl>
              <a:tblPr>
                <a:noFill/>
                <a:tableStyleId>{9D1A5E28-2FCA-476E-ADDD-AE551B8C5D61}</a:tableStyleId>
              </a:tblPr>
              <a:tblGrid>
                <a:gridCol w="144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0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nstantia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Soil Properties</a:t>
                      </a:r>
                      <a:endParaRPr sz="18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200" marR="69200" marT="69200" marB="69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nstantia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Soil Health</a:t>
                      </a:r>
                      <a:endParaRPr sz="18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200" marR="69200" marT="69200" marB="692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onstantia"/>
                        <a:buNone/>
                      </a:pPr>
                      <a:r>
                        <a:rPr lang="en-US" sz="1200" b="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Soil Chemistry</a:t>
                      </a:r>
                      <a:endParaRPr sz="18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200" marR="69200" marT="69200" marB="69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nstantia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Nutrient Cycles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200" marR="69200" marT="69200" marB="692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015d0f265f_0_4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Three Sticky Notes</a:t>
            </a:r>
            <a:endParaRPr dirty="0"/>
          </a:p>
        </p:txBody>
      </p:sp>
      <p:sp>
        <p:nvSpPr>
          <p:cNvPr id="201" name="Google Shape;201;g3015d0f265f_0_410"/>
          <p:cNvSpPr/>
          <p:nvPr/>
        </p:nvSpPr>
        <p:spPr>
          <a:xfrm>
            <a:off x="3886200" y="1420906"/>
            <a:ext cx="1371600" cy="1371600"/>
          </a:xfrm>
          <a:prstGeom prst="rect">
            <a:avLst/>
          </a:prstGeom>
          <a:solidFill>
            <a:srgbClr val="F9A4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</a:t>
            </a:r>
            <a:endParaRPr sz="2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g3015d0f265f_0_4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4826" y="492475"/>
            <a:ext cx="2408904" cy="92843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3015d0f265f_0_410"/>
          <p:cNvSpPr txBox="1"/>
          <p:nvPr/>
        </p:nvSpPr>
        <p:spPr>
          <a:xfrm>
            <a:off x="346587" y="3107329"/>
            <a:ext cx="8526900" cy="1812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one sticky note, summarize what you learned during the breakout activity using a single word.</a:t>
            </a:r>
            <a:endParaRPr sz="2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015d0f265f_0_4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Nutrient Cycles</a:t>
            </a:r>
            <a:endParaRPr/>
          </a:p>
        </p:txBody>
      </p:sp>
      <p:sp>
        <p:nvSpPr>
          <p:cNvPr id="209" name="Google Shape;209;g3015d0f265f_0_417"/>
          <p:cNvSpPr txBox="1">
            <a:spLocks noGrp="1"/>
          </p:cNvSpPr>
          <p:nvPr>
            <p:ph type="body" idx="4"/>
          </p:nvPr>
        </p:nvSpPr>
        <p:spPr>
          <a:xfrm>
            <a:off x="663677" y="2768301"/>
            <a:ext cx="7816500" cy="1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600" dirty="0"/>
              <a:t>On another sticky note, summarize what you learned during the breakout activity using a short phrase (less than ten words). </a:t>
            </a:r>
            <a:endParaRPr sz="2600" dirty="0"/>
          </a:p>
        </p:txBody>
      </p:sp>
      <p:sp>
        <p:nvSpPr>
          <p:cNvPr id="210" name="Google Shape;210;g3015d0f265f_0_417"/>
          <p:cNvSpPr/>
          <p:nvPr/>
        </p:nvSpPr>
        <p:spPr>
          <a:xfrm>
            <a:off x="3886200" y="1200150"/>
            <a:ext cx="1371600" cy="1371600"/>
          </a:xfrm>
          <a:prstGeom prst="rect">
            <a:avLst/>
          </a:prstGeom>
          <a:solidFill>
            <a:srgbClr val="F6E3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Phrase</a:t>
            </a:r>
            <a:endParaRPr sz="2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g3015d0f265f_0_4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4826" y="492475"/>
            <a:ext cx="2408904" cy="928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15d0f265f_0_0"/>
          <p:cNvSpPr/>
          <p:nvPr/>
        </p:nvSpPr>
        <p:spPr>
          <a:xfrm>
            <a:off x="125" y="0"/>
            <a:ext cx="4572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g3015d0f265f_0_0"/>
          <p:cNvSpPr txBox="1">
            <a:spLocks noGrp="1"/>
          </p:cNvSpPr>
          <p:nvPr>
            <p:ph type="ctrTitle"/>
          </p:nvPr>
        </p:nvSpPr>
        <p:spPr>
          <a:xfrm>
            <a:off x="323225" y="923200"/>
            <a:ext cx="3925800" cy="22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How Does Your Garden Grow?</a:t>
            </a:r>
            <a:endParaRPr dirty="0"/>
          </a:p>
        </p:txBody>
      </p:sp>
      <p:sp>
        <p:nvSpPr>
          <p:cNvPr id="88" name="Google Shape;88;g3015d0f265f_0_0"/>
          <p:cNvSpPr txBox="1"/>
          <p:nvPr/>
        </p:nvSpPr>
        <p:spPr>
          <a:xfrm>
            <a:off x="289475" y="3216525"/>
            <a:ext cx="3993300" cy="98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3428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Conservation, Ecosystems, and Soil Health</a:t>
            </a:r>
            <a:endParaRPr sz="2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g3015d0f265f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9875" y="1382750"/>
            <a:ext cx="4267075" cy="237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015d0f265f_0_4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Discussion</a:t>
            </a:r>
            <a:endParaRPr dirty="0"/>
          </a:p>
        </p:txBody>
      </p:sp>
      <p:sp>
        <p:nvSpPr>
          <p:cNvPr id="217" name="Google Shape;217;g3015d0f265f_0_424"/>
          <p:cNvSpPr txBox="1">
            <a:spLocks noGrp="1"/>
          </p:cNvSpPr>
          <p:nvPr>
            <p:ph type="body" idx="1"/>
          </p:nvPr>
        </p:nvSpPr>
        <p:spPr>
          <a:xfrm>
            <a:off x="457200" y="1641986"/>
            <a:ext cx="8229600" cy="31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Share out your words</a:t>
            </a:r>
            <a:r>
              <a:rPr lang="en-US" dirty="0">
                <a:solidFill>
                  <a:srgbClr val="000000"/>
                </a:solidFill>
              </a:rPr>
              <a:t> and</a:t>
            </a:r>
            <a:r>
              <a:rPr lang="en-US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phrases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dirty="0">
              <a:solidFill>
                <a:srgbClr val="000000"/>
              </a:solidFill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Add any new information to your Window </a:t>
            </a:r>
            <a:r>
              <a:rPr lang="en-US" dirty="0">
                <a:solidFill>
                  <a:srgbClr val="000000"/>
                </a:solidFill>
              </a:rPr>
              <a:t>N</a:t>
            </a:r>
            <a:r>
              <a:rPr lang="en-US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otes.</a:t>
            </a:r>
            <a:endParaRPr b="0" i="0" u="none" strike="noStrike" dirty="0">
              <a:solidFill>
                <a:srgbClr val="991B1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015d0f265f_0_42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Soil Health</a:t>
            </a:r>
            <a:endParaRPr dirty="0"/>
          </a:p>
        </p:txBody>
      </p:sp>
      <p:sp>
        <p:nvSpPr>
          <p:cNvPr id="223" name="Google Shape;223;g3015d0f265f_0_429"/>
          <p:cNvSpPr txBox="1">
            <a:spLocks noGrp="1"/>
          </p:cNvSpPr>
          <p:nvPr>
            <p:ph type="body" idx="3"/>
          </p:nvPr>
        </p:nvSpPr>
        <p:spPr>
          <a:xfrm>
            <a:off x="627640" y="2964035"/>
            <a:ext cx="7572600" cy="16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600" dirty="0"/>
              <a:t>On another sticky note, use one sentence to describe how nutrient cycles, soil health, and soil management practices relate to each other.</a:t>
            </a:r>
            <a:endParaRPr sz="2600" dirty="0"/>
          </a:p>
        </p:txBody>
      </p:sp>
      <p:sp>
        <p:nvSpPr>
          <p:cNvPr id="224" name="Google Shape;224;g3015d0f265f_0_429"/>
          <p:cNvSpPr/>
          <p:nvPr/>
        </p:nvSpPr>
        <p:spPr>
          <a:xfrm>
            <a:off x="3535096" y="1325290"/>
            <a:ext cx="1371600" cy="1371600"/>
          </a:xfrm>
          <a:prstGeom prst="rect">
            <a:avLst/>
          </a:prstGeom>
          <a:solidFill>
            <a:srgbClr val="9ECA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Sentence</a:t>
            </a:r>
            <a:endParaRPr sz="2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g3015d0f265f_0_4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4826" y="492475"/>
            <a:ext cx="2408904" cy="928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>
          <a:extLst>
            <a:ext uri="{FF2B5EF4-FFF2-40B4-BE49-F238E27FC236}">
              <a16:creationId xmlns:a16="http://schemas.microsoft.com/office/drawing/2014/main" id="{F41080B5-8B1A-429A-92A5-56231B4E6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3982d03908_1_0">
            <a:extLst>
              <a:ext uri="{FF2B5EF4-FFF2-40B4-BE49-F238E27FC236}">
                <a16:creationId xmlns:a16="http://schemas.microsoft.com/office/drawing/2014/main" id="{71DC685A-8606-A041-A6BF-D8C3D15462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Soil Health and Plant Growth</a:t>
            </a:r>
            <a:endParaRPr dirty="0"/>
          </a:p>
        </p:txBody>
      </p:sp>
      <p:sp>
        <p:nvSpPr>
          <p:cNvPr id="6" name="Google Shape;167;g3015d0f265f_0_249">
            <a:extLst>
              <a:ext uri="{FF2B5EF4-FFF2-40B4-BE49-F238E27FC236}">
                <a16:creationId xmlns:a16="http://schemas.microsoft.com/office/drawing/2014/main" id="{42ECAEE4-FF6A-CA59-431C-9583043CA557}"/>
              </a:ext>
            </a:extLst>
          </p:cNvPr>
          <p:cNvSpPr txBox="1">
            <a:spLocks/>
          </p:cNvSpPr>
          <p:nvPr/>
        </p:nvSpPr>
        <p:spPr>
          <a:xfrm>
            <a:off x="457200" y="1385466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17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your groups, write a question that tests one of the following:</a:t>
            </a:r>
          </a:p>
          <a:p>
            <a:pPr lvl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US" sz="26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soil conditions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(e.g., pH, N) will give plants the perfect amount of resources for growth.</a:t>
            </a:r>
          </a:p>
          <a:p>
            <a:pPr marL="588645" lvl="1" indent="0" algn="ctr">
              <a:spcBef>
                <a:spcPts val="0"/>
              </a:spcBef>
              <a:buSzPct val="100000"/>
              <a:buNone/>
            </a:pPr>
            <a:r>
              <a:rPr lang="en-US" sz="26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  <a:p>
            <a:pPr lvl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a </a:t>
            </a:r>
            <a:r>
              <a:rPr lang="en-US" sz="26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soil management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strategy affects plant growth. 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endParaRPr lang="en-US" sz="2600" dirty="0">
              <a:solidFill>
                <a:srgbClr val="991B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338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3982d03908_1_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Investigation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598C2-1076-EC1C-CF27-9B32F563D9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3982d03908_1_10"/>
          <p:cNvSpPr txBox="1">
            <a:spLocks noGrp="1"/>
          </p:cNvSpPr>
          <p:nvPr>
            <p:ph type="title"/>
          </p:nvPr>
        </p:nvSpPr>
        <p:spPr>
          <a:xfrm>
            <a:off x="457200" y="220885"/>
            <a:ext cx="8229600" cy="6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Growing Plants</a:t>
            </a:r>
            <a:endParaRPr dirty="0"/>
          </a:p>
        </p:txBody>
      </p:sp>
      <p:sp>
        <p:nvSpPr>
          <p:cNvPr id="243" name="Google Shape;243;g33982d03908_1_10"/>
          <p:cNvSpPr txBox="1">
            <a:spLocks noGrp="1"/>
          </p:cNvSpPr>
          <p:nvPr>
            <p:ph type="body" idx="1"/>
          </p:nvPr>
        </p:nvSpPr>
        <p:spPr>
          <a:xfrm>
            <a:off x="505648" y="861685"/>
            <a:ext cx="4098900" cy="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Materials</a:t>
            </a:r>
            <a:endParaRPr dirty="0"/>
          </a:p>
        </p:txBody>
      </p:sp>
      <p:sp>
        <p:nvSpPr>
          <p:cNvPr id="244" name="Google Shape;244;g33982d03908_1_10"/>
          <p:cNvSpPr txBox="1">
            <a:spLocks noGrp="1"/>
          </p:cNvSpPr>
          <p:nvPr>
            <p:ph type="body" idx="2"/>
          </p:nvPr>
        </p:nvSpPr>
        <p:spPr>
          <a:xfrm>
            <a:off x="457200" y="2348100"/>
            <a:ext cx="4098900" cy="4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Set-Up Steps</a:t>
            </a:r>
            <a:endParaRPr dirty="0"/>
          </a:p>
        </p:txBody>
      </p:sp>
      <p:sp>
        <p:nvSpPr>
          <p:cNvPr id="245" name="Google Shape;245;g33982d03908_1_10"/>
          <p:cNvSpPr txBox="1">
            <a:spLocks noGrp="1"/>
          </p:cNvSpPr>
          <p:nvPr>
            <p:ph type="body" idx="3"/>
          </p:nvPr>
        </p:nvSpPr>
        <p:spPr>
          <a:xfrm>
            <a:off x="505650" y="1342175"/>
            <a:ext cx="1905000" cy="8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Plastic cups</a:t>
            </a:r>
            <a:endParaRPr sz="200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Soil</a:t>
            </a:r>
            <a:endParaRPr sz="200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Seeds</a:t>
            </a:r>
            <a:endParaRPr sz="2000" dirty="0"/>
          </a:p>
        </p:txBody>
      </p:sp>
      <p:sp>
        <p:nvSpPr>
          <p:cNvPr id="246" name="Google Shape;246;g33982d03908_1_10"/>
          <p:cNvSpPr txBox="1">
            <a:spLocks noGrp="1"/>
          </p:cNvSpPr>
          <p:nvPr>
            <p:ph type="body" idx="4"/>
          </p:nvPr>
        </p:nvSpPr>
        <p:spPr>
          <a:xfrm>
            <a:off x="457200" y="2960075"/>
            <a:ext cx="52359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 dirty="0"/>
              <a:t>Punch holes in the bottom of the plastic cups for water to drain out. 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 dirty="0"/>
              <a:t>Fill each cup with soil.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 dirty="0"/>
              <a:t>Plant seeds in each cup. 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 dirty="0"/>
              <a:t>Create a schedule for watering and lighting. </a:t>
            </a:r>
            <a:endParaRPr sz="2000" dirty="0"/>
          </a:p>
        </p:txBody>
      </p:sp>
      <p:pic>
        <p:nvPicPr>
          <p:cNvPr id="247" name="Google Shape;247;g33982d03908_1_10"/>
          <p:cNvPicPr preferRelativeResize="0"/>
          <p:nvPr/>
        </p:nvPicPr>
        <p:blipFill rotWithShape="1">
          <a:blip r:embed="rId3">
            <a:alphaModFix/>
          </a:blip>
          <a:srcRect l="51302" r="7664"/>
          <a:stretch/>
        </p:blipFill>
        <p:spPr>
          <a:xfrm rot="5400000">
            <a:off x="5757909" y="227039"/>
            <a:ext cx="1905903" cy="3483677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33982d03908_1_10"/>
          <p:cNvSpPr txBox="1"/>
          <p:nvPr/>
        </p:nvSpPr>
        <p:spPr>
          <a:xfrm>
            <a:off x="2284525" y="1244775"/>
            <a:ext cx="26466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333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Tray for cups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Container for water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3982d03908_1_19"/>
          <p:cNvSpPr txBox="1">
            <a:spLocks noGrp="1"/>
          </p:cNvSpPr>
          <p:nvPr>
            <p:ph type="title"/>
          </p:nvPr>
        </p:nvSpPr>
        <p:spPr>
          <a:xfrm>
            <a:off x="457200" y="47427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Collecting Data</a:t>
            </a:r>
            <a:endParaRPr dirty="0"/>
          </a:p>
        </p:txBody>
      </p:sp>
      <p:sp>
        <p:nvSpPr>
          <p:cNvPr id="254" name="Google Shape;254;g33982d03908_1_19"/>
          <p:cNvSpPr txBox="1">
            <a:spLocks noGrp="1"/>
          </p:cNvSpPr>
          <p:nvPr>
            <p:ph type="body" idx="1"/>
          </p:nvPr>
        </p:nvSpPr>
        <p:spPr>
          <a:xfrm>
            <a:off x="457200" y="1397810"/>
            <a:ext cx="8005500" cy="31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20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5"/>
              <a:buFont typeface="Calibri"/>
              <a:buAutoNum type="arabicPeriod"/>
            </a:pPr>
            <a:r>
              <a:rPr lang="en-US" dirty="0"/>
              <a:t>How will you know there are differences between your plants?</a:t>
            </a:r>
            <a:endParaRPr dirty="0"/>
          </a:p>
          <a:p>
            <a:pPr marL="514350" lvl="0" indent="-520700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SzPts val="2505"/>
              <a:buFont typeface="Calibri"/>
              <a:buAutoNum type="arabicPeriod"/>
            </a:pPr>
            <a:r>
              <a:rPr lang="en-US" dirty="0"/>
              <a:t>What will you measure? </a:t>
            </a:r>
            <a:endParaRPr dirty="0"/>
          </a:p>
          <a:p>
            <a:pPr marL="514350" lvl="0" indent="-520700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SzPts val="2505"/>
              <a:buFont typeface="Calibri"/>
              <a:buAutoNum type="arabicPeriod"/>
            </a:pPr>
            <a:r>
              <a:rPr lang="en-US" dirty="0"/>
              <a:t>How will you measure it?</a:t>
            </a:r>
            <a:endParaRPr dirty="0"/>
          </a:p>
          <a:p>
            <a:pPr marL="514350" lvl="0" indent="-520700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SzPts val="2505"/>
              <a:buFont typeface="Calibri"/>
              <a:buAutoNum type="arabicPeriod"/>
            </a:pPr>
            <a:r>
              <a:rPr lang="en-US" dirty="0"/>
              <a:t>How will you make sure you take pictures the same way every day?</a:t>
            </a:r>
            <a:endParaRPr dirty="0"/>
          </a:p>
          <a:p>
            <a:pPr marL="514350" lvl="0" indent="-520700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SzPts val="2505"/>
              <a:buFont typeface="Calibri"/>
              <a:buAutoNum type="arabicPeriod"/>
            </a:pPr>
            <a:r>
              <a:rPr lang="en-US" dirty="0"/>
              <a:t>How will you know which conditions were “best” for your plants?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3982d03908_1_105"/>
          <p:cNvSpPr txBox="1">
            <a:spLocks noGrp="1"/>
          </p:cNvSpPr>
          <p:nvPr>
            <p:ph type="title"/>
          </p:nvPr>
        </p:nvSpPr>
        <p:spPr>
          <a:xfrm>
            <a:off x="457200" y="328522"/>
            <a:ext cx="8229600" cy="578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Investigation Presentation</a:t>
            </a:r>
            <a:endParaRPr dirty="0"/>
          </a:p>
        </p:txBody>
      </p:sp>
      <p:sp>
        <p:nvSpPr>
          <p:cNvPr id="260" name="Google Shape;260;g33982d03908_1_105"/>
          <p:cNvSpPr txBox="1">
            <a:spLocks noGrp="1"/>
          </p:cNvSpPr>
          <p:nvPr>
            <p:ph type="body" idx="1"/>
          </p:nvPr>
        </p:nvSpPr>
        <p:spPr>
          <a:xfrm>
            <a:off x="457125" y="951836"/>
            <a:ext cx="40401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600" dirty="0"/>
              <a:t>Soil Conditions</a:t>
            </a:r>
            <a:endParaRPr sz="2600" dirty="0"/>
          </a:p>
        </p:txBody>
      </p:sp>
      <p:sp>
        <p:nvSpPr>
          <p:cNvPr id="261" name="Google Shape;261;g33982d03908_1_105"/>
          <p:cNvSpPr txBox="1">
            <a:spLocks noGrp="1"/>
          </p:cNvSpPr>
          <p:nvPr>
            <p:ph type="body" idx="2"/>
          </p:nvPr>
        </p:nvSpPr>
        <p:spPr>
          <a:xfrm>
            <a:off x="4644952" y="955220"/>
            <a:ext cx="4041900" cy="4911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600" dirty="0"/>
              <a:t>Soil Management</a:t>
            </a:r>
            <a:endParaRPr sz="2600" dirty="0"/>
          </a:p>
        </p:txBody>
      </p:sp>
      <p:sp>
        <p:nvSpPr>
          <p:cNvPr id="262" name="Google Shape;262;g33982d03908_1_105"/>
          <p:cNvSpPr txBox="1">
            <a:spLocks noGrp="1"/>
          </p:cNvSpPr>
          <p:nvPr>
            <p:ph type="body" idx="3"/>
          </p:nvPr>
        </p:nvSpPr>
        <p:spPr>
          <a:xfrm>
            <a:off x="457200" y="1491125"/>
            <a:ext cx="3543300" cy="30300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 dirty="0"/>
              <a:t>Include:</a:t>
            </a:r>
            <a:endParaRPr sz="2400" dirty="0"/>
          </a:p>
          <a:p>
            <a:pPr marL="457200" lvl="0" indent="-387350" algn="l" rtl="0">
              <a:spcBef>
                <a:spcPts val="48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-US" sz="2400" dirty="0"/>
              <a:t>How soil health and nutrient cycles affect plant growth.</a:t>
            </a:r>
            <a:endParaRPr sz="240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-US" sz="2400" dirty="0"/>
              <a:t>How soil would gain or develop the resources to meet plant needs. </a:t>
            </a:r>
            <a:endParaRPr sz="2400" dirty="0"/>
          </a:p>
        </p:txBody>
      </p:sp>
      <p:sp>
        <p:nvSpPr>
          <p:cNvPr id="263" name="Google Shape;263;g33982d03908_1_105"/>
          <p:cNvSpPr txBox="1"/>
          <p:nvPr/>
        </p:nvSpPr>
        <p:spPr>
          <a:xfrm>
            <a:off x="4572000" y="1382225"/>
            <a:ext cx="404190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Include: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Char char="●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soil health and nutrient cycles affect plant growth.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Char char="●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your soil management and nutrient cycles work together to make soil healthier.</a:t>
            </a:r>
            <a:endParaRPr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3982d03908_1_3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Investigation Presentations</a:t>
            </a:r>
            <a:endParaRPr dirty="0"/>
          </a:p>
        </p:txBody>
      </p:sp>
      <p:sp>
        <p:nvSpPr>
          <p:cNvPr id="269" name="Google Shape;269;g33982d03908_1_3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Develop a presentation about your investigation.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95" name="Google Shape;95;p3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</a:pPr>
            <a:r>
              <a:rPr lang="en-US" dirty="0"/>
              <a:t>Why should we care about soil health?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Learning Objective</a:t>
            </a:r>
            <a:endParaRPr dirty="0"/>
          </a:p>
        </p:txBody>
      </p:sp>
      <p:sp>
        <p:nvSpPr>
          <p:cNvPr id="101" name="Google Shape;101;p3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Construct an evidence-based scientific explanation for how soil health factors influence the growth of organisms.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15d0f265f_0_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Photo Deconstruction</a:t>
            </a:r>
            <a:endParaRPr dirty="0"/>
          </a:p>
        </p:txBody>
      </p:sp>
      <p:sp>
        <p:nvSpPr>
          <p:cNvPr id="107" name="Google Shape;107;g3015d0f265f_0_18"/>
          <p:cNvSpPr txBox="1">
            <a:spLocks noGrp="1"/>
          </p:cNvSpPr>
          <p:nvPr>
            <p:ph type="body" idx="1"/>
          </p:nvPr>
        </p:nvSpPr>
        <p:spPr>
          <a:xfrm>
            <a:off x="457199" y="1451610"/>
            <a:ext cx="7694024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Examine the four photos on the next slide and consider: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do you observe in each photo?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are some causes of the things you observed?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do the healthy plants have that the unhealthy plants do not have? </a:t>
            </a:r>
            <a:endParaRPr sz="2400" dirty="0"/>
          </a:p>
        </p:txBody>
      </p:sp>
      <p:pic>
        <p:nvPicPr>
          <p:cNvPr id="108" name="Google Shape;108;g3015d0f265f_0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1691" y="184484"/>
            <a:ext cx="1602086" cy="1200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015d0f265f_0_24"/>
          <p:cNvSpPr txBox="1">
            <a:spLocks noGrp="1"/>
          </p:cNvSpPr>
          <p:nvPr>
            <p:ph type="title"/>
          </p:nvPr>
        </p:nvSpPr>
        <p:spPr>
          <a:xfrm>
            <a:off x="533690" y="222107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What do you notice? What is the cause?</a:t>
            </a:r>
            <a:endParaRPr dirty="0"/>
          </a:p>
        </p:txBody>
      </p:sp>
      <p:pic>
        <p:nvPicPr>
          <p:cNvPr id="114" name="Google Shape;114;g3015d0f265f_0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949" y="1094407"/>
            <a:ext cx="6013759" cy="3826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015d0f265f_0_29"/>
          <p:cNvSpPr txBox="1">
            <a:spLocks noGrp="1"/>
          </p:cNvSpPr>
          <p:nvPr>
            <p:ph type="title"/>
          </p:nvPr>
        </p:nvSpPr>
        <p:spPr>
          <a:xfrm>
            <a:off x="469368" y="274259"/>
            <a:ext cx="81963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Summarize the images.</a:t>
            </a:r>
            <a:endParaRPr dirty="0"/>
          </a:p>
        </p:txBody>
      </p:sp>
      <p:pic>
        <p:nvPicPr>
          <p:cNvPr id="2" name="Google Shape;114;g3015d0f265f_0_24">
            <a:extLst>
              <a:ext uri="{FF2B5EF4-FFF2-40B4-BE49-F238E27FC236}">
                <a16:creationId xmlns:a16="http://schemas.microsoft.com/office/drawing/2014/main" id="{AFF4BD9D-8ABE-B190-08FF-B2F773F704C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949" y="1094407"/>
            <a:ext cx="6013759" cy="3826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015d0f265f_0_9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Assessing Soil Chemistry</a:t>
            </a:r>
            <a:endParaRPr dirty="0"/>
          </a:p>
        </p:txBody>
      </p:sp>
      <p:sp>
        <p:nvSpPr>
          <p:cNvPr id="134" name="Google Shape;134;g3015d0f265f_0_9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Lab Investigation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015d0f265f_0_10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7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25000"/>
              <a:buFont typeface="Calibri"/>
              <a:buNone/>
            </a:pPr>
            <a:r>
              <a:rPr lang="en-US" sz="3100" dirty="0"/>
              <a:t>Soil Chemistry Investigation: Preparing the sample</a:t>
            </a:r>
            <a:endParaRPr sz="3100" dirty="0"/>
          </a:p>
        </p:txBody>
      </p:sp>
      <p:sp>
        <p:nvSpPr>
          <p:cNvPr id="140" name="Google Shape;140;g3015d0f265f_0_10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53142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10"/>
              <a:buChar char="•"/>
            </a:pPr>
            <a:r>
              <a:rPr lang="en-US" sz="2800" dirty="0"/>
              <a:t>Add 100 mg of soil and 200 mL of water to your beaker. </a:t>
            </a:r>
            <a:endParaRPr lang="en-US" dirty="0"/>
          </a:p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10"/>
              <a:buChar char="•"/>
            </a:pPr>
            <a:r>
              <a:rPr lang="en-US" sz="2800" dirty="0"/>
              <a:t>Stir the solution to blend the soil and water.</a:t>
            </a:r>
          </a:p>
          <a:p>
            <a:pPr marL="688975" lvl="1" indent="-231775">
              <a:spcBef>
                <a:spcPts val="0"/>
              </a:spcBef>
              <a:buSzPts val="2210"/>
              <a:buChar char="•"/>
            </a:pPr>
            <a:r>
              <a:rPr lang="en-US" sz="2000" dirty="0"/>
              <a:t>Use a different stirring utensil for each soil sample. </a:t>
            </a:r>
            <a:endParaRPr lang="en-US" dirty="0"/>
          </a:p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10"/>
              <a:buChar char="•"/>
            </a:pPr>
            <a:r>
              <a:rPr lang="en-US" sz="2800" dirty="0"/>
              <a:t>Let the soil and water mixture sit overnight.</a:t>
            </a:r>
            <a:endParaRPr lang="en-US" dirty="0"/>
          </a:p>
        </p:txBody>
      </p:sp>
      <p:pic>
        <p:nvPicPr>
          <p:cNvPr id="141" name="Google Shape;141;g3015d0f265f_0_102" descr="A picture containing ground, outdoor, person, vege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1878" y="1572796"/>
            <a:ext cx="2252371" cy="2407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20 LEARN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1134</Words>
  <Application>Microsoft Macintosh PowerPoint</Application>
  <PresentationFormat>On-screen Show (16:9)</PresentationFormat>
  <Paragraphs>123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Wingdings</vt:lpstr>
      <vt:lpstr>Arial</vt:lpstr>
      <vt:lpstr>Constantia</vt:lpstr>
      <vt:lpstr>Georgia</vt:lpstr>
      <vt:lpstr>Calibri</vt:lpstr>
      <vt:lpstr>K20 LEARN</vt:lpstr>
      <vt:lpstr>K20 LEARN</vt:lpstr>
      <vt:lpstr>PowerPoint Presentation</vt:lpstr>
      <vt:lpstr>How Does Your Garden Grow?</vt:lpstr>
      <vt:lpstr>Essential Question</vt:lpstr>
      <vt:lpstr>Learning Objective</vt:lpstr>
      <vt:lpstr>Photo Deconstruction</vt:lpstr>
      <vt:lpstr>What do you notice? What is the cause?</vt:lpstr>
      <vt:lpstr>Summarize the images.</vt:lpstr>
      <vt:lpstr>Assessing Soil Chemistry</vt:lpstr>
      <vt:lpstr>Soil Chemistry Investigation: Preparing the sample</vt:lpstr>
      <vt:lpstr>Soil Chemistry Investigation: Recording the data</vt:lpstr>
      <vt:lpstr>Soil Chemistry Clean-Up</vt:lpstr>
      <vt:lpstr>Investigating Soil and Soil Health</vt:lpstr>
      <vt:lpstr>Soil and Soil Health Research</vt:lpstr>
      <vt:lpstr>Discussion</vt:lpstr>
      <vt:lpstr>PowerPoint Presentation</vt:lpstr>
      <vt:lpstr>Breakout Rooms</vt:lpstr>
      <vt:lpstr>Breakout!</vt:lpstr>
      <vt:lpstr>Three Sticky Notes</vt:lpstr>
      <vt:lpstr>Nutrient Cycles</vt:lpstr>
      <vt:lpstr>Discussion</vt:lpstr>
      <vt:lpstr>Soil Health</vt:lpstr>
      <vt:lpstr>Soil Health and Plant Growth</vt:lpstr>
      <vt:lpstr>Investigation</vt:lpstr>
      <vt:lpstr>Growing Plants</vt:lpstr>
      <vt:lpstr>Collecting Data</vt:lpstr>
      <vt:lpstr>Investigation Presentation</vt:lpstr>
      <vt:lpstr>Investigation Presentations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Your Garden Grow?</dc:title>
  <dc:subject/>
  <dc:creator>K20 Center</dc:creator>
  <cp:keywords/>
  <dc:description/>
  <cp:lastModifiedBy>Gracia, Ann M.</cp:lastModifiedBy>
  <cp:revision>4</cp:revision>
  <dcterms:modified xsi:type="dcterms:W3CDTF">2025-04-24T14:27:25Z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