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68" r:id="rId6"/>
  </p:sldMasterIdLst>
  <p:notesMasterIdLst>
    <p:notesMasterId r:id="rId38"/>
  </p:notesMasterIdLst>
  <p:sldIdLst>
    <p:sldId id="256" r:id="rId7"/>
    <p:sldId id="258" r:id="rId8"/>
    <p:sldId id="303" r:id="rId9"/>
    <p:sldId id="261" r:id="rId10"/>
    <p:sldId id="304" r:id="rId11"/>
    <p:sldId id="290" r:id="rId12"/>
    <p:sldId id="288" r:id="rId13"/>
    <p:sldId id="266" r:id="rId14"/>
    <p:sldId id="292" r:id="rId15"/>
    <p:sldId id="291" r:id="rId16"/>
    <p:sldId id="268" r:id="rId17"/>
    <p:sldId id="269" r:id="rId18"/>
    <p:sldId id="270" r:id="rId19"/>
    <p:sldId id="271" r:id="rId20"/>
    <p:sldId id="273" r:id="rId21"/>
    <p:sldId id="305" r:id="rId22"/>
    <p:sldId id="275" r:id="rId23"/>
    <p:sldId id="293" r:id="rId24"/>
    <p:sldId id="276" r:id="rId25"/>
    <p:sldId id="277" r:id="rId26"/>
    <p:sldId id="306" r:id="rId27"/>
    <p:sldId id="307" r:id="rId28"/>
    <p:sldId id="308" r:id="rId29"/>
    <p:sldId id="295" r:id="rId30"/>
    <p:sldId id="309" r:id="rId31"/>
    <p:sldId id="296" r:id="rId32"/>
    <p:sldId id="297" r:id="rId33"/>
    <p:sldId id="299" r:id="rId34"/>
    <p:sldId id="300" r:id="rId35"/>
    <p:sldId id="301" r:id="rId36"/>
    <p:sldId id="302"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onstantia" panose="02030602050306030303" pitchFamily="18"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La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jS/ykf/WgRa0bbPOTyCaPrDoMR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79EE7-3D62-48EC-BE5F-E7951A837F19}" v="60" dt="2021-05-24T21:51:17.325"/>
  </p1510:revLst>
</p1510:revInfo>
</file>

<file path=ppt/tableStyles.xml><?xml version="1.0" encoding="utf-8"?>
<a:tblStyleLst xmlns:a="http://schemas.openxmlformats.org/drawingml/2006/main" def="{398E3CAE-5A02-4EE4-99E1-A1019D3FCDEE}">
  <a:tblStyle styleId="{398E3CAE-5A02-4EE4-99E1-A1019D3FCDE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7" autoAdjust="0"/>
  </p:normalViewPr>
  <p:slideViewPr>
    <p:cSldViewPr snapToGrid="0">
      <p:cViewPr varScale="1">
        <p:scale>
          <a:sx n="165" d="100"/>
          <a:sy n="165" d="100"/>
        </p:scale>
        <p:origin x="1680" y="1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13.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font" Target="fonts/font8.fntdata"/><Relationship Id="rId67" Type="http://customschemas.google.com/relationships/presentationmetadata" Target="metadata"/><Relationship Id="rId20" Type="http://schemas.openxmlformats.org/officeDocument/2006/relationships/slide" Target="slides/slide14.xml"/><Relationship Id="rId41" Type="http://schemas.openxmlformats.org/officeDocument/2006/relationships/font" Target="fonts/font3.fntdata"/><Relationship Id="rId54"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CADX0PNTLg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ites.google.com/ou.edu/gardengrowbreakout/hom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indmeister.co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mapcloud.ihmc.u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ediacommons.psu.edu/2017/02/14/public-service-announce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Clean-Up</a:t>
            </a:r>
            <a:endParaRPr b="1" dirty="0"/>
          </a:p>
          <a:p>
            <a:pPr marL="457200" lvl="0" indent="-298450" algn="l" rtl="0">
              <a:lnSpc>
                <a:spcPct val="100000"/>
              </a:lnSpc>
              <a:spcBef>
                <a:spcPts val="0"/>
              </a:spcBef>
              <a:spcAft>
                <a:spcPts val="0"/>
              </a:spcAft>
              <a:buSzPts val="1100"/>
              <a:buAutoNum type="arabicPeriod"/>
            </a:pPr>
            <a:r>
              <a:rPr lang="en-US" dirty="0"/>
              <a:t>Have students clean up any soil and water messes and wash up surfaces as necessary.</a:t>
            </a:r>
            <a:endParaRPr dirty="0"/>
          </a:p>
          <a:p>
            <a:pPr marL="457200" lvl="0" indent="-298450" algn="l" rtl="0">
              <a:lnSpc>
                <a:spcPct val="100000"/>
              </a:lnSpc>
              <a:spcBef>
                <a:spcPts val="0"/>
              </a:spcBef>
              <a:spcAft>
                <a:spcPts val="0"/>
              </a:spcAft>
              <a:buSzPts val="1100"/>
              <a:buAutoNum type="arabicPeriod"/>
            </a:pPr>
            <a:r>
              <a:rPr lang="en-US" dirty="0"/>
              <a:t>Unless the testing materials have specific disposal instructions, trash and soil water can be disposed off in the regular trash and sink. </a:t>
            </a:r>
            <a:endParaRPr dirty="0"/>
          </a:p>
          <a:p>
            <a:pPr marL="914400" lvl="1" indent="-298450" algn="l" rtl="0">
              <a:lnSpc>
                <a:spcPct val="100000"/>
              </a:lnSpc>
              <a:spcBef>
                <a:spcPts val="0"/>
              </a:spcBef>
              <a:spcAft>
                <a:spcPts val="0"/>
              </a:spcAft>
              <a:buSzPts val="1100"/>
              <a:buAutoNum type="alphaLcPeriod"/>
            </a:pPr>
            <a:r>
              <a:rPr lang="en-US" dirty="0"/>
              <a:t>If any chemicals were added to the water samples, do </a:t>
            </a:r>
            <a:r>
              <a:rPr lang="en-US" i="1" dirty="0"/>
              <a:t>not </a:t>
            </a:r>
            <a:r>
              <a:rPr lang="en-US" dirty="0"/>
              <a:t>pour them down the drain without consulting their SDS sheets for disposal procedures. </a:t>
            </a:r>
            <a:endParaRPr dirty="0"/>
          </a:p>
          <a:p>
            <a:pPr marL="914400" lvl="1" indent="-298450" algn="l" rtl="0">
              <a:lnSpc>
                <a:spcPct val="100000"/>
              </a:lnSpc>
              <a:spcBef>
                <a:spcPts val="0"/>
              </a:spcBef>
              <a:spcAft>
                <a:spcPts val="0"/>
              </a:spcAft>
              <a:buSzPts val="1100"/>
              <a:buAutoNum type="alphaLcPeriod"/>
            </a:pPr>
            <a:r>
              <a:rPr lang="en-US" dirty="0"/>
              <a:t>To avoid clogs, do </a:t>
            </a:r>
            <a:r>
              <a:rPr lang="en-US" i="1" dirty="0"/>
              <a:t>not</a:t>
            </a:r>
            <a:r>
              <a:rPr lang="en-US" dirty="0"/>
              <a:t> pour any water that still has soil/sediment in it down drains.</a:t>
            </a:r>
            <a:endParaRPr dirty="0"/>
          </a:p>
          <a:p>
            <a:pPr marL="457200" lvl="0" indent="-298450" algn="l" rtl="0">
              <a:lnSpc>
                <a:spcPct val="100000"/>
              </a:lnSpc>
              <a:spcBef>
                <a:spcPts val="0"/>
              </a:spcBef>
              <a:spcAft>
                <a:spcPts val="0"/>
              </a:spcAft>
              <a:buSzPts val="1100"/>
              <a:buAutoNum type="arabicPeriod"/>
            </a:pPr>
            <a:r>
              <a:rPr lang="en-US" dirty="0"/>
              <a:t>Gloves should be removed by turning them inside out. (See a demonstration </a:t>
            </a:r>
            <a:r>
              <a:rPr lang="en-US" u="sng" dirty="0">
                <a:solidFill>
                  <a:schemeClr val="hlink"/>
                </a:solidFill>
                <a:hlinkClick r:id="rId3"/>
              </a:rPr>
              <a:t>here</a:t>
            </a:r>
            <a:r>
              <a:rPr lang="en-US" dirty="0"/>
              <a:t> if you are unfamiliar with the technique.) Goggles should be wiped clean/disinfected before being put away.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a:t>Provide students a copy of “Explore Resources” handout, on paper or digitally. </a:t>
            </a:r>
            <a:endParaRPr/>
          </a:p>
          <a:p>
            <a:pPr marL="628650" marR="0" lvl="1" indent="-171450" algn="l" rtl="0">
              <a:lnSpc>
                <a:spcPct val="100000"/>
              </a:lnSpc>
              <a:spcBef>
                <a:spcPts val="0"/>
              </a:spcBef>
              <a:spcAft>
                <a:spcPts val="0"/>
              </a:spcAft>
              <a:buClr>
                <a:srgbClr val="000000"/>
              </a:buClr>
              <a:buSzPts val="1100"/>
              <a:buChar char="○"/>
            </a:pPr>
            <a:r>
              <a:rPr lang="en-US" b="1"/>
              <a:t>Note:</a:t>
            </a:r>
            <a:r>
              <a:rPr lang="en-US"/>
              <a:t> Several of the sources are YouTube videos which may require headphones or physical distance to avoid disturbing other working groups.</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Create an anchor chart summarizing student findings for each of the three boxes they have filled in on their Window Notes.</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Char char="●"/>
            </a:pPr>
            <a:r>
              <a:rPr lang="en-US"/>
              <a:t>These example questions can be used to help facilitate class discussion. </a:t>
            </a:r>
            <a:endParaRPr/>
          </a:p>
          <a:p>
            <a:pPr marL="628650" lvl="1" indent="-171450" algn="l" rtl="0">
              <a:lnSpc>
                <a:spcPct val="100000"/>
              </a:lnSpc>
              <a:spcBef>
                <a:spcPts val="0"/>
              </a:spcBef>
              <a:spcAft>
                <a:spcPts val="0"/>
              </a:spcAft>
              <a:buSzPts val="1100"/>
              <a:buChar char="○"/>
            </a:pPr>
            <a:r>
              <a:rPr lang="en-US"/>
              <a:t>This is not a comprehensive list and the order of the questions doesn’t matter.</a:t>
            </a:r>
            <a:endParaRPr/>
          </a:p>
          <a:p>
            <a:pPr marL="171450" lvl="0" indent="-171450" algn="l" rtl="0">
              <a:lnSpc>
                <a:spcPct val="100000"/>
              </a:lnSpc>
              <a:spcBef>
                <a:spcPts val="0"/>
              </a:spcBef>
              <a:spcAft>
                <a:spcPts val="0"/>
              </a:spcAft>
              <a:buSzPts val="1100"/>
              <a:buChar char="●"/>
            </a:pPr>
            <a:r>
              <a:rPr lang="en-US"/>
              <a:t>Add other relevant questions as necessary to scaffold students’ summaries.</a:t>
            </a:r>
            <a:endParaRPr/>
          </a:p>
          <a:p>
            <a:pPr marL="628650" lvl="1" indent="-171450" algn="l" rtl="0">
              <a:lnSpc>
                <a:spcPct val="100000"/>
              </a:lnSpc>
              <a:spcBef>
                <a:spcPts val="0"/>
              </a:spcBef>
              <a:spcAft>
                <a:spcPts val="0"/>
              </a:spcAft>
              <a:buSzPts val="1100"/>
              <a:buChar char="○"/>
            </a:pPr>
            <a:r>
              <a:rPr lang="en-US" b="1"/>
              <a:t>Note: </a:t>
            </a:r>
            <a:r>
              <a:rPr lang="en-US"/>
              <a:t>The purpose of this discussion is just to summarize the class’s research. Higher order questions should be saved for the Explain discussions when students are synthesizing information.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i="0" dirty="0"/>
              <a:t>LINK: </a:t>
            </a:r>
            <a:r>
              <a:rPr lang="en-US" dirty="0">
                <a:hlinkClick r:id="rId3"/>
              </a:rPr>
              <a:t>How Does Your Garden Grow Breakout (google.com)</a:t>
            </a:r>
            <a:r>
              <a:rPr lang="en-US" i="0" dirty="0"/>
              <a:t> </a:t>
            </a:r>
          </a:p>
          <a:p>
            <a:pPr marL="171450" lvl="0" indent="-171450" algn="l" rtl="0">
              <a:lnSpc>
                <a:spcPct val="100000"/>
              </a:lnSpc>
              <a:spcBef>
                <a:spcPts val="0"/>
              </a:spcBef>
              <a:spcAft>
                <a:spcPts val="0"/>
              </a:spcAft>
              <a:buSzPts val="1100"/>
              <a:buChar char="●"/>
            </a:pPr>
            <a:r>
              <a:rPr lang="en-US" i="0" dirty="0"/>
              <a:t>The breakout should be completed collaboratively. </a:t>
            </a:r>
            <a:endParaRPr dirty="0"/>
          </a:p>
          <a:p>
            <a:pPr marL="171450" lvl="0" indent="-171450" algn="l" rtl="0">
              <a:lnSpc>
                <a:spcPct val="100000"/>
              </a:lnSpc>
              <a:spcBef>
                <a:spcPts val="0"/>
              </a:spcBef>
              <a:spcAft>
                <a:spcPts val="0"/>
              </a:spcAft>
              <a:buSzPts val="1100"/>
              <a:buChar char="●"/>
            </a:pPr>
            <a:r>
              <a:rPr lang="en-US" i="0" dirty="0"/>
              <a:t>Students </a:t>
            </a:r>
            <a:r>
              <a:rPr lang="en-US" dirty="0"/>
              <a:t>should summarize the information in the </a:t>
            </a:r>
            <a:r>
              <a:rPr lang="en-US" i="1" dirty="0"/>
              <a:t>Nutrient Cycles </a:t>
            </a:r>
            <a:r>
              <a:rPr lang="en-US" dirty="0"/>
              <a:t>Window Note box and add any new information to the other boxes as necessary.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sz="1400" b="0" i="0" u="none" strike="noStrike" cap="none" dirty="0">
                <a:solidFill>
                  <a:srgbClr val="000000"/>
                </a:solidFill>
                <a:latin typeface="Arial"/>
                <a:ea typeface="Arial"/>
                <a:cs typeface="Arial"/>
                <a:sym typeface="Arial"/>
              </a:rPr>
              <a:t>In their breakout groups, ask students to summarize what they learned from the breakout into a word and a phrase. </a:t>
            </a:r>
            <a:r>
              <a:rPr lang="en-US" sz="1400" dirty="0">
                <a:latin typeface="Arial"/>
                <a:ea typeface="Arial"/>
                <a:cs typeface="Arial"/>
                <a:sym typeface="Arial"/>
              </a:rPr>
              <a:t>Groups should attempt to create a single word and phrase. </a:t>
            </a:r>
            <a:endParaRPr sz="1400" dirty="0"/>
          </a:p>
          <a:p>
            <a:pPr marL="628650" marR="0" lvl="1" indent="-171450" algn="l" rtl="0">
              <a:lnSpc>
                <a:spcPct val="100000"/>
              </a:lnSpc>
              <a:spcBef>
                <a:spcPts val="0"/>
              </a:spcBef>
              <a:spcAft>
                <a:spcPts val="0"/>
              </a:spcAft>
              <a:buClr>
                <a:srgbClr val="000000"/>
              </a:buClr>
              <a:buSzPts val="1100"/>
              <a:buChar char="○"/>
            </a:pPr>
            <a:r>
              <a:rPr lang="en-US" sz="1400" dirty="0">
                <a:latin typeface="Arial"/>
                <a:ea typeface="Arial"/>
                <a:cs typeface="Arial"/>
                <a:sym typeface="Arial"/>
              </a:rPr>
              <a:t>If they can’t narrow it down to a single example, ask that they limit their responses to one sticky per person (e.g., a group of 3 could have up to 3 words and up to 3 phrases.)</a:t>
            </a:r>
            <a:endParaRPr sz="1400" dirty="0"/>
          </a:p>
          <a:p>
            <a:pPr marL="171450" marR="0" lvl="0" indent="-171450" algn="l" rtl="0">
              <a:lnSpc>
                <a:spcPct val="100000"/>
              </a:lnSpc>
              <a:spcBef>
                <a:spcPts val="0"/>
              </a:spcBef>
              <a:spcAft>
                <a:spcPts val="0"/>
              </a:spcAft>
              <a:buClr>
                <a:srgbClr val="000000"/>
              </a:buClr>
              <a:buSzPts val="1100"/>
              <a:buChar char="●"/>
            </a:pPr>
            <a:r>
              <a:rPr lang="en-US" sz="1400" b="0" i="0" u="none" strike="noStrike" cap="none" dirty="0">
                <a:solidFill>
                  <a:srgbClr val="000000"/>
                </a:solidFill>
                <a:latin typeface="Arial"/>
                <a:ea typeface="Arial"/>
                <a:cs typeface="Arial"/>
                <a:sym typeface="Arial"/>
              </a:rPr>
              <a:t>Repeat the discussion process you used in the Explore debrief to develop a final anchor chart for </a:t>
            </a:r>
            <a:r>
              <a:rPr lang="en-US" sz="1400" b="0" i="1" u="none" strike="noStrike" cap="none" dirty="0">
                <a:solidFill>
                  <a:srgbClr val="000000"/>
                </a:solidFill>
                <a:latin typeface="Arial"/>
                <a:ea typeface="Arial"/>
                <a:cs typeface="Arial"/>
                <a:sym typeface="Arial"/>
              </a:rPr>
              <a:t>Nutrient Cycles</a:t>
            </a:r>
            <a:r>
              <a:rPr lang="en-US" sz="1400" b="0" i="0" u="none" strike="noStrike" cap="none" dirty="0">
                <a:solidFill>
                  <a:srgbClr val="000000"/>
                </a:solidFill>
                <a:latin typeface="Arial"/>
                <a:ea typeface="Arial"/>
                <a:cs typeface="Arial"/>
                <a:sym typeface="Arial"/>
              </a:rPr>
              <a:t>. </a:t>
            </a:r>
            <a:endParaRPr sz="1400" dirty="0"/>
          </a:p>
          <a:p>
            <a:pPr marL="628650" marR="0" lvl="1" indent="-171450" algn="l" rtl="0">
              <a:lnSpc>
                <a:spcPct val="100000"/>
              </a:lnSpc>
              <a:spcBef>
                <a:spcPts val="0"/>
              </a:spcBef>
              <a:spcAft>
                <a:spcPts val="0"/>
              </a:spcAft>
              <a:buClr>
                <a:srgbClr val="000000"/>
              </a:buClr>
              <a:buSzPts val="1100"/>
              <a:buChar char="○"/>
            </a:pPr>
            <a:r>
              <a:rPr lang="en-US" sz="1400" b="0" i="0" u="none" strike="noStrike" cap="none" dirty="0">
                <a:solidFill>
                  <a:srgbClr val="000000"/>
                </a:solidFill>
                <a:latin typeface="Arial"/>
                <a:ea typeface="Arial"/>
                <a:cs typeface="Arial"/>
                <a:sym typeface="Arial"/>
              </a:rPr>
              <a:t>Ask students to share out their Words and Phrases at the beginning of the discussion. </a:t>
            </a:r>
            <a:endParaRPr sz="1400" dirty="0"/>
          </a:p>
          <a:p>
            <a:pPr marL="171450" marR="0" lvl="0" indent="-171450" algn="l" rtl="0">
              <a:lnSpc>
                <a:spcPct val="100000"/>
              </a:lnSpc>
              <a:spcBef>
                <a:spcPts val="0"/>
              </a:spcBef>
              <a:spcAft>
                <a:spcPts val="0"/>
              </a:spcAft>
              <a:buClr>
                <a:srgbClr val="000000"/>
              </a:buClr>
              <a:buSzPts val="1100"/>
              <a:buChar char="●"/>
            </a:pPr>
            <a:r>
              <a:rPr lang="en-US" sz="1400" b="0" i="0" u="none" strike="noStrike" cap="none" dirty="0">
                <a:solidFill>
                  <a:srgbClr val="000000"/>
                </a:solidFill>
                <a:latin typeface="Arial"/>
                <a:ea typeface="Arial"/>
                <a:cs typeface="Arial"/>
                <a:sym typeface="Arial"/>
              </a:rPr>
              <a:t>If necessary, add any new information students discovered to the other three charts as well. </a:t>
            </a:r>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Now that students have familiarity with all the relevant content, they need to connect the pieces to develop a conceptual understanding.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Rather than just telling students what the connections are, help them synthesize the conceptual pieces for themselves.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part of this process, ask students individually to write a single summary sentence over their learning up to this point on a sticky note. Their sentence should emphasize the connections among the information they've gathered during the Explore and Explain activities and discussions. </a:t>
            </a:r>
            <a:endParaRPr dirty="0"/>
          </a:p>
          <a:p>
            <a:pPr marL="628650" lvl="1" indent="-171450" algn="l" rtl="0">
              <a:lnSpc>
                <a:spcPct val="100000"/>
              </a:lnSpc>
              <a:spcBef>
                <a:spcPts val="0"/>
              </a:spcBef>
              <a:spcAft>
                <a:spcPts val="0"/>
              </a:spcAft>
              <a:buSzPts val="1100"/>
              <a:buChar char="○"/>
            </a:pPr>
            <a:r>
              <a:rPr lang="en-US" b="1" dirty="0">
                <a:latin typeface="Arial"/>
                <a:ea typeface="Arial"/>
                <a:cs typeface="Arial"/>
                <a:sym typeface="Arial"/>
              </a:rPr>
              <a:t>Instructional Note: </a:t>
            </a:r>
            <a:r>
              <a:rPr lang="en-US" b="0" dirty="0">
                <a:latin typeface="Arial"/>
                <a:ea typeface="Arial"/>
                <a:cs typeface="Arial"/>
                <a:sym typeface="Arial"/>
              </a:rPr>
              <a:t>The sticky-note summaries students have completed are the steps in a strategy called Three Post-It Notes. While they are typically written all at the same time, this lesson is scaffolds them to support the complexity of the synthesis students are doing.</a:t>
            </a:r>
            <a:endParaRPr b="1" dirty="0">
              <a:latin typeface="Arial"/>
              <a:ea typeface="Arial"/>
              <a:cs typeface="Arial"/>
              <a:sym typeface="Arial"/>
            </a:endParaRPr>
          </a:p>
          <a:p>
            <a:pPr marL="628650" lvl="1"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Instructional Note: </a:t>
            </a:r>
            <a:r>
              <a:rPr lang="en-US" sz="1100" b="0" i="0" u="none" strike="noStrike" cap="none" dirty="0">
                <a:solidFill>
                  <a:srgbClr val="000000"/>
                </a:solidFill>
                <a:latin typeface="Arial"/>
                <a:ea typeface="Arial"/>
                <a:cs typeface="Arial"/>
                <a:sym typeface="Arial"/>
              </a:rPr>
              <a:t>There are other ways to direct students' knowledge construction, but they should at least work out the connections provided on the slide.</a:t>
            </a:r>
            <a:endParaRPr dirty="0">
              <a:latin typeface="Arial"/>
              <a:ea typeface="Arial"/>
              <a:cs typeface="Arial"/>
              <a:sym typeface="Arial"/>
            </a:endParaRPr>
          </a:p>
          <a:p>
            <a:pPr marL="0" lvl="0" indent="0" algn="l" rtl="0">
              <a:lnSpc>
                <a:spcPct val="100000"/>
              </a:lnSpc>
              <a:spcBef>
                <a:spcPts val="0"/>
              </a:spcBef>
              <a:spcAft>
                <a:spcPts val="0"/>
              </a:spcAft>
              <a:buSzPts val="1100"/>
              <a:buNone/>
            </a:pPr>
            <a:endParaRPr i="1" dirty="0">
              <a:latin typeface="Arial"/>
              <a:ea typeface="Arial"/>
              <a:cs typeface="Arial"/>
              <a:sym typeface="Arial"/>
            </a:endParaRPr>
          </a:p>
          <a:p>
            <a:pPr marL="0" lvl="0" indent="0" algn="l" rtl="0">
              <a:lnSpc>
                <a:spcPct val="100000"/>
              </a:lnSpc>
              <a:spcBef>
                <a:spcPts val="0"/>
              </a:spcBef>
              <a:spcAft>
                <a:spcPts val="0"/>
              </a:spcAft>
              <a:buSzPts val="1100"/>
              <a:buNone/>
            </a:pPr>
            <a:r>
              <a:rPr lang="en-US" b="1" i="0" dirty="0">
                <a:latin typeface="Arial"/>
                <a:ea typeface="Arial"/>
                <a:cs typeface="Arial"/>
                <a:sym typeface="Arial"/>
              </a:rPr>
              <a:t>Three Post-It Notes</a:t>
            </a:r>
            <a:r>
              <a:rPr lang="en-US" i="0" dirty="0">
                <a:latin typeface="Arial"/>
                <a:ea typeface="Arial"/>
                <a:cs typeface="Arial"/>
                <a:sym typeface="Arial"/>
              </a:rPr>
              <a:t>: https://learn.k20center.ou.edu/strategy/d9908066f654727934df7bf4f506d92f</a:t>
            </a:r>
            <a:endParaRPr i="0" dirty="0">
              <a:latin typeface="Arial"/>
              <a:ea typeface="Arial"/>
              <a:cs typeface="Arial"/>
              <a:sym typeface="Arial"/>
            </a:endParaRPr>
          </a:p>
          <a:p>
            <a:pPr marL="0" lvl="0" indent="0" algn="l" rtl="0">
              <a:lnSpc>
                <a:spcPct val="100000"/>
              </a:lnSpc>
              <a:spcBef>
                <a:spcPts val="0"/>
              </a:spcBef>
              <a:spcAft>
                <a:spcPts val="0"/>
              </a:spcAft>
              <a:buSzPts val="1100"/>
              <a:buNone/>
            </a:pPr>
            <a:endParaRPr dirty="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
              </a:rPr>
              <a:t>K20 Center. (n.d.). Concept card mapping. Strategy. https://learn.k20center.ou.edu/strategy/d9908066f654727934df7bf4f505c351 </a:t>
            </a:r>
          </a:p>
          <a:p>
            <a:endParaRPr lang="en-US" dirty="0">
              <a:hlinkClick r:id=""/>
            </a:endParaRPr>
          </a:p>
          <a:p>
            <a:r>
              <a:rPr lang="en-US" dirty="0">
                <a:hlinkClick r:id=""/>
              </a:rPr>
              <a:t>Create Your Mind Maps Online - On Any Device | </a:t>
            </a:r>
            <a:r>
              <a:rPr lang="en-US" dirty="0" err="1">
                <a:hlinkClick r:id="rId3"/>
              </a:rPr>
              <a:t>MindMeister</a:t>
            </a:r>
            <a:endParaRPr lang="en-US" dirty="0"/>
          </a:p>
          <a:p>
            <a:r>
              <a:rPr lang="en-US" dirty="0" err="1">
                <a:hlinkClick r:id="rId4"/>
              </a:rPr>
              <a:t>Cmap</a:t>
            </a:r>
            <a:r>
              <a:rPr lang="en-US" dirty="0">
                <a:hlinkClick r:id="rId4"/>
              </a:rPr>
              <a:t> Cloud (ihmc.us)</a:t>
            </a:r>
            <a:endParaRPr lang="en-US" dirty="0"/>
          </a:p>
          <a:p>
            <a:endParaRPr lang="en-US" dirty="0"/>
          </a:p>
          <a:p>
            <a:endParaRPr lang="en-US" dirty="0"/>
          </a:p>
        </p:txBody>
      </p:sp>
    </p:spTree>
    <p:extLst>
      <p:ext uri="{BB962C8B-B14F-4D97-AF65-F5344CB8AC3E}">
        <p14:creationId xmlns:p14="http://schemas.microsoft.com/office/powerpoint/2010/main" val="1213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K20 Center (n.d.). Metaphorical thinking. Strategy. https://learn.k20center.ou.edu/strategy/d9908066f654727934df7bf4f5068fc</a:t>
            </a:r>
          </a:p>
        </p:txBody>
      </p:sp>
    </p:spTree>
    <p:extLst>
      <p:ext uri="{BB962C8B-B14F-4D97-AF65-F5344CB8AC3E}">
        <p14:creationId xmlns:p14="http://schemas.microsoft.com/office/powerpoint/2010/main" val="6747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K20 Center. (n.d.). Cognitive comics. Strategy. https://learn.k20center.ou.edu/strategy/fe96d3de46cfdc1f385aab7e7500a422</a:t>
            </a:r>
          </a:p>
        </p:txBody>
      </p:sp>
    </p:spTree>
    <p:extLst>
      <p:ext uri="{BB962C8B-B14F-4D97-AF65-F5344CB8AC3E}">
        <p14:creationId xmlns:p14="http://schemas.microsoft.com/office/powerpoint/2010/main" val="12045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a:t>MS-ESS3-4 (8th grade)</a:t>
            </a:r>
            <a:endParaRPr/>
          </a:p>
          <a:p>
            <a:pPr marL="0" marR="0" lvl="0" indent="0" algn="l" rtl="0">
              <a:lnSpc>
                <a:spcPct val="100000"/>
              </a:lnSpc>
              <a:spcBef>
                <a:spcPts val="0"/>
              </a:spcBef>
              <a:spcAft>
                <a:spcPts val="0"/>
              </a:spcAft>
              <a:buClr>
                <a:srgbClr val="000000"/>
              </a:buClr>
              <a:buSzPts val="1100"/>
              <a:buFont typeface="Arial"/>
              <a:buNone/>
            </a:pPr>
            <a:endParaRPr b="1"/>
          </a:p>
          <a:p>
            <a:pPr marL="171450" marR="0" lvl="0" indent="-171450" algn="l" rtl="0">
              <a:lnSpc>
                <a:spcPct val="100000"/>
              </a:lnSpc>
              <a:spcBef>
                <a:spcPts val="0"/>
              </a:spcBef>
              <a:spcAft>
                <a:spcPts val="0"/>
              </a:spcAft>
              <a:buClr>
                <a:srgbClr val="000000"/>
              </a:buClr>
              <a:buSzPts val="1100"/>
              <a:buChar char="●"/>
            </a:pPr>
            <a:r>
              <a:rPr lang="en-US" sz="1100" b="0" i="0" u="none" strike="noStrike" cap="none">
                <a:solidFill>
                  <a:schemeClr val="dk1"/>
                </a:solidFill>
                <a:latin typeface="Arial"/>
                <a:ea typeface="Arial"/>
                <a:cs typeface="Arial"/>
                <a:sym typeface="Arial"/>
              </a:rPr>
              <a:t>Show students the World Population video (population simulation begins at 0:44) followed by the Global Land Cover Change video. </a:t>
            </a:r>
            <a:endParaRPr/>
          </a:p>
          <a:p>
            <a:pPr marL="171450" marR="0" lvl="0" indent="-171450" algn="l" rtl="0">
              <a:lnSpc>
                <a:spcPct val="100000"/>
              </a:lnSpc>
              <a:spcBef>
                <a:spcPts val="0"/>
              </a:spcBef>
              <a:spcAft>
                <a:spcPts val="0"/>
              </a:spcAft>
              <a:buClr>
                <a:srgbClr val="000000"/>
              </a:buClr>
              <a:buSzPts val="1100"/>
              <a:buChar char="●"/>
            </a:pPr>
            <a:r>
              <a:rPr lang="en-US" sz="1100" b="0" i="0" u="none" strike="noStrike" cap="none">
                <a:solidFill>
                  <a:schemeClr val="dk1"/>
                </a:solidFill>
                <a:latin typeface="Arial"/>
                <a:ea typeface="Arial"/>
                <a:cs typeface="Arial"/>
                <a:sym typeface="Arial"/>
              </a:rPr>
              <a:t>Ask them to explain how the two videos relate to one another </a:t>
            </a:r>
            <a:endParaRPr/>
          </a:p>
          <a:p>
            <a:pPr marL="628650" marR="0" lvl="1" indent="-171450" algn="l" rtl="0">
              <a:lnSpc>
                <a:spcPct val="100000"/>
              </a:lnSpc>
              <a:spcBef>
                <a:spcPts val="0"/>
              </a:spcBef>
              <a:spcAft>
                <a:spcPts val="0"/>
              </a:spcAft>
              <a:buClr>
                <a:srgbClr val="000000"/>
              </a:buClr>
              <a:buSzPts val="1100"/>
              <a:buChar char="○"/>
            </a:pPr>
            <a:r>
              <a:rPr lang="en-US" sz="1100" b="0" i="0" u="none" strike="noStrike" cap="none">
                <a:solidFill>
                  <a:schemeClr val="dk1"/>
                </a:solidFill>
                <a:latin typeface="Arial"/>
                <a:ea typeface="Arial"/>
                <a:cs typeface="Arial"/>
                <a:sym typeface="Arial"/>
              </a:rPr>
              <a:t>"</a:t>
            </a:r>
            <a:r>
              <a:rPr lang="en-US" sz="1100" b="0" i="1" u="none" strike="noStrike" cap="none">
                <a:solidFill>
                  <a:schemeClr val="dk1"/>
                </a:solidFill>
                <a:latin typeface="Arial"/>
                <a:ea typeface="Arial"/>
                <a:cs typeface="Arial"/>
                <a:sym typeface="Arial"/>
              </a:rPr>
              <a:t>As population increases, we use up more natural land.</a:t>
            </a:r>
            <a:r>
              <a:rPr lang="en-US" sz="11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100"/>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None/>
            </a:pPr>
            <a:r>
              <a:rPr lang="en-US" sz="1100" b="0" i="1" u="none" strike="noStrike" cap="none">
                <a:solidFill>
                  <a:schemeClr val="dk1"/>
                </a:solidFill>
                <a:latin typeface="Arial"/>
                <a:ea typeface="Arial"/>
                <a:cs typeface="Arial"/>
                <a:sym typeface="Arial"/>
              </a:rPr>
              <a:t>Global Land Cover Change: </a:t>
            </a:r>
            <a:r>
              <a:rPr lang="en-US" sz="1100" b="0" i="0" u="none" strike="noStrike" cap="none">
                <a:solidFill>
                  <a:schemeClr val="dk1"/>
                </a:solidFill>
                <a:latin typeface="Arial"/>
                <a:ea typeface="Arial"/>
                <a:cs typeface="Arial"/>
                <a:sym typeface="Arial"/>
              </a:rPr>
              <a:t>https://www.youtube.com/watch?v=gBTlIaf12-4</a:t>
            </a:r>
            <a:endParaRPr/>
          </a:p>
          <a:p>
            <a:pPr marL="0" marR="0" lvl="0" indent="0" algn="l" rtl="0">
              <a:lnSpc>
                <a:spcPct val="100000"/>
              </a:lnSpc>
              <a:spcBef>
                <a:spcPts val="0"/>
              </a:spcBef>
              <a:spcAft>
                <a:spcPts val="0"/>
              </a:spcAft>
              <a:buClr>
                <a:srgbClr val="000000"/>
              </a:buClr>
              <a:buSzPts val="1100"/>
              <a:buNone/>
            </a:pPr>
            <a:r>
              <a:rPr lang="en-US" sz="1100" b="0" i="1" u="none" strike="noStrike" cap="none">
                <a:solidFill>
                  <a:srgbClr val="000000"/>
                </a:solidFill>
                <a:latin typeface="Arial"/>
                <a:ea typeface="Arial"/>
                <a:cs typeface="Arial"/>
                <a:sym typeface="Arial"/>
              </a:rPr>
              <a:t>World Population</a:t>
            </a:r>
            <a:r>
              <a:rPr lang="en-US" sz="1100" b="0" i="0" u="none" strike="noStrike" cap="none">
                <a:solidFill>
                  <a:srgbClr val="000000"/>
                </a:solidFill>
                <a:latin typeface="Arial"/>
                <a:ea typeface="Arial"/>
                <a:cs typeface="Arial"/>
                <a:sym typeface="Arial"/>
              </a:rPr>
              <a:t>: https://youtu.be/khFjdmp9sZk?t=44</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https://learn.k20center.ou.edu/strategy/132</a:t>
            </a:r>
          </a:p>
        </p:txBody>
      </p:sp>
    </p:spTree>
    <p:extLst>
      <p:ext uri="{BB962C8B-B14F-4D97-AF65-F5344CB8AC3E}">
        <p14:creationId xmlns:p14="http://schemas.microsoft.com/office/powerpoint/2010/main" val="1666235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MS-ESS3-4 (8th grade)</a:t>
            </a:r>
            <a:endParaRPr dirty="0"/>
          </a:p>
          <a:p>
            <a:pPr marL="0" lvl="0" indent="0" algn="l" rtl="0">
              <a:lnSpc>
                <a:spcPct val="100000"/>
              </a:lnSpc>
              <a:spcBef>
                <a:spcPts val="0"/>
              </a:spcBef>
              <a:spcAft>
                <a:spcPts val="0"/>
              </a:spcAft>
              <a:buSzPts val="1100"/>
              <a:buNone/>
            </a:pPr>
            <a:endParaRPr sz="11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Have students brainstorm some ways increased population size and land use might impact soil health. </a:t>
            </a:r>
            <a:endParaRPr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Students should choose a potential threat to soil health from either their list, a list you provide to them, or through their own independent research. </a:t>
            </a:r>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cs typeface="Arial"/>
                <a:sym typeface="Arial"/>
              </a:rPr>
              <a:t>Have students research the threat and answer three questions:</a:t>
            </a:r>
          </a:p>
          <a:p>
            <a:pPr marL="628650" marR="0" lvl="1" indent="-171450" algn="l" rtl="0">
              <a:lnSpc>
                <a:spcPct val="100000"/>
              </a:lnSpc>
              <a:spcBef>
                <a:spcPts val="0"/>
              </a:spcBef>
              <a:spcAft>
                <a:spcPts val="0"/>
              </a:spcAft>
              <a:buClr>
                <a:srgbClr val="000000"/>
              </a:buClr>
              <a:buSzPts val="1100"/>
              <a:buChar char="●"/>
            </a:pPr>
            <a:r>
              <a:rPr lang="en-US" b="0" i="0" u="none" strike="noStrike" cap="none" dirty="0">
                <a:solidFill>
                  <a:srgbClr val="000000"/>
                </a:solidFill>
                <a:latin typeface="Arial"/>
                <a:cs typeface="Arial"/>
                <a:sym typeface="Arial"/>
              </a:rPr>
              <a:t>How does the threat damage soil health?</a:t>
            </a:r>
          </a:p>
          <a:p>
            <a:pPr marL="628650" marR="0" lvl="1" indent="-171450" algn="l" rtl="0">
              <a:lnSpc>
                <a:spcPct val="100000"/>
              </a:lnSpc>
              <a:spcBef>
                <a:spcPts val="0"/>
              </a:spcBef>
              <a:spcAft>
                <a:spcPts val="0"/>
              </a:spcAft>
              <a:buClr>
                <a:srgbClr val="000000"/>
              </a:buClr>
              <a:buSzPts val="1100"/>
              <a:buChar char="●"/>
            </a:pPr>
            <a:r>
              <a:rPr lang="en-US" b="0" i="0" u="none" strike="noStrike" cap="none" dirty="0">
                <a:solidFill>
                  <a:srgbClr val="000000"/>
                </a:solidFill>
                <a:latin typeface="Arial"/>
                <a:cs typeface="Arial"/>
                <a:sym typeface="Arial"/>
              </a:rPr>
              <a:t>What causes the threat?</a:t>
            </a:r>
          </a:p>
          <a:p>
            <a:pPr marL="628650" marR="0" lvl="1" indent="-171450" algn="l" rtl="0">
              <a:lnSpc>
                <a:spcPct val="100000"/>
              </a:lnSpc>
              <a:spcBef>
                <a:spcPts val="0"/>
              </a:spcBef>
              <a:spcAft>
                <a:spcPts val="0"/>
              </a:spcAft>
              <a:buClr>
                <a:srgbClr val="000000"/>
              </a:buClr>
              <a:buSzPts val="1100"/>
              <a:buChar char="●"/>
            </a:pPr>
            <a:r>
              <a:rPr lang="en-US" b="0" i="0" u="none" strike="noStrike" cap="none" dirty="0">
                <a:solidFill>
                  <a:srgbClr val="000000"/>
                </a:solidFill>
                <a:latin typeface="Arial"/>
                <a:cs typeface="Arial"/>
                <a:sym typeface="Arial"/>
              </a:rPr>
              <a:t>How can the threat be avoided, mitigated, or eliminated?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MS-ESS3-4 (8th grade)</a:t>
            </a:r>
            <a:endParaRPr dirty="0"/>
          </a:p>
          <a:p>
            <a:pPr marL="0" lvl="0" indent="0" algn="l" rtl="0">
              <a:lnSpc>
                <a:spcPct val="100000"/>
              </a:lnSpc>
              <a:spcBef>
                <a:spcPts val="0"/>
              </a:spcBef>
              <a:spcAft>
                <a:spcPts val="0"/>
              </a:spcAft>
              <a:buSzPts val="1100"/>
              <a:buNone/>
            </a:pPr>
            <a:endParaRPr sz="1100" b="1" i="0" u="none" strike="noStrike" cap="none"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Give students time to research their threat of choice in order to answer the following questions:</a:t>
            </a:r>
            <a:endParaRPr dirty="0"/>
          </a:p>
          <a:p>
            <a:pPr marL="637779" lvl="1" indent="-342900">
              <a:spcBef>
                <a:spcPts val="480"/>
              </a:spcBef>
              <a:buSzPct val="75000"/>
              <a:buFont typeface="Wingdings" panose="05000000000000000000" pitchFamily="2" charset="2"/>
              <a:buChar char="§"/>
            </a:pPr>
            <a:r>
              <a:rPr lang="en-US" sz="1100" dirty="0"/>
              <a:t>How does the threat damage soil health? </a:t>
            </a:r>
          </a:p>
          <a:p>
            <a:pPr marL="637779" lvl="1" indent="-342900">
              <a:spcBef>
                <a:spcPts val="480"/>
              </a:spcBef>
              <a:buSzPct val="75000"/>
              <a:buFont typeface="Wingdings" panose="05000000000000000000" pitchFamily="2" charset="2"/>
              <a:buChar char="§"/>
            </a:pPr>
            <a:r>
              <a:rPr lang="en-US" sz="1100" dirty="0"/>
              <a:t>What causes the threat?</a:t>
            </a:r>
            <a:endParaRPr lang="en-US" dirty="0"/>
          </a:p>
          <a:p>
            <a:pPr marL="637779" lvl="1" indent="-342900">
              <a:spcBef>
                <a:spcPts val="480"/>
              </a:spcBef>
              <a:buSzPct val="75000"/>
              <a:buFont typeface="Wingdings" panose="05000000000000000000" pitchFamily="2" charset="2"/>
              <a:buChar char="§"/>
            </a:pPr>
            <a:r>
              <a:rPr lang="en-US" sz="1100" dirty="0"/>
              <a:t>How can the threat be avoided, mitigated, or eliminated?</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MS-ESS3-4 (8th grade)</a:t>
            </a:r>
            <a:endParaRPr dirty="0"/>
          </a:p>
          <a:p>
            <a:pPr marL="0" marR="0" lvl="0" indent="0" algn="l" defTabSz="914400" rtl="0" eaLnBrk="1" fontAlgn="auto" latinLnBrk="0" hangingPunct="1">
              <a:lnSpc>
                <a:spcPct val="100000"/>
              </a:lnSpc>
              <a:spcBef>
                <a:spcPts val="240"/>
              </a:spcBef>
              <a:spcAft>
                <a:spcPts val="0"/>
              </a:spcAft>
              <a:buClr>
                <a:srgbClr val="991B1E"/>
              </a:buClr>
              <a:buSzPts val="1200"/>
              <a:buFont typeface="Arial"/>
              <a:buNone/>
              <a:tabLst/>
              <a:defRPr/>
            </a:pPr>
            <a:r>
              <a:rPr lang="en-US" dirty="0"/>
              <a:t>Source: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a:t>
            </a:r>
            <a:r>
              <a:rPr kumimoji="0" lang="en-US" sz="1200" b="0" i="0" u="sng" strike="noStrike" kern="0" cap="none" spc="0" normalizeH="0" baseline="0" noProof="0" dirty="0">
                <a:ln>
                  <a:noFill/>
                </a:ln>
                <a:solidFill>
                  <a:srgbClr val="5D94C1"/>
                </a:solidFill>
                <a:effectLst/>
                <a:uLnTx/>
                <a:uFillTx/>
                <a:latin typeface="Calibri"/>
                <a:cs typeface="Calibri"/>
                <a:sym typeface="Calibri"/>
                <a:hlinkClick r:id="rId3"/>
              </a:rPr>
              <a:t>Media Commons @ Penn State University</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Community Tool Box (https://ctb.ku.edu/en/table-of-contents/participation/promoting-interest/public-service-announcements/main) recommends a series of steps for producing a PSA. It is very long, but one key suggestion is to limit the word count of a PSA to 20-25 words for every 10 seconds of video.</a:t>
            </a:r>
            <a:endParaRPr dirty="0"/>
          </a:p>
          <a:p>
            <a:pPr marL="0" lvl="0" indent="0" algn="l" rtl="0">
              <a:lnSpc>
                <a:spcPct val="100000"/>
              </a:lnSpc>
              <a:spcBef>
                <a:spcPts val="0"/>
              </a:spcBef>
              <a:spcAft>
                <a:spcPts val="0"/>
              </a:spcAft>
              <a:buSzPts val="1100"/>
              <a:buNone/>
            </a:pPr>
            <a:endParaRPr i="1" dirty="0"/>
          </a:p>
          <a:p>
            <a:pPr marL="0" lvl="0" indent="0" algn="l" rtl="0">
              <a:lnSpc>
                <a:spcPct val="100000"/>
              </a:lnSpc>
              <a:spcBef>
                <a:spcPts val="0"/>
              </a:spcBef>
              <a:spcAft>
                <a:spcPts val="0"/>
              </a:spcAft>
              <a:buSzPts val="1100"/>
              <a:buNone/>
            </a:pPr>
            <a:r>
              <a:rPr lang="en-US" i="1" dirty="0"/>
              <a:t>How To</a:t>
            </a:r>
            <a:endParaRPr dirty="0"/>
          </a:p>
          <a:p>
            <a:pPr marL="171450" lvl="0" indent="-171450" algn="l" rtl="0">
              <a:lnSpc>
                <a:spcPct val="100000"/>
              </a:lnSpc>
              <a:spcBef>
                <a:spcPts val="0"/>
              </a:spcBef>
              <a:spcAft>
                <a:spcPts val="0"/>
              </a:spcAft>
              <a:buSzPts val="1100"/>
              <a:buChar char="●"/>
            </a:pPr>
            <a:r>
              <a:rPr lang="en-US" i="0" dirty="0"/>
              <a:t>How to Make a PSA: https://youtu.be/eywBa0xfQFw</a:t>
            </a:r>
            <a:endParaRPr dirty="0"/>
          </a:p>
          <a:p>
            <a:pPr marL="0" lvl="0" indent="0" algn="l" rtl="0">
              <a:lnSpc>
                <a:spcPct val="100000"/>
              </a:lnSpc>
              <a:spcBef>
                <a:spcPts val="0"/>
              </a:spcBef>
              <a:spcAft>
                <a:spcPts val="0"/>
              </a:spcAft>
              <a:buSzPts val="1100"/>
              <a:buNone/>
            </a:pPr>
            <a:endParaRPr b="0" i="1" dirty="0"/>
          </a:p>
          <a:p>
            <a:pPr marL="0" lvl="0" indent="0" algn="l" rtl="0">
              <a:lnSpc>
                <a:spcPct val="100000"/>
              </a:lnSpc>
              <a:spcBef>
                <a:spcPts val="0"/>
              </a:spcBef>
              <a:spcAft>
                <a:spcPts val="0"/>
              </a:spcAft>
              <a:buSzPts val="1100"/>
              <a:buNone/>
            </a:pPr>
            <a:r>
              <a:rPr lang="en-US" b="0" i="1" dirty="0"/>
              <a:t>Examples </a:t>
            </a:r>
            <a:r>
              <a:rPr lang="en-US" b="0" i="0" dirty="0"/>
              <a:t>(1:00 or less)</a:t>
            </a:r>
            <a:endParaRPr b="0" i="1" dirty="0"/>
          </a:p>
          <a:p>
            <a:pPr marL="171450" lvl="0" indent="-171450" algn="l" rtl="0">
              <a:lnSpc>
                <a:spcPct val="100000"/>
              </a:lnSpc>
              <a:spcBef>
                <a:spcPts val="0"/>
              </a:spcBef>
              <a:spcAft>
                <a:spcPts val="0"/>
              </a:spcAft>
              <a:buSzPts val="1100"/>
              <a:buChar char="●"/>
            </a:pPr>
            <a:r>
              <a:rPr lang="en-US" dirty="0"/>
              <a:t>(Student Made) PSA on Water Consumption: https://youtu.be/94Ve2vctL9c</a:t>
            </a:r>
            <a:endParaRPr dirty="0"/>
          </a:p>
          <a:p>
            <a:pPr marL="171450" marR="0" lvl="0" indent="-171450" algn="l" rtl="0">
              <a:lnSpc>
                <a:spcPct val="100000"/>
              </a:lnSpc>
              <a:spcBef>
                <a:spcPts val="0"/>
              </a:spcBef>
              <a:spcAft>
                <a:spcPts val="0"/>
              </a:spcAft>
              <a:buClr>
                <a:srgbClr val="000000"/>
              </a:buClr>
              <a:buSzPts val="1100"/>
              <a:buFont typeface="Arial"/>
              <a:buChar char="●"/>
            </a:pPr>
            <a:r>
              <a:rPr lang="en-US" dirty="0"/>
              <a:t>Let Her Learn: https://youtu.be/9FKUNLrMXic</a:t>
            </a:r>
            <a:endParaRPr dirty="0"/>
          </a:p>
          <a:p>
            <a:pPr marL="171450" lvl="0" indent="-171450" algn="l" rtl="0">
              <a:lnSpc>
                <a:spcPct val="100000"/>
              </a:lnSpc>
              <a:spcBef>
                <a:spcPts val="0"/>
              </a:spcBef>
              <a:spcAft>
                <a:spcPts val="0"/>
              </a:spcAft>
              <a:buSzPts val="1100"/>
              <a:buChar char="●"/>
            </a:pPr>
            <a:r>
              <a:rPr lang="en-US" dirty="0"/>
              <a:t>Bully Bystanders: https://youtu.be/L7b2AC9R460</a:t>
            </a:r>
            <a:endParaRPr dirty="0"/>
          </a:p>
          <a:p>
            <a:pPr marL="171450" lvl="0" indent="-171450" algn="l" rtl="0">
              <a:lnSpc>
                <a:spcPct val="100000"/>
              </a:lnSpc>
              <a:spcBef>
                <a:spcPts val="0"/>
              </a:spcBef>
              <a:spcAft>
                <a:spcPts val="0"/>
              </a:spcAft>
              <a:buSzPts val="1100"/>
              <a:buChar char="●"/>
            </a:pPr>
            <a:r>
              <a:rPr lang="en-US" dirty="0"/>
              <a:t>Cyberbullying: https://youtu.be/2dlKgIieK_0</a:t>
            </a:r>
            <a:endParaRPr dirty="0"/>
          </a:p>
          <a:p>
            <a:pPr marL="171450" lvl="0" indent="-171450" algn="l" rtl="0">
              <a:lnSpc>
                <a:spcPct val="100000"/>
              </a:lnSpc>
              <a:spcBef>
                <a:spcPts val="0"/>
              </a:spcBef>
              <a:spcAft>
                <a:spcPts val="0"/>
              </a:spcAft>
              <a:buSzPts val="1100"/>
              <a:buChar char="●"/>
            </a:pPr>
            <a:r>
              <a:rPr lang="en-US" dirty="0"/>
              <a:t>Don’t Text and Drive: https://youtu.be/eywBa0xfQFw</a:t>
            </a:r>
            <a:endParaRPr dirty="0"/>
          </a:p>
          <a:p>
            <a:pPr marL="171450" lvl="0" indent="-171450" algn="l" rtl="0">
              <a:lnSpc>
                <a:spcPct val="100000"/>
              </a:lnSpc>
              <a:spcBef>
                <a:spcPts val="0"/>
              </a:spcBef>
              <a:spcAft>
                <a:spcPts val="0"/>
              </a:spcAft>
              <a:buSzPts val="1100"/>
              <a:buChar char="●"/>
            </a:pPr>
            <a:r>
              <a:rPr lang="en-US" dirty="0"/>
              <a:t>Cyberbullying (If you wouldn't say it in person): https://youtu.be/zRUFvQ_25eg</a:t>
            </a:r>
            <a:endParaRPr dirty="0"/>
          </a:p>
          <a:p>
            <a:pPr marL="171450" lvl="0" indent="-171450" algn="l" rtl="0">
              <a:lnSpc>
                <a:spcPct val="100000"/>
              </a:lnSpc>
              <a:spcBef>
                <a:spcPts val="0"/>
              </a:spcBef>
              <a:spcAft>
                <a:spcPts val="0"/>
              </a:spcAft>
              <a:buSzPts val="1100"/>
              <a:buChar char="●"/>
            </a:pPr>
            <a:r>
              <a:rPr lang="en-US" dirty="0"/>
              <a:t>G.I. Joe - Teamwork: https://youtu.be/lR9OY8Nh1NM</a:t>
            </a:r>
            <a:endParaRPr dirty="0"/>
          </a:p>
          <a:p>
            <a:pPr marL="171450" lvl="0" indent="-171450" algn="l" rtl="0">
              <a:lnSpc>
                <a:spcPct val="100000"/>
              </a:lnSpc>
              <a:spcBef>
                <a:spcPts val="0"/>
              </a:spcBef>
              <a:spcAft>
                <a:spcPts val="0"/>
              </a:spcAft>
              <a:buSzPts val="1100"/>
              <a:buChar char="●"/>
            </a:pPr>
            <a:r>
              <a:rPr lang="en-US" dirty="0"/>
              <a:t>Don’t Almost Give: https://youtu.be/PiYYpEmiq24</a:t>
            </a:r>
            <a:endParaRPr dirty="0"/>
          </a:p>
          <a:p>
            <a:pPr marL="171450" lvl="0" indent="-171450" algn="l" rtl="0">
              <a:lnSpc>
                <a:spcPct val="100000"/>
              </a:lnSpc>
              <a:spcBef>
                <a:spcPts val="0"/>
              </a:spcBef>
              <a:spcAft>
                <a:spcPts val="0"/>
              </a:spcAft>
              <a:buSzPts val="1100"/>
              <a:buChar char="●"/>
            </a:pPr>
            <a:r>
              <a:rPr lang="en-US" dirty="0"/>
              <a:t>Stranger Danger (80s): https://youtu.be/9mEQmrw6JpA</a:t>
            </a:r>
            <a:endParaRPr dirty="0"/>
          </a:p>
          <a:p>
            <a:pPr marL="171450" lvl="0" indent="-171450" algn="l" rtl="0">
              <a:lnSpc>
                <a:spcPct val="100000"/>
              </a:lnSpc>
              <a:spcBef>
                <a:spcPts val="0"/>
              </a:spcBef>
              <a:spcAft>
                <a:spcPts val="0"/>
              </a:spcAft>
              <a:buSzPts val="1100"/>
              <a:buChar char="●"/>
            </a:pPr>
            <a:r>
              <a:rPr lang="en-US" dirty="0"/>
              <a:t>MR. T Anti Drug (80s): https://youtu.be/FJiTxtcW-is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MS-ESS3-4 (8th grade)</a:t>
            </a:r>
            <a:endParaRPr dirty="0"/>
          </a:p>
          <a:p>
            <a:pPr marL="0" lvl="0" indent="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US" dirty="0"/>
              <a:t>As a final presentation, ask students to create a Public Service Announcement about the dangers posed to soil health.</a:t>
            </a:r>
            <a:endParaRPr dirty="0"/>
          </a:p>
          <a:p>
            <a:pPr marL="171450" lvl="0" indent="-171450" algn="l" rtl="0">
              <a:lnSpc>
                <a:spcPct val="100000"/>
              </a:lnSpc>
              <a:spcBef>
                <a:spcPts val="0"/>
              </a:spcBef>
              <a:spcAft>
                <a:spcPts val="0"/>
              </a:spcAft>
              <a:buSzPts val="1100"/>
              <a:buChar char="●"/>
            </a:pPr>
            <a:r>
              <a:rPr lang="en-US" dirty="0"/>
              <a:t>They may choose to create their PSA from a stance advocating for the benefits of improved soil health or highlighting the threat of not protecting the soil from their particular threat. </a:t>
            </a:r>
            <a:endParaRPr dirty="0"/>
          </a:p>
          <a:p>
            <a:pPr marL="628650" lvl="1" indent="-171450" algn="l" rtl="0">
              <a:lnSpc>
                <a:spcPct val="100000"/>
              </a:lnSpc>
              <a:spcBef>
                <a:spcPts val="0"/>
              </a:spcBef>
              <a:spcAft>
                <a:spcPts val="0"/>
              </a:spcAft>
              <a:buSzPts val="1100"/>
              <a:buChar char="○"/>
            </a:pPr>
            <a:r>
              <a:rPr lang="en-US" dirty="0"/>
              <a:t>A Two-Minute Documentary or similar format would be appropriate for this activity. </a:t>
            </a:r>
            <a:endParaRPr dirty="0"/>
          </a:p>
          <a:p>
            <a:pPr marL="171450" lvl="0" indent="-171450" algn="l" rtl="0">
              <a:lnSpc>
                <a:spcPct val="100000"/>
              </a:lnSpc>
              <a:spcBef>
                <a:spcPts val="0"/>
              </a:spcBef>
              <a:spcAft>
                <a:spcPts val="0"/>
              </a:spcAft>
              <a:buSzPts val="1100"/>
              <a:buChar char="●"/>
            </a:pPr>
            <a:r>
              <a:rPr lang="en-US" dirty="0"/>
              <a:t>The PSAs should synthesize what students have learned throughout the lesson about soil.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0" i="0" dirty="0"/>
              <a:t>Two-Minute Documentary: https://learn.k20center.ou.edu/strategy/d9908066f654727934df7bf4f</a:t>
            </a:r>
            <a:endParaRPr i="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a:t>MS-ESS3-4 (8th grade)</a:t>
            </a:r>
            <a:endParaRPr/>
          </a:p>
          <a:p>
            <a:pPr marL="171450" lvl="0" indent="-171450" algn="l" rtl="0">
              <a:lnSpc>
                <a:spcPct val="100000"/>
              </a:lnSpc>
              <a:spcBef>
                <a:spcPts val="0"/>
              </a:spcBef>
              <a:spcAft>
                <a:spcPts val="0"/>
              </a:spcAft>
              <a:buSzPts val="1100"/>
              <a:buChar char="●"/>
            </a:pPr>
            <a:r>
              <a:rPr lang="en-US"/>
              <a:t>Students should address</a:t>
            </a:r>
            <a:endParaRPr/>
          </a:p>
          <a:p>
            <a:pPr marL="628650" lvl="1" indent="-171450" algn="l" rtl="0">
              <a:lnSpc>
                <a:spcPct val="100000"/>
              </a:lnSpc>
              <a:spcBef>
                <a:spcPts val="0"/>
              </a:spcBef>
              <a:spcAft>
                <a:spcPts val="0"/>
              </a:spcAft>
              <a:buSzPts val="1100"/>
              <a:buChar char="○"/>
            </a:pPr>
            <a:r>
              <a:rPr lang="en-US"/>
              <a:t>what characterizes healthy soil and </a:t>
            </a:r>
            <a:endParaRPr/>
          </a:p>
          <a:p>
            <a:pPr marL="628650" lvl="1" indent="-171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ways in which their threat damages soil health,</a:t>
            </a:r>
            <a:endParaRPr/>
          </a:p>
          <a:p>
            <a:pPr marL="628650" lvl="1" indent="-171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what causes the threat to occur,</a:t>
            </a:r>
            <a:endParaRPr/>
          </a:p>
          <a:p>
            <a:pPr marL="628650" lvl="1" indent="-171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ways the threat can be avoided, mitigated, or eliminated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a:t>MS-ESS3-4 (8th grade)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MS-ESS3-4 </a:t>
            </a:r>
            <a:r>
              <a:rPr lang="en-US" i="1" dirty="0"/>
              <a:t>(8</a:t>
            </a:r>
            <a:r>
              <a:rPr lang="en-US" i="1" baseline="30000" dirty="0"/>
              <a:t>th</a:t>
            </a:r>
            <a:r>
              <a:rPr lang="en-US" i="1" dirty="0"/>
              <a:t> grade)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i="1" dirty="0"/>
              <a:t>DCI: </a:t>
            </a:r>
            <a:r>
              <a:rPr lang="en-US" b="0" i="1" dirty="0"/>
              <a:t>Human Impacts on Earth Systems:</a:t>
            </a:r>
            <a:endParaRPr dirty="0"/>
          </a:p>
          <a:p>
            <a:pPr marL="171450" lvl="0" indent="-171450" algn="l" rtl="0">
              <a:lnSpc>
                <a:spcPct val="100000"/>
              </a:lnSpc>
              <a:spcBef>
                <a:spcPts val="0"/>
              </a:spcBef>
              <a:spcAft>
                <a:spcPts val="0"/>
              </a:spcAft>
              <a:buSzPts val="1100"/>
              <a:buChar char="●"/>
            </a:pPr>
            <a:r>
              <a:rPr lang="en-US" b="0" i="0" dirty="0"/>
              <a:t>Typically, as human populations and per-capita consumption of natural resources increase, so do the negative impacts on Earth unless the activities and technologies involved are engineered otherwise.</a:t>
            </a:r>
            <a:endParaRPr dirty="0"/>
          </a:p>
          <a:p>
            <a:pPr marL="0" lvl="0" indent="0" algn="l" rtl="0">
              <a:lnSpc>
                <a:spcPct val="100000"/>
              </a:lnSpc>
              <a:spcBef>
                <a:spcPts val="0"/>
              </a:spcBef>
              <a:spcAft>
                <a:spcPts val="0"/>
              </a:spcAft>
              <a:buSzPts val="1100"/>
              <a:buNone/>
            </a:pPr>
            <a:endParaRPr b="0" i="0" dirty="0"/>
          </a:p>
          <a:p>
            <a:pPr marL="0" lvl="0" indent="0" algn="l" rtl="0">
              <a:lnSpc>
                <a:spcPct val="100000"/>
              </a:lnSpc>
              <a:spcBef>
                <a:spcPts val="0"/>
              </a:spcBef>
              <a:spcAft>
                <a:spcPts val="0"/>
              </a:spcAft>
              <a:buSzPts val="1100"/>
              <a:buNone/>
            </a:pPr>
            <a:r>
              <a:rPr lang="en-US" b="1" i="1" dirty="0"/>
              <a:t>SEP: </a:t>
            </a:r>
            <a:r>
              <a:rPr lang="en-US" sz="1100" b="0" i="1" u="none" strike="noStrike" cap="none" dirty="0">
                <a:solidFill>
                  <a:srgbClr val="000000"/>
                </a:solidFill>
                <a:latin typeface="Arial"/>
                <a:ea typeface="Arial"/>
                <a:cs typeface="Arial"/>
                <a:sym typeface="Arial"/>
              </a:rPr>
              <a:t>Engaging in argument from evidence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Construct an oral and written argument supported by empirical  evidence and scientific reasoning to support or refute an explanation or a model for a phenomenon.</a:t>
            </a:r>
            <a:endParaRPr dirty="0"/>
          </a:p>
          <a:p>
            <a:pPr marL="171450" lvl="0" indent="-101600" algn="l" rtl="0">
              <a:lnSpc>
                <a:spcPct val="100000"/>
              </a:lnSpc>
              <a:spcBef>
                <a:spcPts val="0"/>
              </a:spcBef>
              <a:spcAft>
                <a:spcPts val="0"/>
              </a:spcAft>
              <a:buSzPts val="1100"/>
              <a:buNone/>
            </a:pPr>
            <a:endParaRPr b="0" i="1" dirty="0"/>
          </a:p>
          <a:p>
            <a:pPr marL="0" lvl="0" indent="0" algn="l" rtl="0">
              <a:lnSpc>
                <a:spcPct val="100000"/>
              </a:lnSpc>
              <a:spcBef>
                <a:spcPts val="0"/>
              </a:spcBef>
              <a:spcAft>
                <a:spcPts val="0"/>
              </a:spcAft>
              <a:buSzPts val="1100"/>
              <a:buNone/>
            </a:pPr>
            <a:r>
              <a:rPr lang="en-US" b="1" i="1" dirty="0"/>
              <a:t>CCC: </a:t>
            </a:r>
            <a:r>
              <a:rPr lang="en-US" b="0" i="1" dirty="0"/>
              <a:t>Cause and Effect</a:t>
            </a:r>
            <a:endParaRPr dirty="0"/>
          </a:p>
          <a:p>
            <a:pPr marL="171450" lvl="0" indent="-171450" algn="l" rtl="0">
              <a:lnSpc>
                <a:spcPct val="100000"/>
              </a:lnSpc>
              <a:spcBef>
                <a:spcPts val="0"/>
              </a:spcBef>
              <a:spcAft>
                <a:spcPts val="0"/>
              </a:spcAft>
              <a:buSzPts val="1100"/>
              <a:buChar char="●"/>
            </a:pPr>
            <a:r>
              <a:rPr lang="en-US" b="0" i="0" dirty="0"/>
              <a:t>Cause and effect relationships may be used to predict phenomena in natural or designed systems.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K20 LEARN (https://learn.k20center.ou.edu/strategy/140</a:t>
            </a:r>
          </a:p>
        </p:txBody>
      </p:sp>
    </p:spTree>
    <p:extLst>
      <p:ext uri="{BB962C8B-B14F-4D97-AF65-F5344CB8AC3E}">
        <p14:creationId xmlns:p14="http://schemas.microsoft.com/office/powerpoint/2010/main" val="35104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 students the series of pictures of soil and plants in different soil health conditions (healthy harvested field, bare field, plants growing in healthy and unhealthy soil). Have students do a photo deconstruction reflecting on what they observed in each photo, the potential causes for differences they notice, and what the healthy plants might have that the unhealthy plants do not. </a:t>
            </a:r>
          </a:p>
          <a:p>
            <a:r>
              <a:rPr lang="en-US" dirty="0"/>
              <a:t>If students do not make a connection between soil and healthy plants, guide part of the conversation toward what the plants are growing in (i.e., soil). While plants do not require soil to grow, in these cases soil is where the plants are taking in many necessary nutrients.</a:t>
            </a:r>
          </a:p>
          <a:p>
            <a:endParaRPr lang="en-US" dirty="0"/>
          </a:p>
          <a:p>
            <a:r>
              <a:rPr lang="en-US" dirty="0"/>
              <a:t>Photo Deconstruction: https://learn.k20center.ou.edu/strategy/d9908066f654727934df7bf4f5065b32</a:t>
            </a:r>
          </a:p>
          <a:p>
            <a:endParaRPr lang="en-US" dirty="0"/>
          </a:p>
          <a:p>
            <a:r>
              <a:rPr lang="en-US" dirty="0"/>
              <a:t>Photos: Heather Shaffery</a:t>
            </a:r>
          </a:p>
          <a:p>
            <a:endParaRPr lang="en-US" dirty="0"/>
          </a:p>
        </p:txBody>
      </p:sp>
    </p:spTree>
    <p:extLst>
      <p:ext uri="{BB962C8B-B14F-4D97-AF65-F5344CB8AC3E}">
        <p14:creationId xmlns:p14="http://schemas.microsoft.com/office/powerpoint/2010/main" val="298664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After the discussion, ask students to summarize what they think they know about the images in one sentence.  Effective sentences should summarize the big takeaway each student gets from the conversation.</a:t>
            </a:r>
            <a:endParaRPr lang="en-US" dirty="0"/>
          </a:p>
          <a:p>
            <a:pPr marL="158750" indent="0">
              <a:buNone/>
            </a:pPr>
            <a:endParaRPr lang="en-US" dirty="0"/>
          </a:p>
        </p:txBody>
      </p:sp>
    </p:spTree>
    <p:extLst>
      <p:ext uri="{BB962C8B-B14F-4D97-AF65-F5344CB8AC3E}">
        <p14:creationId xmlns:p14="http://schemas.microsoft.com/office/powerpoint/2010/main" val="37119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Now that the students have a sense that soil may be important to plant health, they will test the soil types to determine the level of the nutrients present. </a:t>
            </a:r>
            <a:r>
              <a:rPr lang="en-US" sz="1100" b="0" i="0" u="none" strike="noStrike" cap="none" dirty="0">
                <a:solidFill>
                  <a:srgbClr val="000000"/>
                </a:solidFill>
                <a:latin typeface="Arial"/>
                <a:ea typeface="Arial"/>
                <a:cs typeface="Arial"/>
                <a:sym typeface="Arial"/>
              </a:rPr>
              <a:t>Have students analyze each soil sample, making sure to record the data for the most common soil chemistry tests: soil pH; and Nitrogen, Phosphorus, and Potassium levels.</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Soil Samples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Have students collect soil samples from possible garden sites around campus. You may have students collect soil from multiple sites to use as a comparison. Students may even bring soil sample from home to test.</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Preparing the Soil Samples:</a:t>
            </a:r>
            <a:br>
              <a:rPr lang="en-US" sz="1100" b="0" i="0" u="none" strike="noStrike" cap="none" dirty="0">
                <a:solidFill>
                  <a:srgbClr val="000000"/>
                </a:solidFill>
                <a:latin typeface="Arial"/>
                <a:ea typeface="Arial"/>
                <a:cs typeface="Arial"/>
                <a:sym typeface="Arial"/>
              </a:rPr>
            </a:br>
            <a:r>
              <a:rPr lang="en-US" sz="1100" b="0" i="0" u="none" strike="noStrike" cap="none" dirty="0">
                <a:solidFill>
                  <a:srgbClr val="000000"/>
                </a:solidFill>
                <a:latin typeface="Arial"/>
                <a:ea typeface="Arial"/>
                <a:cs typeface="Arial"/>
                <a:sym typeface="Arial"/>
              </a:rPr>
              <a:t>All of the tests require a soil solution which is best to prepare at least a day before to get better results due to the nutrients leaching into the water.</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Have the students create a soil solution by adding 100 mg of soil and 200 mL of water to a beaker or other container.</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Now have the students use the stirring rod or sticks to blend the mixture.</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Ensure that students clean the stirring rod thoroughly or use a different stirring utensil for each soil sample.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Testing the Soil Samples</a:t>
            </a:r>
            <a:endParaRPr dirty="0"/>
          </a:p>
          <a:p>
            <a:pPr marL="457200" lvl="0" indent="-298450" algn="l" rtl="0">
              <a:lnSpc>
                <a:spcPct val="100000"/>
              </a:lnSpc>
              <a:spcBef>
                <a:spcPts val="0"/>
              </a:spcBef>
              <a:spcAft>
                <a:spcPts val="0"/>
              </a:spcAft>
              <a:buSzPts val="1100"/>
              <a:buAutoNum type="arabicPeriod"/>
            </a:pPr>
            <a:r>
              <a:rPr lang="en-US" dirty="0"/>
              <a:t>Provide each group with a copy of the “Soil Investigation Handout.”</a:t>
            </a:r>
            <a:endParaRPr dirty="0"/>
          </a:p>
          <a:p>
            <a:pPr marL="914400" lvl="1" indent="-298450" algn="l" rtl="0">
              <a:lnSpc>
                <a:spcPct val="100000"/>
              </a:lnSpc>
              <a:spcBef>
                <a:spcPts val="0"/>
              </a:spcBef>
              <a:spcAft>
                <a:spcPts val="0"/>
              </a:spcAft>
              <a:buSzPts val="1100"/>
              <a:buFont typeface="Arial"/>
              <a:buAutoNum type="alphaLcPeriod"/>
            </a:pPr>
            <a:r>
              <a:rPr lang="en-US" b="1" dirty="0"/>
              <a:t>Prep Note: </a:t>
            </a:r>
            <a:r>
              <a:rPr lang="en-US" dirty="0"/>
              <a:t>Edit the table to include the soil types the class has collected and any additional soil chemistry variables you may be testing.</a:t>
            </a:r>
            <a:endParaRPr dirty="0"/>
          </a:p>
          <a:p>
            <a:pPr marL="457200" lvl="0" indent="-298450" algn="l" rtl="0">
              <a:lnSpc>
                <a:spcPct val="100000"/>
              </a:lnSpc>
              <a:spcBef>
                <a:spcPts val="0"/>
              </a:spcBef>
              <a:spcAft>
                <a:spcPts val="0"/>
              </a:spcAft>
              <a:buSzPts val="1100"/>
              <a:buAutoNum type="arabicPeriod"/>
            </a:pPr>
            <a:r>
              <a:rPr lang="en-US" dirty="0"/>
              <a:t>Based on the specific directions for the soil test kit/materials you have purchased, review the procedure for soil testing with your students. </a:t>
            </a:r>
            <a:endParaRPr b="1" dirty="0"/>
          </a:p>
          <a:p>
            <a:pPr marL="914400" lvl="1" indent="-298450" algn="l" rtl="0">
              <a:lnSpc>
                <a:spcPct val="100000"/>
              </a:lnSpc>
              <a:spcBef>
                <a:spcPts val="0"/>
              </a:spcBef>
              <a:spcAft>
                <a:spcPts val="0"/>
              </a:spcAft>
              <a:buSzPts val="1100"/>
              <a:buFont typeface="Arial"/>
              <a:buAutoNum type="alphaLcPeriod"/>
            </a:pPr>
            <a:r>
              <a:rPr lang="en-US" sz="1100" b="1" i="0" u="none" strike="noStrike" cap="none" dirty="0">
                <a:solidFill>
                  <a:srgbClr val="000000"/>
                </a:solidFill>
                <a:latin typeface="Arial"/>
                <a:ea typeface="Arial"/>
                <a:cs typeface="Arial"/>
                <a:sym typeface="Arial"/>
              </a:rPr>
              <a:t>Prep Note: </a:t>
            </a:r>
            <a:r>
              <a:rPr lang="en-US" sz="1100" b="0" i="0" u="none" strike="noStrike" cap="none" dirty="0">
                <a:solidFill>
                  <a:srgbClr val="000000"/>
                </a:solidFill>
                <a:latin typeface="Arial"/>
                <a:ea typeface="Arial"/>
                <a:cs typeface="Arial"/>
                <a:sym typeface="Arial"/>
              </a:rPr>
              <a:t>If you are using test strips that require a color comparison, it might be necessary to filter the water sample before collecting data. This is particularly true for nitrogen test strips. Depending on how murky the soil makes the water, it is usually clean enough after 2-3 rounds of filtering through a double or triple layer of coffee filters.</a:t>
            </a:r>
            <a:endParaRPr b="0" i="0" dirty="0"/>
          </a:p>
          <a:p>
            <a:pPr marL="914400" lvl="1" indent="-298450" algn="l" rtl="0">
              <a:lnSpc>
                <a:spcPct val="100000"/>
              </a:lnSpc>
              <a:spcBef>
                <a:spcPts val="0"/>
              </a:spcBef>
              <a:spcAft>
                <a:spcPts val="0"/>
              </a:spcAft>
              <a:buSzPts val="1100"/>
              <a:buFont typeface="Arial"/>
              <a:buAutoNum type="alphaLcPeriod"/>
            </a:pPr>
            <a:r>
              <a:rPr lang="en-US" b="1" i="0" dirty="0"/>
              <a:t>Safety Note</a:t>
            </a:r>
            <a:r>
              <a:rPr lang="en-US" b="0" i="0" dirty="0"/>
              <a:t>: If your kit requires the use of chemicals, be sure to check the SDS in advance for safety and disposal procedures.</a:t>
            </a:r>
            <a:endParaRPr dirty="0"/>
          </a:p>
          <a:p>
            <a:pPr marL="457200" lvl="0" indent="-298450" algn="l" rtl="0">
              <a:lnSpc>
                <a:spcPct val="100000"/>
              </a:lnSpc>
              <a:spcBef>
                <a:spcPts val="0"/>
              </a:spcBef>
              <a:spcAft>
                <a:spcPts val="0"/>
              </a:spcAft>
              <a:buSzPts val="1100"/>
              <a:buAutoNum type="arabicPeriod"/>
            </a:pPr>
            <a:r>
              <a:rPr lang="en-US" dirty="0"/>
              <a:t>Have students document their process and results by taking photos using in-class technology (e.g., Chromebooks, tablets, digital cameras) or their phone’s camera.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Photograph by K20 Center.</a:t>
            </a:r>
          </a:p>
        </p:txBody>
      </p:sp>
    </p:spTree>
    <p:extLst>
      <p:ext uri="{BB962C8B-B14F-4D97-AF65-F5344CB8AC3E}">
        <p14:creationId xmlns:p14="http://schemas.microsoft.com/office/powerpoint/2010/main" val="159329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38655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8" name="Google Shape;58;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9"/>
        <p:cNvGrpSpPr/>
        <p:nvPr/>
      </p:nvGrpSpPr>
      <p:grpSpPr>
        <a:xfrm>
          <a:off x="0" y="0"/>
          <a:ext cx="0" cy="0"/>
          <a:chOff x="0" y="0"/>
          <a:chExt cx="0" cy="0"/>
        </a:xfrm>
      </p:grpSpPr>
      <p:sp>
        <p:nvSpPr>
          <p:cNvPr id="60" name="Google Shape;6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2" name="Google Shape;62;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3"/>
        <p:cNvGrpSpPr/>
        <p:nvPr/>
      </p:nvGrpSpPr>
      <p:grpSpPr>
        <a:xfrm>
          <a:off x="0" y="0"/>
          <a:ext cx="0" cy="0"/>
          <a:chOff x="0" y="0"/>
          <a:chExt cx="0" cy="0"/>
        </a:xfrm>
      </p:grpSpPr>
      <p:sp>
        <p:nvSpPr>
          <p:cNvPr id="64" name="Google Shape;64;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6" name="Google Shape;66;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990000"/>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2"/>
        <p:cNvGrpSpPr/>
        <p:nvPr/>
      </p:nvGrpSpPr>
      <p:grpSpPr>
        <a:xfrm>
          <a:off x="0" y="0"/>
          <a:ext cx="0" cy="0"/>
          <a:chOff x="0" y="0"/>
          <a:chExt cx="0" cy="0"/>
        </a:xfrm>
      </p:grpSpPr>
      <p:sp>
        <p:nvSpPr>
          <p:cNvPr id="73" name="Google Shape;73;p5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5" name="Google Shape;75;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6"/>
        <p:cNvGrpSpPr/>
        <p:nvPr/>
      </p:nvGrpSpPr>
      <p:grpSpPr>
        <a:xfrm>
          <a:off x="0" y="0"/>
          <a:ext cx="0" cy="0"/>
          <a:chOff x="0" y="0"/>
          <a:chExt cx="0" cy="0"/>
        </a:xfrm>
      </p:grpSpPr>
      <p:sp>
        <p:nvSpPr>
          <p:cNvPr id="77" name="Google Shape;77;p5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9" name="Google Shape;79;p5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extLst>
      <p:ext uri="{BB962C8B-B14F-4D97-AF65-F5344CB8AC3E}">
        <p14:creationId xmlns:p14="http://schemas.microsoft.com/office/powerpoint/2010/main" val="788383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
        <p:cNvGrpSpPr/>
        <p:nvPr/>
      </p:nvGrpSpPr>
      <p:grpSpPr>
        <a:xfrm>
          <a:off x="0" y="0"/>
          <a:ext cx="0" cy="0"/>
          <a:chOff x="0" y="0"/>
          <a:chExt cx="0" cy="0"/>
        </a:xfrm>
      </p:grpSpPr>
      <p:sp>
        <p:nvSpPr>
          <p:cNvPr id="11" name="Google Shape;1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 name="Google Shape;13;p5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4" name="Google Shape;14;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5647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5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981837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
        <p:cNvGrpSpPr/>
        <p:nvPr/>
      </p:nvGrpSpPr>
      <p:grpSpPr>
        <a:xfrm>
          <a:off x="0" y="0"/>
          <a:ext cx="0" cy="0"/>
          <a:chOff x="0" y="0"/>
          <a:chExt cx="0" cy="0"/>
        </a:xfrm>
      </p:grpSpPr>
      <p:sp>
        <p:nvSpPr>
          <p:cNvPr id="22" name="Google Shape;22;p5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5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256078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 name="Google Shape;13;p5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4" name="Google Shape;14;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6"/>
        <p:cNvGrpSpPr/>
        <p:nvPr/>
      </p:nvGrpSpPr>
      <p:grpSpPr>
        <a:xfrm>
          <a:off x="0" y="0"/>
          <a:ext cx="0" cy="0"/>
          <a:chOff x="0" y="0"/>
          <a:chExt cx="0" cy="0"/>
        </a:xfrm>
      </p:grpSpPr>
      <p:sp>
        <p:nvSpPr>
          <p:cNvPr id="27" name="Google Shape;27;p5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8" name="Google Shape;28;p5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29" name="Google Shape;29;p5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30" name="Google Shape;30;p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657791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6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6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6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871302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5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45" name="Google Shape;45;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541354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9" name="Google Shape;4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752987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136670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3"/>
        <p:cNvGrpSpPr/>
        <p:nvPr/>
      </p:nvGrpSpPr>
      <p:grpSpPr>
        <a:xfrm>
          <a:off x="0" y="0"/>
          <a:ext cx="0" cy="0"/>
          <a:chOff x="0" y="0"/>
          <a:chExt cx="0" cy="0"/>
        </a:xfrm>
      </p:grpSpPr>
      <p:pic>
        <p:nvPicPr>
          <p:cNvPr id="54" name="Google Shape;54;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627718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8" name="Google Shape;58;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4109098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9"/>
        <p:cNvGrpSpPr/>
        <p:nvPr/>
      </p:nvGrpSpPr>
      <p:grpSpPr>
        <a:xfrm>
          <a:off x="0" y="0"/>
          <a:ext cx="0" cy="0"/>
          <a:chOff x="0" y="0"/>
          <a:chExt cx="0" cy="0"/>
        </a:xfrm>
      </p:grpSpPr>
      <p:sp>
        <p:nvSpPr>
          <p:cNvPr id="60" name="Google Shape;6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2" name="Google Shape;62;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416460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3"/>
        <p:cNvGrpSpPr/>
        <p:nvPr/>
      </p:nvGrpSpPr>
      <p:grpSpPr>
        <a:xfrm>
          <a:off x="0" y="0"/>
          <a:ext cx="0" cy="0"/>
          <a:chOff x="0" y="0"/>
          <a:chExt cx="0" cy="0"/>
        </a:xfrm>
      </p:grpSpPr>
      <p:sp>
        <p:nvSpPr>
          <p:cNvPr id="64" name="Google Shape;64;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6" name="Google Shape;66;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737830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990000"/>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404514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
        <p:cNvGrpSpPr/>
        <p:nvPr/>
      </p:nvGrpSpPr>
      <p:grpSpPr>
        <a:xfrm>
          <a:off x="0" y="0"/>
          <a:ext cx="0" cy="0"/>
          <a:chOff x="0" y="0"/>
          <a:chExt cx="0" cy="0"/>
        </a:xfrm>
      </p:grpSpPr>
      <p:sp>
        <p:nvSpPr>
          <p:cNvPr id="22" name="Google Shape;22;p5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5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6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6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6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5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45" name="Google Shape;45;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9" name="Google Shape;4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3"/>
        <p:cNvGrpSpPr/>
        <p:nvPr/>
      </p:nvGrpSpPr>
      <p:grpSpPr>
        <a:xfrm>
          <a:off x="0" y="0"/>
          <a:ext cx="0" cy="0"/>
          <a:chOff x="0" y="0"/>
          <a:chExt cx="0" cy="0"/>
        </a:xfrm>
      </p:grpSpPr>
      <p:pic>
        <p:nvPicPr>
          <p:cNvPr id="54" name="Google Shape;54;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5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extLst>
      <p:ext uri="{BB962C8B-B14F-4D97-AF65-F5344CB8AC3E}">
        <p14:creationId xmlns:p14="http://schemas.microsoft.com/office/powerpoint/2010/main" val="589999591"/>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khFjdmp9sZk?t=44"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www.youtube.com/watch?v=gBTlIaf12-4"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267D-41AF-4365-8B92-93D6F05FABF0}"/>
              </a:ext>
            </a:extLst>
          </p:cNvPr>
          <p:cNvSpPr>
            <a:spLocks noGrp="1"/>
          </p:cNvSpPr>
          <p:nvPr>
            <p:ph type="title"/>
          </p:nvPr>
        </p:nvSpPr>
        <p:spPr>
          <a:xfrm>
            <a:off x="432862" y="218630"/>
            <a:ext cx="8229600" cy="857250"/>
          </a:xfrm>
        </p:spPr>
        <p:txBody>
          <a:bodyPr>
            <a:normAutofit fontScale="90000"/>
          </a:bodyPr>
          <a:lstStyle/>
          <a:p>
            <a:r>
              <a:rPr lang="en-US" dirty="0"/>
              <a:t>Soil Chemistry Investigation: Recording the data</a:t>
            </a:r>
          </a:p>
        </p:txBody>
      </p:sp>
      <p:sp>
        <p:nvSpPr>
          <p:cNvPr id="3" name="Text Placeholder 2">
            <a:extLst>
              <a:ext uri="{FF2B5EF4-FFF2-40B4-BE49-F238E27FC236}">
                <a16:creationId xmlns:a16="http://schemas.microsoft.com/office/drawing/2014/main" id="{17F44F8A-924A-4CFD-BF92-245A47D2F524}"/>
              </a:ext>
            </a:extLst>
          </p:cNvPr>
          <p:cNvSpPr>
            <a:spLocks noGrp="1"/>
          </p:cNvSpPr>
          <p:nvPr>
            <p:ph type="body" idx="1"/>
          </p:nvPr>
        </p:nvSpPr>
        <p:spPr>
          <a:xfrm>
            <a:off x="464154" y="1138697"/>
            <a:ext cx="5413732" cy="3291840"/>
          </a:xfrm>
        </p:spPr>
        <p:txBody>
          <a:bodyPr/>
          <a:lstStyle/>
          <a:p>
            <a:pPr marL="231775" lvl="0" indent="-231775" algn="l" rtl="0">
              <a:lnSpc>
                <a:spcPct val="80000"/>
              </a:lnSpc>
              <a:spcBef>
                <a:spcPts val="0"/>
              </a:spcBef>
              <a:spcAft>
                <a:spcPts val="0"/>
              </a:spcAft>
              <a:buSzPts val="2210"/>
              <a:buChar char="•"/>
            </a:pPr>
            <a:r>
              <a:rPr lang="en-US" sz="2210" dirty="0"/>
              <a:t>Record the soil water sample type in your data table.</a:t>
            </a:r>
            <a:endParaRPr lang="en-US" dirty="0"/>
          </a:p>
          <a:p>
            <a:pPr marL="231775" lvl="0" indent="-231775" algn="l" rtl="0">
              <a:lnSpc>
                <a:spcPct val="80000"/>
              </a:lnSpc>
              <a:spcBef>
                <a:spcPts val="442"/>
              </a:spcBef>
              <a:spcAft>
                <a:spcPts val="0"/>
              </a:spcAft>
              <a:buSzPts val="2210"/>
              <a:buChar char="•"/>
            </a:pPr>
            <a:r>
              <a:rPr lang="en-US" sz="2210" dirty="0"/>
              <a:t>Dip each test strip into the sample solution. </a:t>
            </a:r>
            <a:endParaRPr lang="en-US" dirty="0"/>
          </a:p>
          <a:p>
            <a:pPr marL="580629" lvl="1" indent="-285750" algn="l" rtl="0">
              <a:lnSpc>
                <a:spcPct val="80000"/>
              </a:lnSpc>
              <a:spcBef>
                <a:spcPts val="306"/>
              </a:spcBef>
              <a:spcAft>
                <a:spcPts val="0"/>
              </a:spcAft>
              <a:buSzPts val="1301"/>
              <a:buFont typeface="Wingdings" panose="05000000000000000000" pitchFamily="2" charset="2"/>
              <a:buChar char="§"/>
            </a:pPr>
            <a:r>
              <a:rPr lang="en-US" sz="1530" dirty="0"/>
              <a:t>Do not touch the sample with your fingers or put more than ½ the pH strip in the sample. </a:t>
            </a:r>
            <a:endParaRPr lang="en-US" dirty="0"/>
          </a:p>
          <a:p>
            <a:pPr marL="231775" lvl="0" indent="-231775" algn="l" rtl="0">
              <a:lnSpc>
                <a:spcPct val="80000"/>
              </a:lnSpc>
              <a:spcBef>
                <a:spcPts val="442"/>
              </a:spcBef>
              <a:spcAft>
                <a:spcPts val="0"/>
              </a:spcAft>
              <a:buSzPts val="2210"/>
              <a:buChar char="•"/>
            </a:pPr>
            <a:r>
              <a:rPr lang="en-US" sz="2210" dirty="0"/>
              <a:t>Wait for 50-60 seconds.</a:t>
            </a:r>
            <a:endParaRPr lang="en-US" dirty="0"/>
          </a:p>
          <a:p>
            <a:pPr marL="231775" lvl="0" indent="-231775" algn="l" rtl="0">
              <a:lnSpc>
                <a:spcPct val="80000"/>
              </a:lnSpc>
              <a:spcBef>
                <a:spcPts val="442"/>
              </a:spcBef>
              <a:spcAft>
                <a:spcPts val="0"/>
              </a:spcAft>
              <a:buSzPts val="2210"/>
              <a:buChar char="•"/>
            </a:pPr>
            <a:r>
              <a:rPr lang="en-US" sz="2210" dirty="0"/>
              <a:t>Compare the color of your strip/pads on the strip to the color chart as soon as time is up.</a:t>
            </a:r>
            <a:endParaRPr lang="en-US" dirty="0"/>
          </a:p>
          <a:p>
            <a:pPr marL="231775" lvl="0" indent="-231775" algn="l" rtl="0">
              <a:lnSpc>
                <a:spcPct val="80000"/>
              </a:lnSpc>
              <a:spcBef>
                <a:spcPts val="442"/>
              </a:spcBef>
              <a:spcAft>
                <a:spcPts val="0"/>
              </a:spcAft>
              <a:buSzPts val="2210"/>
              <a:buChar char="•"/>
            </a:pPr>
            <a:r>
              <a:rPr lang="en-US" sz="2210" dirty="0"/>
              <a:t>Record the measurement in your table.</a:t>
            </a:r>
            <a:endParaRPr lang="en-US" dirty="0"/>
          </a:p>
          <a:p>
            <a:pPr marL="231775" lvl="0" indent="-231775" algn="l" rtl="0">
              <a:lnSpc>
                <a:spcPct val="80000"/>
              </a:lnSpc>
              <a:spcBef>
                <a:spcPts val="442"/>
              </a:spcBef>
              <a:spcAft>
                <a:spcPts val="0"/>
              </a:spcAft>
              <a:buSzPts val="2210"/>
              <a:buChar char="•"/>
            </a:pPr>
            <a:r>
              <a:rPr lang="en-US" sz="2210" dirty="0"/>
              <a:t>Repeat for the next sample.</a:t>
            </a:r>
            <a:endParaRPr lang="en-US" dirty="0"/>
          </a:p>
          <a:p>
            <a:endParaRPr lang="en-US" dirty="0"/>
          </a:p>
        </p:txBody>
      </p:sp>
      <p:pic>
        <p:nvPicPr>
          <p:cNvPr id="4" name="Google Shape;168;p12">
            <a:extLst>
              <a:ext uri="{FF2B5EF4-FFF2-40B4-BE49-F238E27FC236}">
                <a16:creationId xmlns:a16="http://schemas.microsoft.com/office/drawing/2014/main" id="{9A768617-73CC-4BE7-9154-34CE555DF96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987059" y="3237997"/>
            <a:ext cx="1882806" cy="1481970"/>
          </a:xfrm>
          <a:prstGeom prst="rect">
            <a:avLst/>
          </a:prstGeom>
          <a:noFill/>
          <a:ln>
            <a:noFill/>
          </a:ln>
        </p:spPr>
      </p:pic>
      <p:pic>
        <p:nvPicPr>
          <p:cNvPr id="5" name="Google Shape;169;p12">
            <a:extLst>
              <a:ext uri="{FF2B5EF4-FFF2-40B4-BE49-F238E27FC236}">
                <a16:creationId xmlns:a16="http://schemas.microsoft.com/office/drawing/2014/main" id="{ADAF43DC-C1B7-41F2-A4B8-17DF6D4BD4F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01293" y="1512411"/>
            <a:ext cx="1205505" cy="1521876"/>
          </a:xfrm>
          <a:prstGeom prst="rect">
            <a:avLst/>
          </a:prstGeom>
          <a:noFill/>
          <a:ln>
            <a:noFill/>
          </a:ln>
        </p:spPr>
      </p:pic>
    </p:spTree>
    <p:extLst>
      <p:ext uri="{BB962C8B-B14F-4D97-AF65-F5344CB8AC3E}">
        <p14:creationId xmlns:p14="http://schemas.microsoft.com/office/powerpoint/2010/main" val="208695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p>
            <a:pPr marL="0" lvl="0" indent="0" algn="l" rtl="0">
              <a:spcBef>
                <a:spcPts val="0"/>
              </a:spcBef>
              <a:spcAft>
                <a:spcPts val="0"/>
              </a:spcAft>
              <a:buClr>
                <a:srgbClr val="991B1E"/>
              </a:buClr>
              <a:buSzPts val="3600"/>
              <a:buNone/>
            </a:pPr>
            <a:r>
              <a:rPr lang="en-US"/>
              <a:t>Soil Chemistry Clean-Up</a:t>
            </a:r>
            <a:endParaRPr/>
          </a:p>
        </p:txBody>
      </p:sp>
      <p:sp>
        <p:nvSpPr>
          <p:cNvPr id="176" name="Google Shape;176;p13"/>
          <p:cNvSpPr txBox="1">
            <a:spLocks noGrp="1"/>
          </p:cNvSpPr>
          <p:nvPr>
            <p:ph type="body" idx="2"/>
          </p:nvPr>
        </p:nvSpPr>
        <p:spPr>
          <a:xfrm>
            <a:off x="3000375" y="1200150"/>
            <a:ext cx="5686399" cy="3725775"/>
          </a:xfrm>
          <a:prstGeom prst="rect">
            <a:avLst/>
          </a:prstGeom>
          <a:noFill/>
          <a:ln>
            <a:noFill/>
          </a:ln>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US" dirty="0"/>
              <a:t>Wipe up any messes on your table.</a:t>
            </a:r>
            <a:endParaRPr dirty="0"/>
          </a:p>
          <a:p>
            <a:pPr marL="231775" lvl="0" indent="-231775" algn="l" rtl="0">
              <a:spcBef>
                <a:spcPts val="520"/>
              </a:spcBef>
              <a:spcAft>
                <a:spcPts val="0"/>
              </a:spcAft>
              <a:buSzPts val="2600"/>
              <a:buChar char="•"/>
            </a:pPr>
            <a:r>
              <a:rPr lang="en-US" dirty="0"/>
              <a:t>Throw away garbage and gloves.</a:t>
            </a:r>
            <a:endParaRPr dirty="0"/>
          </a:p>
          <a:p>
            <a:pPr marL="231775" lvl="0" indent="-66675" algn="l" rtl="0">
              <a:spcBef>
                <a:spcPts val="520"/>
              </a:spcBef>
              <a:spcAft>
                <a:spcPts val="0"/>
              </a:spcAft>
              <a:buSzPts val="2600"/>
              <a:buNone/>
            </a:pPr>
            <a:endParaRPr dirty="0"/>
          </a:p>
        </p:txBody>
      </p:sp>
      <p:grpSp>
        <p:nvGrpSpPr>
          <p:cNvPr id="177" name="Google Shape;177;p13"/>
          <p:cNvGrpSpPr/>
          <p:nvPr/>
        </p:nvGrpSpPr>
        <p:grpSpPr>
          <a:xfrm>
            <a:off x="270933" y="969153"/>
            <a:ext cx="2120622" cy="3906104"/>
            <a:chOff x="6726428" y="987550"/>
            <a:chExt cx="2120622" cy="3906104"/>
          </a:xfrm>
        </p:grpSpPr>
        <p:pic>
          <p:nvPicPr>
            <p:cNvPr id="178" name="Google Shape;178;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6726428" y="3326249"/>
              <a:ext cx="2120622" cy="1567405"/>
            </a:xfrm>
            <a:prstGeom prst="rect">
              <a:avLst/>
            </a:prstGeom>
            <a:noFill/>
            <a:ln>
              <a:noFill/>
            </a:ln>
          </p:spPr>
        </p:pic>
        <p:pic>
          <p:nvPicPr>
            <p:cNvPr id="179" name="Google Shape;179;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04432" y="987550"/>
              <a:ext cx="1414305" cy="221384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INVESTIGATING SOIL AND SOIL HEALTH</a:t>
            </a:r>
            <a:endParaRPr/>
          </a:p>
        </p:txBody>
      </p:sp>
      <p:sp>
        <p:nvSpPr>
          <p:cNvPr id="186" name="Google Shape;186;p1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Online Research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Soil and Soil Health Research</a:t>
            </a:r>
            <a:endParaRPr/>
          </a:p>
        </p:txBody>
      </p:sp>
      <p:sp>
        <p:nvSpPr>
          <p:cNvPr id="192" name="Google Shape;192;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Use the Explore Resources to conduct your research.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Soil and Soil Health Research</a:t>
            </a:r>
            <a:endParaRPr/>
          </a:p>
        </p:txBody>
      </p:sp>
      <p:sp>
        <p:nvSpPr>
          <p:cNvPr id="198" name="Google Shape;198;p16"/>
          <p:cNvSpPr txBox="1">
            <a:spLocks noGrp="1"/>
          </p:cNvSpPr>
          <p:nvPr>
            <p:ph type="body" idx="2"/>
          </p:nvPr>
        </p:nvSpPr>
        <p:spPr>
          <a:xfrm>
            <a:off x="5690508" y="1168963"/>
            <a:ext cx="3124200" cy="3382625"/>
          </a:xfrm>
          <a:prstGeom prst="rect">
            <a:avLst/>
          </a:prstGeom>
          <a:noFill/>
          <a:ln>
            <a:noFill/>
          </a:ln>
        </p:spPr>
        <p:txBody>
          <a:bodyPr spcFirstLastPara="1" wrap="square" lIns="91425" tIns="0" rIns="91425" bIns="45700" anchor="t" anchorCtr="0">
            <a:normAutofit/>
          </a:bodyPr>
          <a:lstStyle/>
          <a:p>
            <a:pPr marL="231775" lvl="0" indent="-231775" algn="l" rtl="0">
              <a:spcBef>
                <a:spcPts val="0"/>
              </a:spcBef>
              <a:spcAft>
                <a:spcPts val="0"/>
              </a:spcAft>
              <a:buSzPts val="1800"/>
              <a:buChar char="•"/>
            </a:pPr>
            <a:r>
              <a:rPr lang="en-US" dirty="0"/>
              <a:t>Record what you learn in the first three boxes of your Window Notes sheet</a:t>
            </a:r>
            <a:endParaRPr dirty="0"/>
          </a:p>
          <a:p>
            <a:pPr marL="231775" lvl="0" indent="-231775" algn="l" rtl="0">
              <a:spcBef>
                <a:spcPts val="360"/>
              </a:spcBef>
              <a:spcAft>
                <a:spcPts val="0"/>
              </a:spcAft>
              <a:buSzPts val="1800"/>
              <a:buChar char="•"/>
            </a:pPr>
            <a:r>
              <a:rPr lang="en-US" dirty="0"/>
              <a:t>Put the information under the correct headings.</a:t>
            </a:r>
            <a:endParaRPr dirty="0"/>
          </a:p>
          <a:p>
            <a:pPr marL="231775" lvl="0" indent="-231775" algn="l" rtl="0">
              <a:spcBef>
                <a:spcPts val="360"/>
              </a:spcBef>
              <a:spcAft>
                <a:spcPts val="0"/>
              </a:spcAft>
              <a:buSzPts val="1800"/>
              <a:buChar char="•"/>
            </a:pPr>
            <a:r>
              <a:rPr lang="en-US" dirty="0"/>
              <a:t>If you aren’t sure where it belongs, be sure to ask!</a:t>
            </a:r>
            <a:endParaRPr dirty="0"/>
          </a:p>
          <a:p>
            <a:pPr marL="231775" lvl="0" indent="-231775" algn="l" rtl="0">
              <a:spcBef>
                <a:spcPts val="360"/>
              </a:spcBef>
              <a:spcAft>
                <a:spcPts val="0"/>
              </a:spcAft>
              <a:buSzPts val="1800"/>
              <a:buChar char="•"/>
            </a:pPr>
            <a:r>
              <a:rPr lang="en-US" dirty="0"/>
              <a:t>Leave the </a:t>
            </a:r>
            <a:r>
              <a:rPr lang="en-US" i="1" dirty="0"/>
              <a:t>Nutrient Cycles </a:t>
            </a:r>
            <a:r>
              <a:rPr lang="en-US" dirty="0"/>
              <a:t>box empty.</a:t>
            </a:r>
            <a:endParaRPr dirty="0"/>
          </a:p>
        </p:txBody>
      </p:sp>
      <p:graphicFrame>
        <p:nvGraphicFramePr>
          <p:cNvPr id="199" name="Google Shape;199;p16"/>
          <p:cNvGraphicFramePr/>
          <p:nvPr/>
        </p:nvGraphicFramePr>
        <p:xfrm>
          <a:off x="329292" y="1231393"/>
          <a:ext cx="5315700" cy="3273100"/>
        </p:xfrm>
        <a:graphic>
          <a:graphicData uri="http://schemas.openxmlformats.org/drawingml/2006/table">
            <a:tbl>
              <a:tblPr>
                <a:noFill/>
                <a:tableStyleId>{398E3CAE-5A02-4EE4-99E1-A1019D3FCDEE}</a:tableStyleId>
              </a:tblPr>
              <a:tblGrid>
                <a:gridCol w="2657850">
                  <a:extLst>
                    <a:ext uri="{9D8B030D-6E8A-4147-A177-3AD203B41FA5}">
                      <a16:colId xmlns:a16="http://schemas.microsoft.com/office/drawing/2014/main" val="20000"/>
                    </a:ext>
                  </a:extLst>
                </a:gridCol>
                <a:gridCol w="2657850">
                  <a:extLst>
                    <a:ext uri="{9D8B030D-6E8A-4147-A177-3AD203B41FA5}">
                      <a16:colId xmlns:a16="http://schemas.microsoft.com/office/drawing/2014/main" val="20001"/>
                    </a:ext>
                  </a:extLst>
                </a:gridCol>
              </a:tblGrid>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Properties</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Health</a:t>
                      </a:r>
                      <a:endParaRPr sz="1800" b="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Chemistry</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u="none" strike="noStrike" cap="none">
                          <a:solidFill>
                            <a:schemeClr val="dk1"/>
                          </a:solidFill>
                        </a:rPr>
                        <a:t>Nutrient Cycles</a:t>
                      </a:r>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r>
                        <a:rPr lang="en-US" sz="1200" b="1" i="1" u="none" strike="noStrike" cap="none">
                          <a:solidFill>
                            <a:schemeClr val="dk1"/>
                          </a:solidFill>
                        </a:rPr>
                        <a:t>Don’t write anything here yet!</a:t>
                      </a:r>
                      <a:endParaRPr sz="1200" b="1" i="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A8D8D"/>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8"/>
          <p:cNvSpPr txBox="1">
            <a:spLocks noGrp="1"/>
          </p:cNvSpPr>
          <p:nvPr>
            <p:ph type="body" idx="1"/>
          </p:nvPr>
        </p:nvSpPr>
        <p:spPr>
          <a:xfrm>
            <a:off x="457199" y="1113847"/>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a:t>What is soil? </a:t>
            </a:r>
            <a:endParaRPr/>
          </a:p>
          <a:p>
            <a:pPr marL="205730" lvl="0" indent="-205730" algn="l" rtl="0">
              <a:spcBef>
                <a:spcPts val="520"/>
              </a:spcBef>
              <a:spcAft>
                <a:spcPts val="0"/>
              </a:spcAft>
              <a:buClr>
                <a:schemeClr val="accent4"/>
              </a:buClr>
              <a:buSzPts val="2600"/>
              <a:buFont typeface="Arial"/>
              <a:buChar char="•"/>
            </a:pPr>
            <a:r>
              <a:rPr lang="en-US"/>
              <a:t>How do we describe it?</a:t>
            </a:r>
            <a:endParaRPr/>
          </a:p>
          <a:p>
            <a:pPr marL="205730" lvl="0" indent="-205730" algn="l" rtl="0">
              <a:spcBef>
                <a:spcPts val="520"/>
              </a:spcBef>
              <a:spcAft>
                <a:spcPts val="0"/>
              </a:spcAft>
              <a:buClr>
                <a:schemeClr val="accent4"/>
              </a:buClr>
              <a:buSzPts val="2600"/>
              <a:buFont typeface="Arial"/>
              <a:buChar char="•"/>
            </a:pPr>
            <a:r>
              <a:rPr lang="en-US"/>
              <a:t>How do we know if soil is healthy?</a:t>
            </a:r>
            <a:endParaRPr/>
          </a:p>
          <a:p>
            <a:pPr marL="205730" lvl="0" indent="-205730" algn="l" rtl="0">
              <a:spcBef>
                <a:spcPts val="520"/>
              </a:spcBef>
              <a:spcAft>
                <a:spcPts val="0"/>
              </a:spcAft>
              <a:buClr>
                <a:schemeClr val="accent4"/>
              </a:buClr>
              <a:buSzPts val="2600"/>
              <a:buFont typeface="Arial"/>
              <a:buChar char="•"/>
            </a:pPr>
            <a:r>
              <a:rPr lang="en-US"/>
              <a:t>What are the benefits of having healthy soil?</a:t>
            </a:r>
            <a:endParaRPr/>
          </a:p>
          <a:p>
            <a:pPr marL="205730" lvl="0" indent="-205730" algn="l" rtl="0">
              <a:spcBef>
                <a:spcPts val="520"/>
              </a:spcBef>
              <a:spcAft>
                <a:spcPts val="0"/>
              </a:spcAft>
              <a:buClr>
                <a:schemeClr val="accent4"/>
              </a:buClr>
              <a:buSzPts val="2600"/>
              <a:buFont typeface="Arial"/>
              <a:buChar char="•"/>
            </a:pPr>
            <a:r>
              <a:rPr lang="en-US"/>
              <a:t>What soil management practices or strategies can improve soil health?</a:t>
            </a:r>
            <a:endParaRPr/>
          </a:p>
          <a:p>
            <a:pPr marL="0" lvl="0" indent="0" algn="l" rtl="0">
              <a:spcBef>
                <a:spcPts val="520"/>
              </a:spcBef>
              <a:spcAft>
                <a:spcPts val="0"/>
              </a:spcAft>
              <a:buNone/>
            </a:pPr>
            <a:endParaRPr/>
          </a:p>
        </p:txBody>
      </p:sp>
      <p:sp>
        <p:nvSpPr>
          <p:cNvPr id="213" name="Google Shape;213;p18"/>
          <p:cNvSpPr txBox="1"/>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Soil and Soil Health Research</a:t>
            </a:r>
            <a:endParaRPr sz="3600" b="0" i="0" u="none" strike="noStrike" cap="none">
              <a:solidFill>
                <a:schemeClr val="accent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2E1F7-6A47-476D-9629-2A888795A23C}"/>
              </a:ext>
            </a:extLst>
          </p:cNvPr>
          <p:cNvSpPr>
            <a:spLocks noGrp="1"/>
          </p:cNvSpPr>
          <p:nvPr>
            <p:ph type="title"/>
          </p:nvPr>
        </p:nvSpPr>
        <p:spPr/>
        <p:txBody>
          <a:bodyPr/>
          <a:lstStyle/>
          <a:p>
            <a:r>
              <a:rPr lang="en-US" dirty="0"/>
              <a:t>Anchor Chart</a:t>
            </a:r>
          </a:p>
        </p:txBody>
      </p:sp>
      <p:sp>
        <p:nvSpPr>
          <p:cNvPr id="6" name="Text Placeholder 5">
            <a:extLst>
              <a:ext uri="{FF2B5EF4-FFF2-40B4-BE49-F238E27FC236}">
                <a16:creationId xmlns:a16="http://schemas.microsoft.com/office/drawing/2014/main" id="{EDAD3DA9-A3E0-43DA-B8EF-4C49F73ED8BC}"/>
              </a:ext>
            </a:extLst>
          </p:cNvPr>
          <p:cNvSpPr>
            <a:spLocks noGrp="1"/>
          </p:cNvSpPr>
          <p:nvPr>
            <p:ph type="body" idx="1"/>
          </p:nvPr>
        </p:nvSpPr>
        <p:spPr>
          <a:xfrm>
            <a:off x="457200" y="1451610"/>
            <a:ext cx="4623343" cy="3291840"/>
          </a:xfrm>
        </p:spPr>
        <p:txBody>
          <a:bodyPr>
            <a:normAutofit lnSpcReduction="10000"/>
          </a:bodyPr>
          <a:lstStyle/>
          <a:p>
            <a:r>
              <a:rPr lang="en-US" dirty="0"/>
              <a:t>Create an anchor chart for each of the four windows in the Window Chart. </a:t>
            </a:r>
          </a:p>
          <a:p>
            <a:r>
              <a:rPr lang="en-US" dirty="0"/>
              <a:t>Include information on Soil Properties, Soil Health, and Soil Chemistry. </a:t>
            </a:r>
          </a:p>
          <a:p>
            <a:r>
              <a:rPr lang="en-US" dirty="0"/>
              <a:t>Leave the window on Nutrient Cycles until later. </a:t>
            </a:r>
          </a:p>
        </p:txBody>
      </p:sp>
      <p:pic>
        <p:nvPicPr>
          <p:cNvPr id="8" name="Picture 7">
            <a:extLst>
              <a:ext uri="{FF2B5EF4-FFF2-40B4-BE49-F238E27FC236}">
                <a16:creationId xmlns:a16="http://schemas.microsoft.com/office/drawing/2014/main" id="{D5757C42-E98C-4733-AA32-6CBEB21FD35D}"/>
              </a:ext>
            </a:extLst>
          </p:cNvPr>
          <p:cNvPicPr>
            <a:picLocks noChangeAspect="1"/>
          </p:cNvPicPr>
          <p:nvPr/>
        </p:nvPicPr>
        <p:blipFill>
          <a:blip r:embed="rId2"/>
          <a:stretch>
            <a:fillRect/>
          </a:stretch>
        </p:blipFill>
        <p:spPr>
          <a:xfrm rot="480000">
            <a:off x="5499779" y="840288"/>
            <a:ext cx="2687693" cy="3462923"/>
          </a:xfrm>
          <a:prstGeom prst="rect">
            <a:avLst/>
          </a:prstGeom>
        </p:spPr>
      </p:pic>
    </p:spTree>
    <p:extLst>
      <p:ext uri="{BB962C8B-B14F-4D97-AF65-F5344CB8AC3E}">
        <p14:creationId xmlns:p14="http://schemas.microsoft.com/office/powerpoint/2010/main" val="2043684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457200" y="528066"/>
            <a:ext cx="8229600" cy="8572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4"/>
              </a:buClr>
              <a:buSzPts val="3600"/>
              <a:buFont typeface="Calibri"/>
              <a:buNone/>
            </a:pPr>
            <a:r>
              <a:rPr lang="en-US"/>
              <a:t>Breakout!</a:t>
            </a:r>
            <a:endParaRPr/>
          </a:p>
        </p:txBody>
      </p:sp>
      <p:sp>
        <p:nvSpPr>
          <p:cNvPr id="224" name="Google Shape;224;p20"/>
          <p:cNvSpPr txBox="1">
            <a:spLocks noGrp="1"/>
          </p:cNvSpPr>
          <p:nvPr>
            <p:ph type="body" idx="1"/>
          </p:nvPr>
        </p:nvSpPr>
        <p:spPr>
          <a:xfrm>
            <a:off x="457200" y="1440064"/>
            <a:ext cx="4038600" cy="332613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3000"/>
              <a:buNone/>
            </a:pPr>
            <a:r>
              <a:rPr lang="en-US" sz="3000" b="1">
                <a:solidFill>
                  <a:srgbClr val="298AC4"/>
                </a:solidFill>
              </a:rPr>
              <a:t>bit.ly/gardengrowbreakout</a:t>
            </a:r>
            <a:endParaRPr sz="3000" b="1">
              <a:solidFill>
                <a:srgbClr val="298AC4"/>
              </a:solidFill>
            </a:endParaRPr>
          </a:p>
        </p:txBody>
      </p:sp>
      <p:pic>
        <p:nvPicPr>
          <p:cNvPr id="225" name="Google Shape;225;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411" y="1317466"/>
            <a:ext cx="4561377" cy="2478024"/>
          </a:xfrm>
          <a:prstGeom prst="rect">
            <a:avLst/>
          </a:prstGeom>
          <a:noFill/>
          <a:ln>
            <a:noFill/>
          </a:ln>
        </p:spPr>
      </p:pic>
      <p:graphicFrame>
        <p:nvGraphicFramePr>
          <p:cNvPr id="227" name="Google Shape;227;p20"/>
          <p:cNvGraphicFramePr/>
          <p:nvPr/>
        </p:nvGraphicFramePr>
        <p:xfrm>
          <a:off x="4912229" y="1317466"/>
          <a:ext cx="4023350" cy="2477350"/>
        </p:xfrm>
        <a:graphic>
          <a:graphicData uri="http://schemas.openxmlformats.org/drawingml/2006/table">
            <a:tbl>
              <a:tblPr>
                <a:noFill/>
                <a:tableStyleId>{398E3CAE-5A02-4EE4-99E1-A1019D3FCDEE}</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tblGrid>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Properties</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Health</a:t>
                      </a:r>
                      <a:endParaRPr sz="1800" b="0" u="none" strike="noStrike" cap="none">
                        <a:solidFill>
                          <a:schemeClr val="dk1"/>
                        </a:solidFill>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Chemistry</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onstantia"/>
                        <a:buNone/>
                      </a:pPr>
                      <a:r>
                        <a:rPr lang="en-US" sz="1600" b="1" u="none" strike="noStrike" cap="none">
                          <a:solidFill>
                            <a:schemeClr val="dk1"/>
                          </a:solidFill>
                        </a:rPr>
                        <a:t>Nutrient Cycles</a:t>
                      </a:r>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2FF5-AE36-4881-8EB5-C488E58DCF94}"/>
              </a:ext>
            </a:extLst>
          </p:cNvPr>
          <p:cNvSpPr>
            <a:spLocks noGrp="1"/>
          </p:cNvSpPr>
          <p:nvPr>
            <p:ph type="title"/>
          </p:nvPr>
        </p:nvSpPr>
        <p:spPr/>
        <p:txBody>
          <a:bodyPr/>
          <a:lstStyle/>
          <a:p>
            <a:r>
              <a:rPr lang="en-US" dirty="0"/>
              <a:t>Three Sticky Notes</a:t>
            </a:r>
          </a:p>
        </p:txBody>
      </p:sp>
      <p:pic>
        <p:nvPicPr>
          <p:cNvPr id="4" name="Picture 3">
            <a:extLst>
              <a:ext uri="{FF2B5EF4-FFF2-40B4-BE49-F238E27FC236}">
                <a16:creationId xmlns:a16="http://schemas.microsoft.com/office/drawing/2014/main" id="{F021F325-DF48-4001-B79D-321182DAAC4E}"/>
              </a:ext>
            </a:extLst>
          </p:cNvPr>
          <p:cNvPicPr>
            <a:picLocks noChangeAspect="1"/>
          </p:cNvPicPr>
          <p:nvPr/>
        </p:nvPicPr>
        <p:blipFill>
          <a:blip r:embed="rId2"/>
          <a:stretch>
            <a:fillRect/>
          </a:stretch>
        </p:blipFill>
        <p:spPr>
          <a:xfrm rot="480000">
            <a:off x="5734608" y="1643162"/>
            <a:ext cx="2361964" cy="3051293"/>
          </a:xfrm>
          <a:prstGeom prst="rect">
            <a:avLst/>
          </a:prstGeom>
        </p:spPr>
      </p:pic>
      <p:sp>
        <p:nvSpPr>
          <p:cNvPr id="5" name="Google Shape;237;p21">
            <a:extLst>
              <a:ext uri="{FF2B5EF4-FFF2-40B4-BE49-F238E27FC236}">
                <a16:creationId xmlns:a16="http://schemas.microsoft.com/office/drawing/2014/main" id="{9FEC4653-89C4-44DC-BA72-354B2F733174}"/>
              </a:ext>
            </a:extLst>
          </p:cNvPr>
          <p:cNvSpPr/>
          <p:nvPr/>
        </p:nvSpPr>
        <p:spPr>
          <a:xfrm>
            <a:off x="846592" y="1721202"/>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Word</a:t>
            </a:r>
            <a:endParaRPr sz="2500" b="1" i="0" u="none" strike="noStrike" cap="none" dirty="0">
              <a:solidFill>
                <a:schemeClr val="dk1"/>
              </a:solidFill>
              <a:latin typeface="Arial"/>
              <a:ea typeface="Arial"/>
              <a:cs typeface="Arial"/>
              <a:sym typeface="Arial"/>
            </a:endParaRPr>
          </a:p>
        </p:txBody>
      </p:sp>
      <p:sp>
        <p:nvSpPr>
          <p:cNvPr id="6" name="Google Shape;238;p21">
            <a:extLst>
              <a:ext uri="{FF2B5EF4-FFF2-40B4-BE49-F238E27FC236}">
                <a16:creationId xmlns:a16="http://schemas.microsoft.com/office/drawing/2014/main" id="{7AED6906-DB26-4C67-A7F6-B55835C83EF1}"/>
              </a:ext>
            </a:extLst>
          </p:cNvPr>
          <p:cNvSpPr/>
          <p:nvPr/>
        </p:nvSpPr>
        <p:spPr>
          <a:xfrm>
            <a:off x="2691284" y="1721202"/>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Phrase</a:t>
            </a:r>
            <a:endParaRPr sz="2500" b="1" i="0" u="none" strike="noStrike" cap="none" dirty="0">
              <a:solidFill>
                <a:schemeClr val="dk1"/>
              </a:solidFill>
              <a:latin typeface="Arial"/>
              <a:ea typeface="Arial"/>
              <a:cs typeface="Arial"/>
              <a:sym typeface="Arial"/>
            </a:endParaRPr>
          </a:p>
        </p:txBody>
      </p:sp>
      <p:sp>
        <p:nvSpPr>
          <p:cNvPr id="7" name="Google Shape;247;p22">
            <a:extLst>
              <a:ext uri="{FF2B5EF4-FFF2-40B4-BE49-F238E27FC236}">
                <a16:creationId xmlns:a16="http://schemas.microsoft.com/office/drawing/2014/main" id="{0C36505B-0859-455D-9B90-23C5986483F9}"/>
              </a:ext>
            </a:extLst>
          </p:cNvPr>
          <p:cNvSpPr/>
          <p:nvPr/>
        </p:nvSpPr>
        <p:spPr>
          <a:xfrm>
            <a:off x="1867375" y="3372825"/>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dirty="0">
                <a:solidFill>
                  <a:schemeClr val="dk1"/>
                </a:solidFill>
                <a:latin typeface="Arial"/>
                <a:ea typeface="Arial"/>
                <a:cs typeface="Arial"/>
                <a:sym typeface="Arial"/>
              </a:rPr>
              <a:t>Sentence</a:t>
            </a:r>
            <a:endParaRPr sz="2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7008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Nutrient Cycles</a:t>
            </a:r>
            <a:endParaRPr/>
          </a:p>
        </p:txBody>
      </p:sp>
      <p:sp>
        <p:nvSpPr>
          <p:cNvPr id="233" name="Google Shape;233;p2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800"/>
              <a:buNone/>
            </a:pPr>
            <a:r>
              <a:rPr lang="en-US" sz="2800"/>
              <a:t>Word</a:t>
            </a:r>
            <a:endParaRPr/>
          </a:p>
        </p:txBody>
      </p:sp>
      <p:sp>
        <p:nvSpPr>
          <p:cNvPr id="234" name="Google Shape;234;p2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a:t>Phrase</a:t>
            </a:r>
            <a:endParaRPr/>
          </a:p>
        </p:txBody>
      </p:sp>
      <p:sp>
        <p:nvSpPr>
          <p:cNvPr id="235" name="Google Shape;235;p21"/>
          <p:cNvSpPr txBox="1">
            <a:spLocks noGrp="1"/>
          </p:cNvSpPr>
          <p:nvPr>
            <p:ph type="body" idx="3"/>
          </p:nvPr>
        </p:nvSpPr>
        <p:spPr>
          <a:xfrm>
            <a:off x="457200" y="1885950"/>
            <a:ext cx="4040188" cy="1743075"/>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a:latin typeface="Calibri"/>
                <a:ea typeface="Calibri"/>
                <a:cs typeface="Calibri"/>
                <a:sym typeface="Calibri"/>
              </a:rPr>
              <a:t>On a sticky note, summarize what you learned in the breakout using a single word. </a:t>
            </a:r>
            <a:endParaRPr/>
          </a:p>
        </p:txBody>
      </p:sp>
      <p:sp>
        <p:nvSpPr>
          <p:cNvPr id="236" name="Google Shape;236;p21"/>
          <p:cNvSpPr txBox="1">
            <a:spLocks noGrp="1"/>
          </p:cNvSpPr>
          <p:nvPr>
            <p:ph type="body" idx="4"/>
          </p:nvPr>
        </p:nvSpPr>
        <p:spPr>
          <a:xfrm>
            <a:off x="4645027" y="1885950"/>
            <a:ext cx="4041775" cy="1711214"/>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a:t>On a sticky note, summarize what you learned in the breakout using a short phrase (l</a:t>
            </a:r>
            <a:r>
              <a:rPr lang="en-US" sz="2400" i="1"/>
              <a:t>ess than 10 words</a:t>
            </a:r>
            <a:r>
              <a:rPr lang="en-US" sz="2400"/>
              <a:t>).</a:t>
            </a:r>
            <a:endParaRPr sz="2400" i="1"/>
          </a:p>
        </p:txBody>
      </p:sp>
      <p:sp>
        <p:nvSpPr>
          <p:cNvPr id="237" name="Google Shape;237;p21"/>
          <p:cNvSpPr/>
          <p:nvPr/>
        </p:nvSpPr>
        <p:spPr>
          <a:xfrm>
            <a:off x="1792287" y="3629025"/>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a:solidFill>
                  <a:schemeClr val="dk1"/>
                </a:solidFill>
                <a:latin typeface="Arial"/>
                <a:ea typeface="Arial"/>
                <a:cs typeface="Arial"/>
                <a:sym typeface="Arial"/>
              </a:rPr>
              <a:t>Word</a:t>
            </a:r>
            <a:endParaRPr sz="2500" b="1" i="0" u="none" strike="noStrike" cap="none">
              <a:solidFill>
                <a:schemeClr val="dk1"/>
              </a:solidFill>
              <a:latin typeface="Arial"/>
              <a:ea typeface="Arial"/>
              <a:cs typeface="Arial"/>
              <a:sym typeface="Arial"/>
            </a:endParaRPr>
          </a:p>
        </p:txBody>
      </p:sp>
      <p:sp>
        <p:nvSpPr>
          <p:cNvPr id="238" name="Google Shape;238;p21"/>
          <p:cNvSpPr/>
          <p:nvPr/>
        </p:nvSpPr>
        <p:spPr>
          <a:xfrm>
            <a:off x="5980114" y="3629025"/>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a:solidFill>
                  <a:schemeClr val="dk1"/>
                </a:solidFill>
                <a:latin typeface="Arial"/>
                <a:ea typeface="Arial"/>
                <a:cs typeface="Arial"/>
                <a:sym typeface="Arial"/>
              </a:rPr>
              <a:t>Phrase</a:t>
            </a:r>
            <a:endParaRPr sz="25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How Does Your Garden Grow?</a:t>
            </a:r>
            <a:endParaRPr/>
          </a:p>
        </p:txBody>
      </p:sp>
      <p:sp>
        <p:nvSpPr>
          <p:cNvPr id="96" name="Google Shape;96;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Conservation, Ecosystems, and Soil Health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Soil Health</a:t>
            </a:r>
            <a:endParaRPr/>
          </a:p>
        </p:txBody>
      </p:sp>
      <p:sp>
        <p:nvSpPr>
          <p:cNvPr id="244" name="Google Shape;244;p22"/>
          <p:cNvSpPr txBox="1">
            <a:spLocks noGrp="1"/>
          </p:cNvSpPr>
          <p:nvPr>
            <p:ph type="body" idx="1"/>
          </p:nvPr>
        </p:nvSpPr>
        <p:spPr>
          <a:xfrm>
            <a:off x="224518" y="138531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a:t>Sentence</a:t>
            </a:r>
            <a:endParaRPr/>
          </a:p>
        </p:txBody>
      </p:sp>
      <p:sp>
        <p:nvSpPr>
          <p:cNvPr id="245" name="Google Shape;245;p22"/>
          <p:cNvSpPr txBox="1">
            <a:spLocks noGrp="1"/>
          </p:cNvSpPr>
          <p:nvPr>
            <p:ph type="body" idx="3"/>
          </p:nvPr>
        </p:nvSpPr>
        <p:spPr>
          <a:xfrm>
            <a:off x="224518" y="1879830"/>
            <a:ext cx="4040188" cy="1653268"/>
          </a:xfrm>
          <a:prstGeom prst="rect">
            <a:avLst/>
          </a:prstGeom>
          <a:noFill/>
          <a:ln>
            <a:noFill/>
          </a:ln>
        </p:spPr>
        <p:txBody>
          <a:bodyPr spcFirstLastPara="1" wrap="square" lIns="91425" tIns="0" rIns="91425" bIns="45700" anchor="ctr" anchorCtr="0">
            <a:noAutofit/>
          </a:bodyPr>
          <a:lstStyle/>
          <a:p>
            <a:pPr marL="0" lvl="0" indent="0" algn="ctr" rtl="0">
              <a:spcBef>
                <a:spcPts val="0"/>
              </a:spcBef>
              <a:spcAft>
                <a:spcPts val="0"/>
              </a:spcAft>
              <a:buSzPts val="2200"/>
              <a:buNone/>
            </a:pPr>
            <a:r>
              <a:rPr lang="en-US" sz="2200">
                <a:latin typeface="Calibri"/>
                <a:ea typeface="Calibri"/>
                <a:cs typeface="Calibri"/>
                <a:sym typeface="Calibri"/>
              </a:rPr>
              <a:t>One a sticky note, in 1 sentence describe a way nutrient cycles, soil health, and soil management practices relate to each other.</a:t>
            </a:r>
            <a:endParaRPr/>
          </a:p>
        </p:txBody>
      </p:sp>
      <p:sp>
        <p:nvSpPr>
          <p:cNvPr id="246" name="Google Shape;246;p22"/>
          <p:cNvSpPr txBox="1">
            <a:spLocks noGrp="1"/>
          </p:cNvSpPr>
          <p:nvPr>
            <p:ph type="body" idx="4"/>
          </p:nvPr>
        </p:nvSpPr>
        <p:spPr>
          <a:xfrm>
            <a:off x="4497389" y="1385316"/>
            <a:ext cx="4389436" cy="3558159"/>
          </a:xfrm>
          <a:prstGeom prst="rect">
            <a:avLst/>
          </a:prstGeom>
          <a:noFill/>
          <a:ln>
            <a:noFill/>
          </a:ln>
        </p:spPr>
        <p:txBody>
          <a:bodyPr spcFirstLastPara="1" wrap="square" lIns="91425" tIns="0" rIns="91425" bIns="45700" anchor="ctr" anchorCtr="0">
            <a:normAutofit/>
          </a:bodyPr>
          <a:lstStyle/>
          <a:p>
            <a:pPr marL="0" lvl="0" indent="0" algn="l" rtl="0">
              <a:spcBef>
                <a:spcPts val="0"/>
              </a:spcBef>
              <a:spcAft>
                <a:spcPts val="0"/>
              </a:spcAft>
              <a:buSzPts val="1800"/>
              <a:buNone/>
            </a:pPr>
            <a:r>
              <a:rPr lang="en-US" b="1" dirty="0"/>
              <a:t>You could write about how:</a:t>
            </a:r>
            <a:endParaRPr dirty="0"/>
          </a:p>
          <a:p>
            <a:pPr marL="0" lvl="0" indent="0" algn="l" rtl="0">
              <a:spcBef>
                <a:spcPts val="240"/>
              </a:spcBef>
              <a:spcAft>
                <a:spcPts val="0"/>
              </a:spcAft>
              <a:buSzPts val="1200"/>
              <a:buNone/>
            </a:pPr>
            <a:endParaRPr sz="1200" b="1" dirty="0"/>
          </a:p>
          <a:p>
            <a:pPr marL="231775" lvl="0" indent="-231775" algn="l" rtl="0">
              <a:spcBef>
                <a:spcPts val="360"/>
              </a:spcBef>
              <a:spcAft>
                <a:spcPts val="0"/>
              </a:spcAft>
              <a:buSzPts val="1800"/>
              <a:buChar char="•"/>
            </a:pPr>
            <a:r>
              <a:rPr lang="en-US" dirty="0"/>
              <a:t>Nutrient cycles contribute to healthy soil;</a:t>
            </a:r>
            <a:endParaRPr dirty="0"/>
          </a:p>
          <a:p>
            <a:pPr marL="231775" lvl="0" indent="-231775" algn="l" rtl="0">
              <a:spcBef>
                <a:spcPts val="360"/>
              </a:spcBef>
              <a:spcAft>
                <a:spcPts val="0"/>
              </a:spcAft>
              <a:buSzPts val="1800"/>
              <a:buChar char="•"/>
            </a:pPr>
            <a:r>
              <a:rPr lang="en-US" dirty="0"/>
              <a:t>Unhealthy soil might disrupt nutrient cycles;</a:t>
            </a:r>
            <a:endParaRPr dirty="0"/>
          </a:p>
          <a:p>
            <a:pPr marL="231775" lvl="0" indent="-231775" algn="l" rtl="0">
              <a:spcBef>
                <a:spcPts val="360"/>
              </a:spcBef>
              <a:spcAft>
                <a:spcPts val="0"/>
              </a:spcAft>
              <a:buSzPts val="1800"/>
              <a:buChar char="•"/>
            </a:pPr>
            <a:r>
              <a:rPr lang="en-US" dirty="0"/>
              <a:t>Soil management practices can strengthen natural nutrient cycles;</a:t>
            </a:r>
            <a:endParaRPr dirty="0"/>
          </a:p>
          <a:p>
            <a:pPr marL="231775" lvl="0" indent="-231775" algn="l" rtl="0">
              <a:spcBef>
                <a:spcPts val="360"/>
              </a:spcBef>
              <a:spcAft>
                <a:spcPts val="0"/>
              </a:spcAft>
              <a:buSzPts val="1800"/>
              <a:buChar char="•"/>
            </a:pPr>
            <a:r>
              <a:rPr lang="en-US" dirty="0"/>
              <a:t>Soil management practices can affect soil health.</a:t>
            </a:r>
            <a:endParaRPr dirty="0"/>
          </a:p>
          <a:p>
            <a:pPr marL="231775" lvl="0" indent="0" algn="l" rtl="0">
              <a:spcBef>
                <a:spcPts val="360"/>
              </a:spcBef>
              <a:spcAft>
                <a:spcPts val="0"/>
              </a:spcAft>
              <a:buNone/>
            </a:pPr>
            <a:endParaRPr dirty="0"/>
          </a:p>
        </p:txBody>
      </p:sp>
      <p:sp>
        <p:nvSpPr>
          <p:cNvPr id="247" name="Google Shape;247;p22"/>
          <p:cNvSpPr/>
          <p:nvPr/>
        </p:nvSpPr>
        <p:spPr>
          <a:xfrm>
            <a:off x="1558812" y="3624943"/>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a:solidFill>
                  <a:schemeClr val="dk1"/>
                </a:solidFill>
                <a:latin typeface="Arial"/>
                <a:ea typeface="Arial"/>
                <a:cs typeface="Arial"/>
                <a:sym typeface="Arial"/>
              </a:rPr>
              <a:t>Sentence</a:t>
            </a:r>
            <a:endParaRPr sz="21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2024-10D1-49F6-8670-2F728169F0FF}"/>
              </a:ext>
            </a:extLst>
          </p:cNvPr>
          <p:cNvSpPr>
            <a:spLocks noGrp="1"/>
          </p:cNvSpPr>
          <p:nvPr>
            <p:ph type="title"/>
          </p:nvPr>
        </p:nvSpPr>
        <p:spPr>
          <a:xfrm>
            <a:off x="457200" y="321446"/>
            <a:ext cx="8229600" cy="857250"/>
          </a:xfrm>
        </p:spPr>
        <p:txBody>
          <a:bodyPr/>
          <a:lstStyle/>
          <a:p>
            <a:r>
              <a:rPr lang="en-US" dirty="0"/>
              <a:t>Concept Card Mapping</a:t>
            </a:r>
          </a:p>
        </p:txBody>
      </p:sp>
      <p:sp>
        <p:nvSpPr>
          <p:cNvPr id="3" name="Text Placeholder 2">
            <a:extLst>
              <a:ext uri="{FF2B5EF4-FFF2-40B4-BE49-F238E27FC236}">
                <a16:creationId xmlns:a16="http://schemas.microsoft.com/office/drawing/2014/main" id="{77DD4F2A-3D4C-4DAA-B51C-F127B0D56F09}"/>
              </a:ext>
            </a:extLst>
          </p:cNvPr>
          <p:cNvSpPr>
            <a:spLocks noGrp="1"/>
          </p:cNvSpPr>
          <p:nvPr>
            <p:ph type="body" idx="1"/>
          </p:nvPr>
        </p:nvSpPr>
        <p:spPr>
          <a:xfrm>
            <a:off x="457200" y="1451610"/>
            <a:ext cx="4306661" cy="3291840"/>
          </a:xfrm>
        </p:spPr>
        <p:txBody>
          <a:bodyPr>
            <a:normAutofit fontScale="77500" lnSpcReduction="20000"/>
          </a:bodyPr>
          <a:lstStyle/>
          <a:p>
            <a:r>
              <a:rPr lang="en-US" dirty="0"/>
              <a:t>Create either hand-drawn or digital concept maps.</a:t>
            </a:r>
          </a:p>
          <a:p>
            <a:r>
              <a:rPr lang="en-US" dirty="0"/>
              <a:t>If making hand-drawn maps, use physical card that is glued down.  </a:t>
            </a:r>
          </a:p>
          <a:p>
            <a:r>
              <a:rPr lang="en-US" dirty="0"/>
              <a:t>Draw lines or paste string on hand-drawn maps to show connections among ideas.</a:t>
            </a:r>
          </a:p>
          <a:p>
            <a:r>
              <a:rPr lang="en-US" dirty="0"/>
              <a:t>As a whole class, you might consider using string to physically connect concepts found on the four anchor charts.</a:t>
            </a:r>
          </a:p>
          <a:p>
            <a:endParaRPr lang="en-US" dirty="0"/>
          </a:p>
        </p:txBody>
      </p:sp>
      <p:pic>
        <p:nvPicPr>
          <p:cNvPr id="4" name="Picture 3">
            <a:extLst>
              <a:ext uri="{FF2B5EF4-FFF2-40B4-BE49-F238E27FC236}">
                <a16:creationId xmlns:a16="http://schemas.microsoft.com/office/drawing/2014/main" id="{20AC6CA0-30B7-44EB-AAA2-21EFD5BFAD44}"/>
              </a:ext>
            </a:extLst>
          </p:cNvPr>
          <p:cNvPicPr>
            <a:picLocks noChangeAspect="1"/>
          </p:cNvPicPr>
          <p:nvPr/>
        </p:nvPicPr>
        <p:blipFill>
          <a:blip r:embed="rId3"/>
          <a:stretch>
            <a:fillRect/>
          </a:stretch>
        </p:blipFill>
        <p:spPr>
          <a:xfrm rot="540000">
            <a:off x="5792343" y="1357220"/>
            <a:ext cx="2199533" cy="2901244"/>
          </a:xfrm>
          <a:prstGeom prst="rect">
            <a:avLst/>
          </a:prstGeom>
        </p:spPr>
      </p:pic>
    </p:spTree>
    <p:extLst>
      <p:ext uri="{BB962C8B-B14F-4D97-AF65-F5344CB8AC3E}">
        <p14:creationId xmlns:p14="http://schemas.microsoft.com/office/powerpoint/2010/main" val="3050314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F22E-2F52-42D0-BB57-56AD84CC776A}"/>
              </a:ext>
            </a:extLst>
          </p:cNvPr>
          <p:cNvSpPr>
            <a:spLocks noGrp="1"/>
          </p:cNvSpPr>
          <p:nvPr>
            <p:ph type="title"/>
          </p:nvPr>
        </p:nvSpPr>
        <p:spPr>
          <a:xfrm>
            <a:off x="489857" y="246398"/>
            <a:ext cx="8229600" cy="857250"/>
          </a:xfrm>
        </p:spPr>
        <p:txBody>
          <a:bodyPr/>
          <a:lstStyle/>
          <a:p>
            <a:r>
              <a:rPr lang="en-US" dirty="0"/>
              <a:t>Metaphorical Thinking</a:t>
            </a:r>
          </a:p>
        </p:txBody>
      </p:sp>
      <p:sp>
        <p:nvSpPr>
          <p:cNvPr id="3" name="Text Placeholder 2">
            <a:extLst>
              <a:ext uri="{FF2B5EF4-FFF2-40B4-BE49-F238E27FC236}">
                <a16:creationId xmlns:a16="http://schemas.microsoft.com/office/drawing/2014/main" id="{376DAD73-8583-43C8-9CAE-8E7A8BCBE5B1}"/>
              </a:ext>
            </a:extLst>
          </p:cNvPr>
          <p:cNvSpPr>
            <a:spLocks noGrp="1"/>
          </p:cNvSpPr>
          <p:nvPr>
            <p:ph type="body" idx="1"/>
          </p:nvPr>
        </p:nvSpPr>
        <p:spPr>
          <a:xfrm>
            <a:off x="457200" y="1451610"/>
            <a:ext cx="3661682" cy="3291840"/>
          </a:xfrm>
        </p:spPr>
        <p:txBody>
          <a:bodyPr/>
          <a:lstStyle/>
          <a:p>
            <a:r>
              <a:rPr lang="en-US" dirty="0"/>
              <a:t>Create your own metaphors to explain the connections you are making. </a:t>
            </a:r>
          </a:p>
          <a:p>
            <a:endParaRPr lang="en-US" dirty="0"/>
          </a:p>
        </p:txBody>
      </p:sp>
      <p:pic>
        <p:nvPicPr>
          <p:cNvPr id="4" name="Picture 3">
            <a:extLst>
              <a:ext uri="{FF2B5EF4-FFF2-40B4-BE49-F238E27FC236}">
                <a16:creationId xmlns:a16="http://schemas.microsoft.com/office/drawing/2014/main" id="{98E8F1D9-5A7B-468F-BC87-EC404DAA51AA}"/>
              </a:ext>
            </a:extLst>
          </p:cNvPr>
          <p:cNvPicPr>
            <a:picLocks noChangeAspect="1"/>
          </p:cNvPicPr>
          <p:nvPr/>
        </p:nvPicPr>
        <p:blipFill>
          <a:blip r:embed="rId3"/>
          <a:stretch>
            <a:fillRect/>
          </a:stretch>
        </p:blipFill>
        <p:spPr>
          <a:xfrm rot="600000">
            <a:off x="5853328" y="1098680"/>
            <a:ext cx="2329728" cy="3048894"/>
          </a:xfrm>
          <a:prstGeom prst="rect">
            <a:avLst/>
          </a:prstGeom>
        </p:spPr>
      </p:pic>
    </p:spTree>
    <p:extLst>
      <p:ext uri="{BB962C8B-B14F-4D97-AF65-F5344CB8AC3E}">
        <p14:creationId xmlns:p14="http://schemas.microsoft.com/office/powerpoint/2010/main" val="62931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B41D-177F-46C6-A6E8-54EE949E8393}"/>
              </a:ext>
            </a:extLst>
          </p:cNvPr>
          <p:cNvSpPr>
            <a:spLocks noGrp="1"/>
          </p:cNvSpPr>
          <p:nvPr>
            <p:ph type="title"/>
          </p:nvPr>
        </p:nvSpPr>
        <p:spPr>
          <a:xfrm>
            <a:off x="457200" y="303548"/>
            <a:ext cx="8229600" cy="857250"/>
          </a:xfrm>
        </p:spPr>
        <p:txBody>
          <a:bodyPr/>
          <a:lstStyle/>
          <a:p>
            <a:r>
              <a:rPr lang="en-US" dirty="0"/>
              <a:t>Cognitive Comics</a:t>
            </a:r>
          </a:p>
        </p:txBody>
      </p:sp>
      <p:sp>
        <p:nvSpPr>
          <p:cNvPr id="3" name="Text Placeholder 2">
            <a:extLst>
              <a:ext uri="{FF2B5EF4-FFF2-40B4-BE49-F238E27FC236}">
                <a16:creationId xmlns:a16="http://schemas.microsoft.com/office/drawing/2014/main" id="{48041C4E-A618-4B1E-A4B2-56E5AFFE22DD}"/>
              </a:ext>
            </a:extLst>
          </p:cNvPr>
          <p:cNvSpPr>
            <a:spLocks noGrp="1"/>
          </p:cNvSpPr>
          <p:nvPr>
            <p:ph type="body" idx="1"/>
          </p:nvPr>
        </p:nvSpPr>
        <p:spPr>
          <a:xfrm>
            <a:off x="457200" y="1451610"/>
            <a:ext cx="4425043" cy="3291840"/>
          </a:xfrm>
        </p:spPr>
        <p:txBody>
          <a:bodyPr>
            <a:normAutofit fontScale="92500" lnSpcReduction="10000"/>
          </a:bodyPr>
          <a:lstStyle/>
          <a:p>
            <a:r>
              <a:rPr lang="en-US" dirty="0"/>
              <a:t>Use three-paneled frame to express your understanding of the connections between soil and its impact on the growing cycle.</a:t>
            </a:r>
          </a:p>
          <a:p>
            <a:r>
              <a:rPr lang="en-US" dirty="0"/>
              <a:t>You may be asked to display your comic strip  for a gallery walk or a brief presentation to the whole class. </a:t>
            </a:r>
          </a:p>
          <a:p>
            <a:endParaRPr lang="en-US" dirty="0"/>
          </a:p>
        </p:txBody>
      </p:sp>
      <p:pic>
        <p:nvPicPr>
          <p:cNvPr id="4" name="Picture 3">
            <a:extLst>
              <a:ext uri="{FF2B5EF4-FFF2-40B4-BE49-F238E27FC236}">
                <a16:creationId xmlns:a16="http://schemas.microsoft.com/office/drawing/2014/main" id="{F763C185-68B8-470B-A2F5-9361B32BF77F}"/>
              </a:ext>
            </a:extLst>
          </p:cNvPr>
          <p:cNvPicPr>
            <a:picLocks noChangeAspect="1"/>
          </p:cNvPicPr>
          <p:nvPr/>
        </p:nvPicPr>
        <p:blipFill>
          <a:blip r:embed="rId3"/>
          <a:stretch>
            <a:fillRect/>
          </a:stretch>
        </p:blipFill>
        <p:spPr>
          <a:xfrm rot="540000">
            <a:off x="5911900" y="1121129"/>
            <a:ext cx="2341167" cy="3034846"/>
          </a:xfrm>
          <a:prstGeom prst="rect">
            <a:avLst/>
          </a:prstGeom>
        </p:spPr>
      </p:pic>
    </p:spTree>
    <p:extLst>
      <p:ext uri="{BB962C8B-B14F-4D97-AF65-F5344CB8AC3E}">
        <p14:creationId xmlns:p14="http://schemas.microsoft.com/office/powerpoint/2010/main" val="2781348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40"/>
          <p:cNvSpPr txBox="1">
            <a:spLocks noGrp="1"/>
          </p:cNvSpPr>
          <p:nvPr>
            <p:ph type="title"/>
          </p:nvPr>
        </p:nvSpPr>
        <p:spPr>
          <a:xfrm>
            <a:off x="457200" y="528066"/>
            <a:ext cx="8229600" cy="64073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World Population and Land Use</a:t>
            </a:r>
            <a:endParaRPr/>
          </a:p>
        </p:txBody>
      </p:sp>
      <p:sp>
        <p:nvSpPr>
          <p:cNvPr id="380" name="Google Shape;380;p40"/>
          <p:cNvSpPr txBox="1">
            <a:spLocks noGrp="1"/>
          </p:cNvSpPr>
          <p:nvPr>
            <p:ph type="body" idx="1"/>
          </p:nvPr>
        </p:nvSpPr>
        <p:spPr>
          <a:xfrm>
            <a:off x="260706" y="1224704"/>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a:t>World Population Change</a:t>
            </a:r>
            <a:endParaRPr/>
          </a:p>
        </p:txBody>
      </p:sp>
      <p:sp>
        <p:nvSpPr>
          <p:cNvPr id="381" name="Google Shape;381;p40"/>
          <p:cNvSpPr txBox="1">
            <a:spLocks noGrp="1"/>
          </p:cNvSpPr>
          <p:nvPr>
            <p:ph type="body" idx="2"/>
          </p:nvPr>
        </p:nvSpPr>
        <p:spPr>
          <a:xfrm>
            <a:off x="4824608" y="1238633"/>
            <a:ext cx="4041775"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a:t>Land Cover Change</a:t>
            </a:r>
            <a:endParaRPr/>
          </a:p>
        </p:txBody>
      </p:sp>
      <p:pic>
        <p:nvPicPr>
          <p:cNvPr id="382" name="Google Shape;382;p40">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4172" y="1797036"/>
            <a:ext cx="4253257" cy="2589522"/>
          </a:xfrm>
          <a:prstGeom prst="rect">
            <a:avLst/>
          </a:prstGeom>
          <a:noFill/>
          <a:ln>
            <a:noFill/>
          </a:ln>
        </p:spPr>
      </p:pic>
      <p:pic>
        <p:nvPicPr>
          <p:cNvPr id="383" name="Google Shape;383;p40">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36570" y="1797036"/>
            <a:ext cx="4217853" cy="25684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20D6-3988-4A47-A585-8E58420D1F19}"/>
              </a:ext>
            </a:extLst>
          </p:cNvPr>
          <p:cNvSpPr>
            <a:spLocks noGrp="1"/>
          </p:cNvSpPr>
          <p:nvPr>
            <p:ph type="title"/>
          </p:nvPr>
        </p:nvSpPr>
        <p:spPr/>
        <p:txBody>
          <a:bodyPr/>
          <a:lstStyle/>
          <a:p>
            <a:r>
              <a:rPr lang="en-US" dirty="0"/>
              <a:t>H-Chart Comparison</a:t>
            </a:r>
          </a:p>
        </p:txBody>
      </p:sp>
      <p:sp>
        <p:nvSpPr>
          <p:cNvPr id="3" name="Text Placeholder 2">
            <a:extLst>
              <a:ext uri="{FF2B5EF4-FFF2-40B4-BE49-F238E27FC236}">
                <a16:creationId xmlns:a16="http://schemas.microsoft.com/office/drawing/2014/main" id="{697C1383-E676-488F-8883-3A9A1651FB3C}"/>
              </a:ext>
            </a:extLst>
          </p:cNvPr>
          <p:cNvSpPr>
            <a:spLocks noGrp="1"/>
          </p:cNvSpPr>
          <p:nvPr>
            <p:ph type="body" idx="1"/>
          </p:nvPr>
        </p:nvSpPr>
        <p:spPr>
          <a:xfrm>
            <a:off x="457200" y="1451610"/>
            <a:ext cx="4349512" cy="3291840"/>
          </a:xfrm>
        </p:spPr>
        <p:txBody>
          <a:bodyPr>
            <a:normAutofit lnSpcReduction="10000"/>
          </a:bodyPr>
          <a:lstStyle/>
          <a:p>
            <a:r>
              <a:rPr lang="en-US" sz="2000" dirty="0"/>
              <a:t>Take notes on the first video on the left side of the H-Chart.</a:t>
            </a:r>
          </a:p>
          <a:p>
            <a:r>
              <a:rPr lang="en-US" sz="2000" dirty="0"/>
              <a:t>Take notes on the second video on the right side of the H-Chart.</a:t>
            </a:r>
          </a:p>
          <a:p>
            <a:r>
              <a:rPr lang="en-US" sz="2000" dirty="0"/>
              <a:t>Show the relationships between the two videos on the middle bar of the H-Chart. </a:t>
            </a:r>
          </a:p>
          <a:p>
            <a:r>
              <a:rPr lang="en-US" sz="2000" dirty="0"/>
              <a:t>Be prepared to share out your conclusions in a whole class discussion. </a:t>
            </a:r>
          </a:p>
        </p:txBody>
      </p:sp>
      <p:pic>
        <p:nvPicPr>
          <p:cNvPr id="5" name="Picture 4">
            <a:extLst>
              <a:ext uri="{FF2B5EF4-FFF2-40B4-BE49-F238E27FC236}">
                <a16:creationId xmlns:a16="http://schemas.microsoft.com/office/drawing/2014/main" id="{022DD916-485B-4DEB-B6F6-A53CC71CFF1E}"/>
              </a:ext>
            </a:extLst>
          </p:cNvPr>
          <p:cNvPicPr>
            <a:picLocks noChangeAspect="1"/>
          </p:cNvPicPr>
          <p:nvPr/>
        </p:nvPicPr>
        <p:blipFill>
          <a:blip r:embed="rId3"/>
          <a:stretch>
            <a:fillRect/>
          </a:stretch>
        </p:blipFill>
        <p:spPr>
          <a:xfrm rot="420000">
            <a:off x="5688380" y="772594"/>
            <a:ext cx="2406188" cy="3598311"/>
          </a:xfrm>
          <a:prstGeom prst="rect">
            <a:avLst/>
          </a:prstGeom>
        </p:spPr>
      </p:pic>
    </p:spTree>
    <p:extLst>
      <p:ext uri="{BB962C8B-B14F-4D97-AF65-F5344CB8AC3E}">
        <p14:creationId xmlns:p14="http://schemas.microsoft.com/office/powerpoint/2010/main" val="3614976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4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Threats to Soil Health</a:t>
            </a:r>
            <a:endParaRPr/>
          </a:p>
        </p:txBody>
      </p:sp>
      <p:sp>
        <p:nvSpPr>
          <p:cNvPr id="390" name="Google Shape;390;p41"/>
          <p:cNvSpPr txBox="1">
            <a:spLocks noGrp="1"/>
          </p:cNvSpPr>
          <p:nvPr>
            <p:ph type="body" idx="1"/>
          </p:nvPr>
        </p:nvSpPr>
        <p:spPr>
          <a:xfrm>
            <a:off x="457200" y="1451610"/>
            <a:ext cx="7216815"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000" dirty="0"/>
              <a:t>Brainstorm in small groups an answer to the following question: </a:t>
            </a:r>
            <a:r>
              <a:rPr lang="en-US" sz="2000" i="1" dirty="0"/>
              <a:t>In what ways could increased population size and land use impact soil health?</a:t>
            </a:r>
            <a:endParaRPr sz="2000" i="1" dirty="0"/>
          </a:p>
          <a:p>
            <a:pPr marL="205730" lvl="0" indent="-205730" algn="l" rtl="0">
              <a:spcBef>
                <a:spcPts val="520"/>
              </a:spcBef>
              <a:spcAft>
                <a:spcPts val="0"/>
              </a:spcAft>
              <a:buClr>
                <a:schemeClr val="accent4"/>
              </a:buClr>
              <a:buSzPts val="2600"/>
              <a:buFont typeface="Arial"/>
              <a:buChar char="•"/>
            </a:pPr>
            <a:r>
              <a:rPr lang="en-US" sz="2000" dirty="0"/>
              <a:t>Pick a threat to research from your own notes or from a list that is provided to you. </a:t>
            </a:r>
          </a:p>
          <a:p>
            <a:pPr marL="205730" lvl="0" indent="-205730" algn="l" rtl="0">
              <a:spcBef>
                <a:spcPts val="520"/>
              </a:spcBef>
              <a:spcAft>
                <a:spcPts val="0"/>
              </a:spcAft>
              <a:buClr>
                <a:schemeClr val="accent4"/>
              </a:buClr>
              <a:buSzPts val="2600"/>
              <a:buFont typeface="Arial"/>
              <a:buChar char="•"/>
            </a:pPr>
            <a:r>
              <a:rPr lang="en-US" sz="2000" dirty="0"/>
              <a:t>Analyze the threat using the Threat Research handout.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4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Threats to Soil Health</a:t>
            </a:r>
            <a:endParaRPr/>
          </a:p>
        </p:txBody>
      </p:sp>
      <p:sp>
        <p:nvSpPr>
          <p:cNvPr id="397" name="Google Shape;397;p42"/>
          <p:cNvSpPr txBox="1">
            <a:spLocks noGrp="1"/>
          </p:cNvSpPr>
          <p:nvPr>
            <p:ph type="body" idx="1"/>
          </p:nvPr>
        </p:nvSpPr>
        <p:spPr>
          <a:xfrm>
            <a:off x="457200" y="1285875"/>
            <a:ext cx="6757988" cy="3457575"/>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3200"/>
              <a:buFont typeface="Arial"/>
              <a:buChar char="•"/>
            </a:pPr>
            <a:r>
              <a:rPr lang="en-US" sz="3200" dirty="0"/>
              <a:t>Research your threat online.</a:t>
            </a:r>
            <a:endParaRPr dirty="0"/>
          </a:p>
          <a:p>
            <a:pPr marL="205730" lvl="0" indent="-205730" algn="l" rtl="0">
              <a:spcBef>
                <a:spcPts val="640"/>
              </a:spcBef>
              <a:spcAft>
                <a:spcPts val="0"/>
              </a:spcAft>
              <a:buClr>
                <a:schemeClr val="accent4"/>
              </a:buClr>
              <a:buSzPts val="3200"/>
              <a:buFont typeface="Arial"/>
              <a:buChar char="•"/>
            </a:pPr>
            <a:r>
              <a:rPr lang="en-US" sz="3200" dirty="0"/>
              <a:t>Record information that helps answer the following questions:</a:t>
            </a:r>
            <a:endParaRPr dirty="0"/>
          </a:p>
          <a:p>
            <a:pPr marL="637779" lvl="1" indent="-342900">
              <a:spcBef>
                <a:spcPts val="480"/>
              </a:spcBef>
              <a:buSzPct val="75000"/>
              <a:buFont typeface="Wingdings" panose="05000000000000000000" pitchFamily="2" charset="2"/>
              <a:buChar char="§"/>
            </a:pPr>
            <a:r>
              <a:rPr lang="en-US" sz="2400" dirty="0"/>
              <a:t>How does the threat damage soil health? </a:t>
            </a:r>
          </a:p>
          <a:p>
            <a:pPr marL="637779" lvl="1" indent="-342900">
              <a:spcBef>
                <a:spcPts val="480"/>
              </a:spcBef>
              <a:buSzPct val="75000"/>
              <a:buFont typeface="Wingdings" panose="05000000000000000000" pitchFamily="2" charset="2"/>
              <a:buChar char="§"/>
            </a:pPr>
            <a:r>
              <a:rPr lang="en-US" sz="2400" dirty="0"/>
              <a:t>What causes the threat?</a:t>
            </a:r>
            <a:endParaRPr dirty="0"/>
          </a:p>
          <a:p>
            <a:pPr marL="637779" lvl="1" indent="-342900">
              <a:spcBef>
                <a:spcPts val="480"/>
              </a:spcBef>
              <a:buSzPct val="75000"/>
              <a:buFont typeface="Wingdings" panose="05000000000000000000" pitchFamily="2" charset="2"/>
              <a:buChar char="§"/>
            </a:pPr>
            <a:r>
              <a:rPr lang="en-US" sz="2400" dirty="0"/>
              <a:t>How can the threat be avoided, mitigated, or eliminated?</a:t>
            </a:r>
          </a:p>
        </p:txBody>
      </p:sp>
      <p:sp>
        <p:nvSpPr>
          <p:cNvPr id="398" name="Google Shape;398;p42"/>
          <p:cNvSpPr/>
          <p:nvPr/>
        </p:nvSpPr>
        <p:spPr>
          <a:xfrm flipH="1">
            <a:off x="6346783" y="2924537"/>
            <a:ext cx="1628172" cy="725618"/>
          </a:xfrm>
          <a:prstGeom prst="wedgeRoundRectCallout">
            <a:avLst>
              <a:gd name="adj1" fmla="val 37995"/>
              <a:gd name="adj2" fmla="val 66607"/>
              <a:gd name="adj3" fmla="val 16667"/>
            </a:avLst>
          </a:prstGeom>
          <a:solidFill>
            <a:schemeClr val="accent1"/>
          </a:solidFill>
          <a:ln w="25400" cap="flat" cmpd="sng">
            <a:solidFill>
              <a:srgbClr val="A087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r>
              <a:rPr lang="en-US" sz="1200" b="1" i="1" u="none" strike="noStrike" cap="none" dirty="0">
                <a:solidFill>
                  <a:schemeClr val="dk1"/>
                </a:solidFill>
                <a:latin typeface="Calibri"/>
                <a:ea typeface="Calibri"/>
                <a:cs typeface="Calibri"/>
                <a:sym typeface="Calibri"/>
              </a:rPr>
              <a:t>Mitigate:</a:t>
            </a:r>
            <a:endParaRPr sz="1200" dirty="0"/>
          </a:p>
          <a:p>
            <a:pPr marL="0" marR="0" lvl="0" indent="0" algn="ctr" rtl="0">
              <a:lnSpc>
                <a:spcPct val="100000"/>
              </a:lnSpc>
              <a:spcBef>
                <a:spcPts val="0"/>
              </a:spcBef>
              <a:spcAft>
                <a:spcPts val="0"/>
              </a:spcAft>
              <a:buClr>
                <a:schemeClr val="dk1"/>
              </a:buClr>
              <a:buSzPts val="1600"/>
              <a:buFont typeface="Calibri"/>
              <a:buNone/>
            </a:pPr>
            <a:r>
              <a:rPr lang="en-US" sz="1200" b="0" i="0" u="none" strike="noStrike" cap="none" dirty="0">
                <a:solidFill>
                  <a:schemeClr val="dk1"/>
                </a:solidFill>
                <a:latin typeface="Calibri"/>
                <a:ea typeface="Calibri"/>
                <a:cs typeface="Calibri"/>
                <a:sym typeface="Calibri"/>
              </a:rPr>
              <a:t>to make less severe or serious</a:t>
            </a:r>
            <a:endParaRPr sz="1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44"/>
          <p:cNvSpPr txBox="1">
            <a:spLocks noGrp="1"/>
          </p:cNvSpPr>
          <p:nvPr>
            <p:ph type="title"/>
          </p:nvPr>
        </p:nvSpPr>
        <p:spPr>
          <a:xfrm>
            <a:off x="457200" y="528066"/>
            <a:ext cx="8229600" cy="62207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Public Service Announcement (PSA)</a:t>
            </a:r>
            <a:endParaRPr/>
          </a:p>
        </p:txBody>
      </p:sp>
      <p:sp>
        <p:nvSpPr>
          <p:cNvPr id="410" name="Google Shape;410;p44"/>
          <p:cNvSpPr txBox="1">
            <a:spLocks noGrp="1"/>
          </p:cNvSpPr>
          <p:nvPr>
            <p:ph type="body" idx="1"/>
          </p:nvPr>
        </p:nvSpPr>
        <p:spPr>
          <a:xfrm>
            <a:off x="457200" y="1259050"/>
            <a:ext cx="8229600" cy="317299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sz="2000" dirty="0"/>
              <a:t>“A PSA (Public Service Announcement) is a short informational clip that is meant to raise the audience’s awareness about an important issue.” </a:t>
            </a:r>
            <a:endParaRPr dirty="0"/>
          </a:p>
          <a:p>
            <a:pPr marL="0" lvl="0" indent="0" algn="l" rtl="0">
              <a:spcBef>
                <a:spcPts val="360"/>
              </a:spcBef>
              <a:spcAft>
                <a:spcPts val="0"/>
              </a:spcAft>
              <a:buSzPts val="1800"/>
              <a:buNone/>
            </a:pPr>
            <a:endParaRPr sz="1800" dirty="0"/>
          </a:p>
          <a:p>
            <a:pPr marL="0" lvl="0" indent="0" algn="l" rtl="0">
              <a:spcBef>
                <a:spcPts val="480"/>
              </a:spcBef>
              <a:spcAft>
                <a:spcPts val="0"/>
              </a:spcAft>
              <a:buSzPts val="2400"/>
              <a:buNone/>
            </a:pPr>
            <a:r>
              <a:rPr lang="en-US" sz="2400" dirty="0"/>
              <a:t>Characteristics of an effective PSA:</a:t>
            </a:r>
            <a:endParaRPr sz="1800" dirty="0"/>
          </a:p>
          <a:p>
            <a:pPr marL="205730" lvl="0" indent="-205730" algn="l" rtl="0">
              <a:spcBef>
                <a:spcPts val="400"/>
              </a:spcBef>
              <a:spcAft>
                <a:spcPts val="0"/>
              </a:spcAft>
              <a:buClr>
                <a:schemeClr val="accent4"/>
              </a:buClr>
              <a:buSzPts val="2000"/>
              <a:buFont typeface="Arial"/>
              <a:buChar char="•"/>
            </a:pPr>
            <a:r>
              <a:rPr lang="en-US" sz="2000" dirty="0"/>
              <a:t>Short and clear</a:t>
            </a:r>
            <a:endParaRPr dirty="0"/>
          </a:p>
          <a:p>
            <a:pPr marL="205730" lvl="0" indent="-205730" algn="l" rtl="0">
              <a:spcBef>
                <a:spcPts val="400"/>
              </a:spcBef>
              <a:spcAft>
                <a:spcPts val="0"/>
              </a:spcAft>
              <a:buClr>
                <a:schemeClr val="accent4"/>
              </a:buClr>
              <a:buSzPts val="2000"/>
              <a:buFont typeface="Arial"/>
              <a:buChar char="•"/>
            </a:pPr>
            <a:r>
              <a:rPr lang="en-US" sz="2000" dirty="0"/>
              <a:t>Stay on topic</a:t>
            </a:r>
            <a:endParaRPr dirty="0"/>
          </a:p>
          <a:p>
            <a:pPr marL="205730" lvl="0" indent="-205730" algn="l" rtl="0">
              <a:spcBef>
                <a:spcPts val="400"/>
              </a:spcBef>
              <a:spcAft>
                <a:spcPts val="0"/>
              </a:spcAft>
              <a:buClr>
                <a:schemeClr val="accent4"/>
              </a:buClr>
              <a:buSzPts val="2000"/>
              <a:buFont typeface="Arial"/>
              <a:buChar char="•"/>
            </a:pPr>
            <a:r>
              <a:rPr lang="en-US" sz="2000" dirty="0"/>
              <a:t>Supported by factual evidence</a:t>
            </a:r>
            <a:endParaRPr dirty="0"/>
          </a:p>
          <a:p>
            <a:pPr marL="205730" lvl="0" indent="-205730" algn="l" rtl="0">
              <a:spcBef>
                <a:spcPts val="400"/>
              </a:spcBef>
              <a:spcAft>
                <a:spcPts val="0"/>
              </a:spcAft>
              <a:buClr>
                <a:schemeClr val="accent4"/>
              </a:buClr>
              <a:buSzPts val="2000"/>
              <a:buFont typeface="Arial"/>
              <a:buChar char="•"/>
            </a:pPr>
            <a:r>
              <a:rPr lang="en-US" sz="2000" dirty="0"/>
              <a:t>Meant to encourage audience sympathy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3" y="4350570"/>
            <a:ext cx="2611433" cy="1136816"/>
          </a:xfrm>
          <a:prstGeom prst="rect">
            <a:avLst/>
          </a:prstGeom>
          <a:noFill/>
          <a:ln>
            <a:noFill/>
          </a:ln>
        </p:spPr>
      </p:pic>
      <p:sp>
        <p:nvSpPr>
          <p:cNvPr id="416" name="Google Shape;416;p45"/>
          <p:cNvSpPr txBox="1">
            <a:spLocks noGrp="1"/>
          </p:cNvSpPr>
          <p:nvPr>
            <p:ph type="title"/>
          </p:nvPr>
        </p:nvSpPr>
        <p:spPr>
          <a:xfrm>
            <a:off x="457200" y="263748"/>
            <a:ext cx="8229600" cy="629222"/>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PSA About Soil Health: What’s the Point</a:t>
            </a:r>
            <a:endParaRPr/>
          </a:p>
        </p:txBody>
      </p:sp>
      <p:sp>
        <p:nvSpPr>
          <p:cNvPr id="417" name="Google Shape;417;p45"/>
          <p:cNvSpPr txBox="1">
            <a:spLocks noGrp="1"/>
          </p:cNvSpPr>
          <p:nvPr>
            <p:ph type="body" idx="1"/>
          </p:nvPr>
        </p:nvSpPr>
        <p:spPr>
          <a:xfrm>
            <a:off x="457200" y="1026789"/>
            <a:ext cx="5665808" cy="325088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600"/>
              <a:buNone/>
            </a:pPr>
            <a:r>
              <a:rPr lang="en-US" dirty="0"/>
              <a:t>Tell the audience:</a:t>
            </a:r>
            <a:endParaRPr dirty="0"/>
          </a:p>
          <a:p>
            <a:pPr marL="205730" lvl="0" indent="-205730" algn="l" rtl="0">
              <a:lnSpc>
                <a:spcPct val="90000"/>
              </a:lnSpc>
              <a:spcBef>
                <a:spcPts val="520"/>
              </a:spcBef>
              <a:spcAft>
                <a:spcPts val="0"/>
              </a:spcAft>
              <a:buClr>
                <a:schemeClr val="accent4"/>
              </a:buClr>
              <a:buSzPts val="2600"/>
              <a:buFont typeface="Arial"/>
              <a:buChar char="•"/>
            </a:pPr>
            <a:r>
              <a:rPr lang="en-US" sz="2200" dirty="0"/>
              <a:t>About dangers to soil health cause by your threat</a:t>
            </a:r>
            <a:endParaRPr sz="2200" dirty="0"/>
          </a:p>
          <a:p>
            <a:pPr marL="637779" lvl="1" indent="-342900" algn="l" rtl="0">
              <a:lnSpc>
                <a:spcPct val="90000"/>
              </a:lnSpc>
              <a:spcBef>
                <a:spcPts val="440"/>
              </a:spcBef>
              <a:spcAft>
                <a:spcPts val="0"/>
              </a:spcAft>
              <a:buSzPct val="70000"/>
              <a:buFont typeface="Wingdings" panose="05000000000000000000" pitchFamily="2" charset="2"/>
              <a:buChar char="§"/>
            </a:pPr>
            <a:r>
              <a:rPr lang="en-US" sz="2200" dirty="0"/>
              <a:t>Advocate for the benefits of improved soil health by (a) preventing the threat </a:t>
            </a:r>
            <a:r>
              <a:rPr lang="en-US" sz="2200" b="1" dirty="0"/>
              <a:t>OR </a:t>
            </a:r>
            <a:r>
              <a:rPr lang="en-US" sz="2200" dirty="0"/>
              <a:t>by (b) emphasizing the consequences of not protecting the soil from the threat</a:t>
            </a:r>
            <a:endParaRPr sz="2200" dirty="0"/>
          </a:p>
          <a:p>
            <a:pPr marL="480035" lvl="1" indent="-88001" algn="l" rtl="0">
              <a:lnSpc>
                <a:spcPct val="90000"/>
              </a:lnSpc>
              <a:spcBef>
                <a:spcPts val="360"/>
              </a:spcBef>
              <a:spcAft>
                <a:spcPts val="0"/>
              </a:spcAft>
              <a:buSzPts val="1530"/>
              <a:buNone/>
            </a:pPr>
            <a:endParaRPr sz="2200" dirty="0"/>
          </a:p>
          <a:p>
            <a:pPr marL="205730" lvl="0" indent="-205730" algn="l" rtl="0">
              <a:lnSpc>
                <a:spcPct val="90000"/>
              </a:lnSpc>
              <a:spcBef>
                <a:spcPts val="0"/>
              </a:spcBef>
              <a:spcAft>
                <a:spcPts val="0"/>
              </a:spcAft>
              <a:buSzPts val="2600"/>
              <a:buChar char="•"/>
            </a:pPr>
            <a:r>
              <a:rPr lang="en-US" sz="2200" dirty="0"/>
              <a:t>Include a synthesis of what you have learned throughout the lesson.</a:t>
            </a:r>
            <a:endParaRPr sz="2200" dirty="0"/>
          </a:p>
        </p:txBody>
      </p:sp>
      <p:pic>
        <p:nvPicPr>
          <p:cNvPr id="3" name="Picture 2">
            <a:extLst>
              <a:ext uri="{FF2B5EF4-FFF2-40B4-BE49-F238E27FC236}">
                <a16:creationId xmlns:a16="http://schemas.microsoft.com/office/drawing/2014/main" id="{B676552D-264B-49CD-A475-A3715E13D70B}"/>
              </a:ext>
            </a:extLst>
          </p:cNvPr>
          <p:cNvPicPr>
            <a:picLocks noChangeAspect="1"/>
          </p:cNvPicPr>
          <p:nvPr/>
        </p:nvPicPr>
        <p:blipFill>
          <a:blip r:embed="rId4"/>
          <a:stretch>
            <a:fillRect/>
          </a:stretch>
        </p:blipFill>
        <p:spPr>
          <a:xfrm rot="300000">
            <a:off x="6379472" y="1035013"/>
            <a:ext cx="1866714" cy="3099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AFE8D-5535-42FD-8AA7-5DC02C2244AA}"/>
              </a:ext>
            </a:extLst>
          </p:cNvPr>
          <p:cNvSpPr>
            <a:spLocks noGrp="1"/>
          </p:cNvSpPr>
          <p:nvPr>
            <p:ph type="title"/>
          </p:nvPr>
        </p:nvSpPr>
        <p:spPr/>
        <p:txBody>
          <a:bodyPr/>
          <a:lstStyle/>
          <a:p>
            <a:r>
              <a:rPr lang="en-US" dirty="0"/>
              <a:t>Essential Question	</a:t>
            </a:r>
          </a:p>
        </p:txBody>
      </p:sp>
      <p:sp>
        <p:nvSpPr>
          <p:cNvPr id="5" name="Text Placeholder 4">
            <a:extLst>
              <a:ext uri="{FF2B5EF4-FFF2-40B4-BE49-F238E27FC236}">
                <a16:creationId xmlns:a16="http://schemas.microsoft.com/office/drawing/2014/main" id="{D4818826-2F9F-46F3-AC90-6B5008A40F3B}"/>
              </a:ext>
            </a:extLst>
          </p:cNvPr>
          <p:cNvSpPr>
            <a:spLocks noGrp="1"/>
          </p:cNvSpPr>
          <p:nvPr>
            <p:ph type="body" idx="1"/>
          </p:nvPr>
        </p:nvSpPr>
        <p:spPr/>
        <p:txBody>
          <a:bodyPr/>
          <a:lstStyle/>
          <a:p>
            <a:r>
              <a:rPr lang="en-US" dirty="0"/>
              <a:t>Why should we care about soil health?</a:t>
            </a:r>
          </a:p>
        </p:txBody>
      </p:sp>
    </p:spTree>
    <p:extLst>
      <p:ext uri="{BB962C8B-B14F-4D97-AF65-F5344CB8AC3E}">
        <p14:creationId xmlns:p14="http://schemas.microsoft.com/office/powerpoint/2010/main" val="2521142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46"/>
          <p:cNvSpPr txBox="1">
            <a:spLocks noGrp="1"/>
          </p:cNvSpPr>
          <p:nvPr>
            <p:ph type="body" idx="1"/>
          </p:nvPr>
        </p:nvSpPr>
        <p:spPr>
          <a:xfrm>
            <a:off x="457200" y="1062038"/>
            <a:ext cx="8229600" cy="34333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en-US" dirty="0"/>
              <a:t>Support your PSA with:</a:t>
            </a:r>
            <a:endParaRPr dirty="0"/>
          </a:p>
          <a:p>
            <a:pPr marL="480035" lvl="1" indent="-185156" algn="l" rtl="0">
              <a:lnSpc>
                <a:spcPct val="90000"/>
              </a:lnSpc>
              <a:spcBef>
                <a:spcPts val="440"/>
              </a:spcBef>
              <a:spcAft>
                <a:spcPts val="0"/>
              </a:spcAft>
              <a:buSzPct val="30000"/>
              <a:buChar char="⚫"/>
            </a:pPr>
            <a:r>
              <a:rPr lang="en-US" sz="2200" dirty="0"/>
              <a:t>evidence and science concepts from your research</a:t>
            </a:r>
            <a:endParaRPr dirty="0"/>
          </a:p>
          <a:p>
            <a:pPr marL="480035" lvl="1" indent="-185156" algn="l" rtl="0">
              <a:lnSpc>
                <a:spcPct val="90000"/>
              </a:lnSpc>
              <a:spcBef>
                <a:spcPts val="440"/>
              </a:spcBef>
              <a:spcAft>
                <a:spcPts val="0"/>
              </a:spcAft>
              <a:buSzPct val="30000"/>
              <a:buChar char="⚫"/>
            </a:pPr>
            <a:r>
              <a:rPr lang="en-US" sz="2200" dirty="0"/>
              <a:t>information recorded in your Window Notes</a:t>
            </a:r>
            <a:endParaRPr dirty="0"/>
          </a:p>
          <a:p>
            <a:pPr marL="294879" lvl="1" indent="0" algn="l" rtl="0">
              <a:lnSpc>
                <a:spcPct val="90000"/>
              </a:lnSpc>
              <a:spcBef>
                <a:spcPts val="320"/>
              </a:spcBef>
              <a:spcAft>
                <a:spcPts val="0"/>
              </a:spcAft>
              <a:buSzPts val="1360"/>
              <a:buNone/>
            </a:pPr>
            <a:endParaRPr sz="1600" dirty="0"/>
          </a:p>
          <a:p>
            <a:pPr marL="0" lvl="0" indent="0" algn="l" rtl="0">
              <a:lnSpc>
                <a:spcPct val="90000"/>
              </a:lnSpc>
              <a:spcBef>
                <a:spcPts val="520"/>
              </a:spcBef>
              <a:spcAft>
                <a:spcPts val="0"/>
              </a:spcAft>
              <a:buSzPts val="2600"/>
              <a:buNone/>
            </a:pPr>
            <a:r>
              <a:rPr lang="en-US" dirty="0"/>
              <a:t>Include:</a:t>
            </a:r>
            <a:endParaRPr dirty="0"/>
          </a:p>
          <a:p>
            <a:pPr marL="480035" lvl="1" indent="-185156" algn="l" rtl="0">
              <a:lnSpc>
                <a:spcPct val="90000"/>
              </a:lnSpc>
              <a:spcBef>
                <a:spcPts val="440"/>
              </a:spcBef>
              <a:spcAft>
                <a:spcPts val="0"/>
              </a:spcAft>
              <a:buSzPct val="30000"/>
              <a:buChar char="⚫"/>
            </a:pPr>
            <a:r>
              <a:rPr lang="en-US" sz="2200" dirty="0"/>
              <a:t>Characteristics of healthy soil </a:t>
            </a:r>
            <a:endParaRPr dirty="0"/>
          </a:p>
          <a:p>
            <a:pPr marL="480035" lvl="1" indent="-185156" algn="l" rtl="0">
              <a:lnSpc>
                <a:spcPct val="90000"/>
              </a:lnSpc>
              <a:spcBef>
                <a:spcPts val="440"/>
              </a:spcBef>
              <a:spcAft>
                <a:spcPts val="0"/>
              </a:spcAft>
              <a:buSzPct val="30000"/>
              <a:buChar char="⚫"/>
            </a:pPr>
            <a:r>
              <a:rPr lang="en-US" sz="2200" dirty="0"/>
              <a:t>Cause of your chosen threat</a:t>
            </a:r>
            <a:endParaRPr dirty="0"/>
          </a:p>
          <a:p>
            <a:pPr marL="480035" lvl="1" indent="-185156" algn="l" rtl="0">
              <a:lnSpc>
                <a:spcPct val="90000"/>
              </a:lnSpc>
              <a:spcBef>
                <a:spcPts val="440"/>
              </a:spcBef>
              <a:spcAft>
                <a:spcPts val="0"/>
              </a:spcAft>
              <a:buSzPct val="30000"/>
              <a:buChar char="⚫"/>
            </a:pPr>
            <a:r>
              <a:rPr lang="en-US" sz="2200" dirty="0"/>
              <a:t>Effects of your chosen threat </a:t>
            </a:r>
            <a:endParaRPr dirty="0"/>
          </a:p>
          <a:p>
            <a:pPr marL="480035" lvl="1" indent="-185156" algn="l" rtl="0">
              <a:lnSpc>
                <a:spcPct val="90000"/>
              </a:lnSpc>
              <a:spcBef>
                <a:spcPts val="440"/>
              </a:spcBef>
              <a:spcAft>
                <a:spcPts val="0"/>
              </a:spcAft>
              <a:buSzPct val="30000"/>
              <a:buChar char="⚫"/>
            </a:pPr>
            <a:r>
              <a:rPr lang="en-US" sz="2200" dirty="0"/>
              <a:t>Ways the threat can be avoided, mitigated, or eliminated</a:t>
            </a:r>
            <a:endParaRPr dirty="0"/>
          </a:p>
        </p:txBody>
      </p:sp>
      <p:sp>
        <p:nvSpPr>
          <p:cNvPr id="424" name="Google Shape;424;p46"/>
          <p:cNvSpPr txBox="1"/>
          <p:nvPr/>
        </p:nvSpPr>
        <p:spPr>
          <a:xfrm>
            <a:off x="457200" y="263748"/>
            <a:ext cx="8229600" cy="629222"/>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PSA About Soil Health: Support Your Claims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4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Public Service Announcement: Soil Health</a:t>
            </a:r>
            <a:endParaRPr/>
          </a:p>
        </p:txBody>
      </p:sp>
      <p:sp>
        <p:nvSpPr>
          <p:cNvPr id="431" name="Google Shape;431;p4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dirty="0"/>
              <a:t>Use this time to develop your Public Service Announcement about soil health.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LEARNING OBJECTIVE</a:t>
            </a:r>
            <a:endParaRPr dirty="0"/>
          </a:p>
        </p:txBody>
      </p:sp>
      <p:sp>
        <p:nvSpPr>
          <p:cNvPr id="114" name="Google Shape;114;p6"/>
          <p:cNvSpPr txBox="1">
            <a:spLocks noGrp="1"/>
          </p:cNvSpPr>
          <p:nvPr>
            <p:ph type="body" idx="1"/>
          </p:nvPr>
        </p:nvSpPr>
        <p:spPr>
          <a:prstGeom prst="rect">
            <a:avLst/>
          </a:prstGeom>
          <a:noFill/>
          <a:ln>
            <a:noFill/>
          </a:ln>
        </p:spPr>
        <p:txBody>
          <a:bodyPr spcFirstLastPara="1" wrap="square" lIns="91425" tIns="45700" rIns="91425" bIns="45700" anchor="ctr" anchorCtr="0">
            <a:normAutofit fontScale="85000" lnSpcReduction="10000"/>
          </a:bodyPr>
          <a:lstStyle/>
          <a:p>
            <a:pPr marL="0" lvl="0" indent="0" algn="l" rtl="0">
              <a:spcBef>
                <a:spcPts val="0"/>
              </a:spcBef>
              <a:spcAft>
                <a:spcPts val="0"/>
              </a:spcAft>
              <a:buClr>
                <a:schemeClr val="bg1">
                  <a:lumMod val="95000"/>
                </a:schemeClr>
              </a:buClr>
              <a:buSzPts val="2800"/>
            </a:pPr>
            <a:r>
              <a:rPr lang="en-US" sz="2800" dirty="0"/>
              <a:t>Construct an evidence-based argument that explains how an increase in human population affects our consumption of natural resources and impacts soil health</a:t>
            </a:r>
            <a:r>
              <a:rPr lang="en-US" sz="2800" i="1" dirty="0"/>
              <a:t>.</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BD1F-1B3C-4CBA-9E9A-BF7DCE3ABD4D}"/>
              </a:ext>
            </a:extLst>
          </p:cNvPr>
          <p:cNvSpPr>
            <a:spLocks noGrp="1"/>
          </p:cNvSpPr>
          <p:nvPr>
            <p:ph type="title"/>
          </p:nvPr>
        </p:nvSpPr>
        <p:spPr/>
        <p:txBody>
          <a:bodyPr/>
          <a:lstStyle/>
          <a:p>
            <a:r>
              <a:rPr lang="en-US" dirty="0"/>
              <a:t>Photo/Picture Deconstruction</a:t>
            </a:r>
          </a:p>
        </p:txBody>
      </p:sp>
      <p:sp>
        <p:nvSpPr>
          <p:cNvPr id="3" name="Text Placeholder 2">
            <a:extLst>
              <a:ext uri="{FF2B5EF4-FFF2-40B4-BE49-F238E27FC236}">
                <a16:creationId xmlns:a16="http://schemas.microsoft.com/office/drawing/2014/main" id="{B7FADF21-F36A-4CA6-9E20-67AE16A602E4}"/>
              </a:ext>
            </a:extLst>
          </p:cNvPr>
          <p:cNvSpPr>
            <a:spLocks noGrp="1"/>
          </p:cNvSpPr>
          <p:nvPr>
            <p:ph type="body" idx="1"/>
          </p:nvPr>
        </p:nvSpPr>
        <p:spPr>
          <a:xfrm>
            <a:off x="457199" y="1451610"/>
            <a:ext cx="5318211" cy="3291840"/>
          </a:xfrm>
        </p:spPr>
        <p:txBody>
          <a:bodyPr>
            <a:normAutofit/>
          </a:bodyPr>
          <a:lstStyle/>
          <a:p>
            <a:pPr marL="63500" indent="0">
              <a:buNone/>
            </a:pPr>
            <a:r>
              <a:rPr lang="en-US" sz="2000" dirty="0"/>
              <a:t>After examining the four photographs on the next slide, reflect on the following:</a:t>
            </a:r>
          </a:p>
          <a:p>
            <a:r>
              <a:rPr lang="en-US" sz="2000" dirty="0"/>
              <a:t>What do you observe in each of the photographs?</a:t>
            </a:r>
          </a:p>
          <a:p>
            <a:r>
              <a:rPr lang="en-US" sz="2000" dirty="0"/>
              <a:t>What are potential causes for what you have identified?</a:t>
            </a:r>
          </a:p>
          <a:p>
            <a:r>
              <a:rPr lang="en-US" sz="2000" dirty="0"/>
              <a:t>What do you think the healthy plants have that the unhealthy plants do not?</a:t>
            </a:r>
          </a:p>
        </p:txBody>
      </p:sp>
      <p:pic>
        <p:nvPicPr>
          <p:cNvPr id="5" name="Picture 4">
            <a:extLst>
              <a:ext uri="{FF2B5EF4-FFF2-40B4-BE49-F238E27FC236}">
                <a16:creationId xmlns:a16="http://schemas.microsoft.com/office/drawing/2014/main" id="{0147A9B2-0ABA-4B2E-B510-3994154977E9}"/>
              </a:ext>
            </a:extLst>
          </p:cNvPr>
          <p:cNvPicPr>
            <a:picLocks noChangeAspect="1"/>
          </p:cNvPicPr>
          <p:nvPr/>
        </p:nvPicPr>
        <p:blipFill>
          <a:blip r:embed="rId3"/>
          <a:stretch>
            <a:fillRect/>
          </a:stretch>
        </p:blipFill>
        <p:spPr>
          <a:xfrm rot="360000">
            <a:off x="6120806" y="1552148"/>
            <a:ext cx="2064292" cy="2683843"/>
          </a:xfrm>
          <a:prstGeom prst="rect">
            <a:avLst/>
          </a:prstGeom>
        </p:spPr>
      </p:pic>
    </p:spTree>
    <p:extLst>
      <p:ext uri="{BB962C8B-B14F-4D97-AF65-F5344CB8AC3E}">
        <p14:creationId xmlns:p14="http://schemas.microsoft.com/office/powerpoint/2010/main" val="190894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4EF1-08F9-4B91-B534-3293DCF784C1}"/>
              </a:ext>
            </a:extLst>
          </p:cNvPr>
          <p:cNvSpPr>
            <a:spLocks noGrp="1"/>
          </p:cNvSpPr>
          <p:nvPr>
            <p:ph type="title"/>
          </p:nvPr>
        </p:nvSpPr>
        <p:spPr>
          <a:xfrm>
            <a:off x="533690" y="222107"/>
            <a:ext cx="8305800" cy="857250"/>
          </a:xfrm>
        </p:spPr>
        <p:txBody>
          <a:bodyPr/>
          <a:lstStyle/>
          <a:p>
            <a:r>
              <a:rPr lang="en-US" dirty="0"/>
              <a:t>What do you notice? What is the cause?</a:t>
            </a:r>
          </a:p>
        </p:txBody>
      </p:sp>
      <p:pic>
        <p:nvPicPr>
          <p:cNvPr id="3" name="Picture 2">
            <a:extLst>
              <a:ext uri="{FF2B5EF4-FFF2-40B4-BE49-F238E27FC236}">
                <a16:creationId xmlns:a16="http://schemas.microsoft.com/office/drawing/2014/main" id="{767BB42A-74DA-4DD4-AA44-22AF47ED5E4E}"/>
              </a:ext>
            </a:extLst>
          </p:cNvPr>
          <p:cNvPicPr>
            <a:picLocks noChangeAspect="1"/>
          </p:cNvPicPr>
          <p:nvPr/>
        </p:nvPicPr>
        <p:blipFill>
          <a:blip r:embed="rId3"/>
          <a:stretch>
            <a:fillRect/>
          </a:stretch>
        </p:blipFill>
        <p:spPr>
          <a:xfrm>
            <a:off x="1056949" y="1161257"/>
            <a:ext cx="6013759" cy="3826987"/>
          </a:xfrm>
          <a:prstGeom prst="rect">
            <a:avLst/>
          </a:prstGeom>
        </p:spPr>
      </p:pic>
    </p:spTree>
    <p:extLst>
      <p:ext uri="{BB962C8B-B14F-4D97-AF65-F5344CB8AC3E}">
        <p14:creationId xmlns:p14="http://schemas.microsoft.com/office/powerpoint/2010/main" val="53176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33D9-5B7A-48F5-BE8F-9B93880C9821}"/>
              </a:ext>
            </a:extLst>
          </p:cNvPr>
          <p:cNvSpPr>
            <a:spLocks noGrp="1"/>
          </p:cNvSpPr>
          <p:nvPr>
            <p:ph type="title"/>
          </p:nvPr>
        </p:nvSpPr>
        <p:spPr>
          <a:xfrm>
            <a:off x="469368" y="274259"/>
            <a:ext cx="8196281" cy="778602"/>
          </a:xfrm>
        </p:spPr>
        <p:txBody>
          <a:bodyPr>
            <a:noAutofit/>
          </a:bodyPr>
          <a:lstStyle/>
          <a:p>
            <a:r>
              <a:rPr lang="en-US" sz="3000" dirty="0"/>
              <a:t>Summarize in one sentence what you think you know about these images.</a:t>
            </a:r>
          </a:p>
        </p:txBody>
      </p:sp>
      <p:grpSp>
        <p:nvGrpSpPr>
          <p:cNvPr id="4" name="Google Shape;140;p9">
            <a:extLst>
              <a:ext uri="{FF2B5EF4-FFF2-40B4-BE49-F238E27FC236}">
                <a16:creationId xmlns:a16="http://schemas.microsoft.com/office/drawing/2014/main" id="{216461D7-6B86-4190-8BE2-A7466E3B2B36}"/>
              </a:ext>
            </a:extLst>
          </p:cNvPr>
          <p:cNvGrpSpPr/>
          <p:nvPr/>
        </p:nvGrpSpPr>
        <p:grpSpPr>
          <a:xfrm>
            <a:off x="1407716" y="1162557"/>
            <a:ext cx="5611565" cy="3980943"/>
            <a:chOff x="1400137" y="344863"/>
            <a:chExt cx="6700786" cy="4725099"/>
          </a:xfrm>
        </p:grpSpPr>
        <p:grpSp>
          <p:nvGrpSpPr>
            <p:cNvPr id="5" name="Google Shape;141;p9">
              <a:extLst>
                <a:ext uri="{FF2B5EF4-FFF2-40B4-BE49-F238E27FC236}">
                  <a16:creationId xmlns:a16="http://schemas.microsoft.com/office/drawing/2014/main" id="{F793B746-3981-4C3F-B8F6-2B7D2181F9A8}"/>
                </a:ext>
              </a:extLst>
            </p:cNvPr>
            <p:cNvGrpSpPr/>
            <p:nvPr/>
          </p:nvGrpSpPr>
          <p:grpSpPr>
            <a:xfrm>
              <a:off x="4859625" y="344875"/>
              <a:ext cx="3241298" cy="4725077"/>
              <a:chOff x="4859625" y="344875"/>
              <a:chExt cx="3241298" cy="4725077"/>
            </a:xfrm>
          </p:grpSpPr>
          <p:pic>
            <p:nvPicPr>
              <p:cNvPr id="10" name="Google Shape;142;p9">
                <a:extLst>
                  <a:ext uri="{FF2B5EF4-FFF2-40B4-BE49-F238E27FC236}">
                    <a16:creationId xmlns:a16="http://schemas.microsoft.com/office/drawing/2014/main" id="{43C0B37E-A2C3-4B85-8EF3-1E56C4E3A6A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61785" y="344875"/>
                <a:ext cx="3236974" cy="2191582"/>
              </a:xfrm>
              <a:prstGeom prst="rect">
                <a:avLst/>
              </a:prstGeom>
              <a:noFill/>
              <a:ln w="9525" cap="flat" cmpd="sng">
                <a:solidFill>
                  <a:srgbClr val="000000"/>
                </a:solidFill>
                <a:prstDash val="solid"/>
                <a:round/>
                <a:headEnd type="none" w="sm" len="sm"/>
                <a:tailEnd type="none" w="sm" len="sm"/>
              </a:ln>
            </p:spPr>
          </p:pic>
          <p:pic>
            <p:nvPicPr>
              <p:cNvPr id="11" name="Google Shape;143;p9">
                <a:extLst>
                  <a:ext uri="{FF2B5EF4-FFF2-40B4-BE49-F238E27FC236}">
                    <a16:creationId xmlns:a16="http://schemas.microsoft.com/office/drawing/2014/main" id="{6F98E662-F22A-492D-8875-70254C535AD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59625" y="2875388"/>
                <a:ext cx="3241298" cy="2194564"/>
              </a:xfrm>
              <a:prstGeom prst="rect">
                <a:avLst/>
              </a:prstGeom>
              <a:noFill/>
              <a:ln w="9525" cap="flat" cmpd="sng">
                <a:solidFill>
                  <a:srgbClr val="000000"/>
                </a:solidFill>
                <a:prstDash val="solid"/>
                <a:round/>
                <a:headEnd type="none" w="sm" len="sm"/>
                <a:tailEnd type="none" w="sm" len="sm"/>
              </a:ln>
            </p:spPr>
          </p:pic>
          <p:sp>
            <p:nvSpPr>
              <p:cNvPr id="12" name="Google Shape;144;p9">
                <a:extLst>
                  <a:ext uri="{FF2B5EF4-FFF2-40B4-BE49-F238E27FC236}">
                    <a16:creationId xmlns:a16="http://schemas.microsoft.com/office/drawing/2014/main" id="{9D40A6CC-8F3E-4EB4-9627-8B8BD1320AC7}"/>
                  </a:ext>
                </a:extLst>
              </p:cNvPr>
              <p:cNvSpPr txBox="1"/>
              <p:nvPr/>
            </p:nvSpPr>
            <p:spPr>
              <a:xfrm>
                <a:off x="5816971" y="2503343"/>
                <a:ext cx="1326601" cy="334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Lato"/>
                  <a:buNone/>
                  <a:tabLst/>
                  <a:defRPr/>
                </a:pPr>
                <a:r>
                  <a:rPr kumimoji="0" lang="en-US" sz="1400" b="0" i="0" u="none" strike="noStrike" kern="0" cap="none" spc="0" normalizeH="0" baseline="0" noProof="0" dirty="0">
                    <a:ln>
                      <a:noFill/>
                    </a:ln>
                    <a:solidFill>
                      <a:srgbClr val="000000"/>
                    </a:solidFill>
                    <a:effectLst/>
                    <a:uLnTx/>
                    <a:uFillTx/>
                    <a:latin typeface="Lato"/>
                    <a:ea typeface="Lato"/>
                    <a:cs typeface="Lato"/>
                    <a:sym typeface="Lato"/>
                  </a:rPr>
                  <a:t>Grasslands </a:t>
                </a:r>
                <a:endParaRPr kumimoji="0" sz="1400" b="0" i="0" u="none" strike="noStrike" kern="0" cap="none" spc="0" normalizeH="0" baseline="0" noProof="0" dirty="0">
                  <a:ln>
                    <a:noFill/>
                  </a:ln>
                  <a:solidFill>
                    <a:srgbClr val="000000"/>
                  </a:solidFill>
                  <a:effectLst/>
                  <a:uLnTx/>
                  <a:uFillTx/>
                  <a:latin typeface="Lato"/>
                  <a:ea typeface="Lato"/>
                  <a:cs typeface="Lato"/>
                  <a:sym typeface="Lato"/>
                </a:endParaRPr>
              </a:p>
            </p:txBody>
          </p:sp>
        </p:grpSp>
        <p:grpSp>
          <p:nvGrpSpPr>
            <p:cNvPr id="6" name="Google Shape;145;p9">
              <a:extLst>
                <a:ext uri="{FF2B5EF4-FFF2-40B4-BE49-F238E27FC236}">
                  <a16:creationId xmlns:a16="http://schemas.microsoft.com/office/drawing/2014/main" id="{75465E22-2B92-4382-BB5E-48773DE4E079}"/>
                </a:ext>
              </a:extLst>
            </p:cNvPr>
            <p:cNvGrpSpPr/>
            <p:nvPr/>
          </p:nvGrpSpPr>
          <p:grpSpPr>
            <a:xfrm>
              <a:off x="1400137" y="344863"/>
              <a:ext cx="3236980" cy="4725099"/>
              <a:chOff x="1427887" y="393438"/>
              <a:chExt cx="3236980" cy="4725099"/>
            </a:xfrm>
          </p:grpSpPr>
          <p:pic>
            <p:nvPicPr>
              <p:cNvPr id="7" name="Google Shape;146;p9">
                <a:extLst>
                  <a:ext uri="{FF2B5EF4-FFF2-40B4-BE49-F238E27FC236}">
                    <a16:creationId xmlns:a16="http://schemas.microsoft.com/office/drawing/2014/main" id="{3C65CE96-2542-4F69-BAB6-41CD0B387A5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27888" y="393438"/>
                <a:ext cx="3236974" cy="2194560"/>
              </a:xfrm>
              <a:prstGeom prst="rect">
                <a:avLst/>
              </a:prstGeom>
              <a:noFill/>
              <a:ln w="9525" cap="flat" cmpd="sng">
                <a:solidFill>
                  <a:srgbClr val="000000"/>
                </a:solidFill>
                <a:prstDash val="solid"/>
                <a:round/>
                <a:headEnd type="none" w="sm" len="sm"/>
                <a:tailEnd type="none" w="sm" len="sm"/>
              </a:ln>
            </p:spPr>
          </p:pic>
          <p:pic>
            <p:nvPicPr>
              <p:cNvPr id="8" name="Google Shape;147;p9">
                <a:extLst>
                  <a:ext uri="{FF2B5EF4-FFF2-40B4-BE49-F238E27FC236}">
                    <a16:creationId xmlns:a16="http://schemas.microsoft.com/office/drawing/2014/main" id="{2F13D08A-A49E-4DCB-A4E4-EF7E11E5355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27887" y="2923975"/>
                <a:ext cx="3236980" cy="2194562"/>
              </a:xfrm>
              <a:prstGeom prst="rect">
                <a:avLst/>
              </a:prstGeom>
              <a:noFill/>
              <a:ln w="9525" cap="flat" cmpd="sng">
                <a:solidFill>
                  <a:srgbClr val="000000"/>
                </a:solidFill>
                <a:prstDash val="solid"/>
                <a:round/>
                <a:headEnd type="none" w="sm" len="sm"/>
                <a:tailEnd type="none" w="sm" len="sm"/>
              </a:ln>
            </p:spPr>
          </p:pic>
          <p:sp>
            <p:nvSpPr>
              <p:cNvPr id="9" name="Google Shape;148;p9">
                <a:extLst>
                  <a:ext uri="{FF2B5EF4-FFF2-40B4-BE49-F238E27FC236}">
                    <a16:creationId xmlns:a16="http://schemas.microsoft.com/office/drawing/2014/main" id="{7386397F-B4EB-45E4-9D6A-48230020393C}"/>
                  </a:ext>
                </a:extLst>
              </p:cNvPr>
              <p:cNvSpPr txBox="1"/>
              <p:nvPr/>
            </p:nvSpPr>
            <p:spPr>
              <a:xfrm>
                <a:off x="1809327" y="2588743"/>
                <a:ext cx="2474100" cy="334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Lato"/>
                  <a:buNone/>
                  <a:tabLst/>
                  <a:defRPr/>
                </a:pPr>
                <a:r>
                  <a:rPr kumimoji="0" lang="en-US" sz="1400" b="0" i="0" u="none" strike="noStrike" kern="0" cap="none" spc="0" normalizeH="0" baseline="0" noProof="0">
                    <a:ln>
                      <a:noFill/>
                    </a:ln>
                    <a:solidFill>
                      <a:srgbClr val="000000"/>
                    </a:solidFill>
                    <a:effectLst/>
                    <a:uLnTx/>
                    <a:uFillTx/>
                    <a:latin typeface="Lato"/>
                    <a:ea typeface="Lato"/>
                    <a:cs typeface="Lato"/>
                    <a:sym typeface="Lato"/>
                  </a:rPr>
                  <a:t>Harvested Wheat Fields</a:t>
                </a: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grpSp>
    </p:spTree>
    <p:extLst>
      <p:ext uri="{BB962C8B-B14F-4D97-AF65-F5344CB8AC3E}">
        <p14:creationId xmlns:p14="http://schemas.microsoft.com/office/powerpoint/2010/main" val="404389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ASSESSING SOIL CHEMISTRY</a:t>
            </a:r>
            <a:endParaRPr/>
          </a:p>
        </p:txBody>
      </p:sp>
      <p:sp>
        <p:nvSpPr>
          <p:cNvPr id="160" name="Google Shape;160;p1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Lab Investigation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57D-1EC7-4E0F-AA57-3D68ED541023}"/>
              </a:ext>
            </a:extLst>
          </p:cNvPr>
          <p:cNvSpPr>
            <a:spLocks noGrp="1"/>
          </p:cNvSpPr>
          <p:nvPr>
            <p:ph type="title"/>
          </p:nvPr>
        </p:nvSpPr>
        <p:spPr/>
        <p:txBody>
          <a:bodyPr>
            <a:normAutofit/>
          </a:bodyPr>
          <a:lstStyle/>
          <a:p>
            <a:r>
              <a:rPr lang="en-US" sz="2800" dirty="0"/>
              <a:t>Soil Chemistry Investigation: Preparing the sample</a:t>
            </a:r>
          </a:p>
        </p:txBody>
      </p:sp>
      <p:sp>
        <p:nvSpPr>
          <p:cNvPr id="3" name="Text Placeholder 2">
            <a:extLst>
              <a:ext uri="{FF2B5EF4-FFF2-40B4-BE49-F238E27FC236}">
                <a16:creationId xmlns:a16="http://schemas.microsoft.com/office/drawing/2014/main" id="{CB9FE00E-3AFD-4481-B586-2D9223AF3774}"/>
              </a:ext>
            </a:extLst>
          </p:cNvPr>
          <p:cNvSpPr>
            <a:spLocks noGrp="1"/>
          </p:cNvSpPr>
          <p:nvPr>
            <p:ph type="body" idx="1"/>
          </p:nvPr>
        </p:nvSpPr>
        <p:spPr>
          <a:xfrm>
            <a:off x="457200" y="1451610"/>
            <a:ext cx="4642903" cy="3291840"/>
          </a:xfrm>
        </p:spPr>
        <p:txBody>
          <a:bodyPr>
            <a:normAutofit/>
          </a:bodyPr>
          <a:lstStyle/>
          <a:p>
            <a:pPr marL="231775" lvl="0" indent="-231775" algn="l" rtl="0">
              <a:spcBef>
                <a:spcPts val="0"/>
              </a:spcBef>
              <a:spcAft>
                <a:spcPts val="0"/>
              </a:spcAft>
              <a:buSzPts val="2210"/>
              <a:buChar char="•"/>
            </a:pPr>
            <a:r>
              <a:rPr lang="en-US" sz="1800" dirty="0"/>
              <a:t>Add 100 mg of soil to 200 ml of water to your breaker. </a:t>
            </a:r>
          </a:p>
          <a:p>
            <a:pPr marL="231775" lvl="0" indent="-231775" algn="l" rtl="0">
              <a:spcBef>
                <a:spcPts val="0"/>
              </a:spcBef>
              <a:spcAft>
                <a:spcPts val="0"/>
              </a:spcAft>
              <a:buSzPts val="2210"/>
              <a:buChar char="•"/>
            </a:pPr>
            <a:r>
              <a:rPr lang="en-US" sz="1800" dirty="0"/>
              <a:t>Stir the solution to blend the soil and water.</a:t>
            </a:r>
          </a:p>
          <a:p>
            <a:pPr marL="800100" lvl="1" indent="-342900">
              <a:spcBef>
                <a:spcPts val="0"/>
              </a:spcBef>
              <a:buSzPts val="2210"/>
              <a:buFont typeface="Wingdings" panose="05000000000000000000" pitchFamily="2" charset="2"/>
              <a:buChar char="§"/>
            </a:pPr>
            <a:r>
              <a:rPr lang="en-US" dirty="0"/>
              <a:t>Use a different stirring utensil for each soil sample. </a:t>
            </a:r>
          </a:p>
          <a:p>
            <a:pPr marL="231775" lvl="0" indent="-231775" algn="l" rtl="0">
              <a:spcBef>
                <a:spcPts val="0"/>
              </a:spcBef>
              <a:spcAft>
                <a:spcPts val="0"/>
              </a:spcAft>
              <a:buSzPts val="2210"/>
              <a:buChar char="•"/>
            </a:pPr>
            <a:r>
              <a:rPr lang="en-US" sz="1800" dirty="0"/>
              <a:t>Let the soil and water mixture sit overnight.</a:t>
            </a:r>
          </a:p>
          <a:p>
            <a:pPr marL="63500" indent="0">
              <a:buNone/>
            </a:pPr>
            <a:endParaRPr lang="en-US" dirty="0"/>
          </a:p>
        </p:txBody>
      </p:sp>
      <p:pic>
        <p:nvPicPr>
          <p:cNvPr id="6" name="Picture 5" descr="A picture containing ground, outdoor, person, vegetable&#10;&#10;Description automatically generated">
            <a:extLst>
              <a:ext uri="{FF2B5EF4-FFF2-40B4-BE49-F238E27FC236}">
                <a16:creationId xmlns:a16="http://schemas.microsoft.com/office/drawing/2014/main" id="{9D6849E0-5B6B-4478-9603-F63A58B81791}"/>
              </a:ext>
            </a:extLst>
          </p:cNvPr>
          <p:cNvPicPr>
            <a:picLocks noChangeAspect="1"/>
          </p:cNvPicPr>
          <p:nvPr/>
        </p:nvPicPr>
        <p:blipFill>
          <a:blip r:embed="rId3"/>
          <a:stretch>
            <a:fillRect/>
          </a:stretch>
        </p:blipFill>
        <p:spPr>
          <a:xfrm>
            <a:off x="5881878" y="1572796"/>
            <a:ext cx="2252372" cy="2407533"/>
          </a:xfrm>
          <a:prstGeom prst="rect">
            <a:avLst/>
          </a:prstGeom>
        </p:spPr>
      </p:pic>
    </p:spTree>
    <p:extLst>
      <p:ext uri="{BB962C8B-B14F-4D97-AF65-F5344CB8AC3E}">
        <p14:creationId xmlns:p14="http://schemas.microsoft.com/office/powerpoint/2010/main" val="1312303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DD101F-B8DF-4309-86C5-1A88F5C31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282CDA-DB26-402E-A0A6-73F7F5DDD9F2}">
  <ds:schemaRefs>
    <ds:schemaRef ds:uri="http://schemas.microsoft.com/sharepoint/v3/contenttype/forms"/>
  </ds:schemaRefs>
</ds:datastoreItem>
</file>

<file path=customXml/itemProps3.xml><?xml version="1.0" encoding="utf-8"?>
<ds:datastoreItem xmlns:ds="http://schemas.openxmlformats.org/officeDocument/2006/customXml" ds:itemID="{4A6AA607-F9A7-4BAB-B036-44EDE7F170AA}">
  <ds:schemaRefs>
    <ds:schemaRef ds:uri="966e68ee-ec3c-4f12-bd4f-fedbbec8de0b"/>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http://schemas.microsoft.com/office/infopath/2007/PartnerControls"/>
    <ds:schemaRef ds:uri="d06b737b-b789-4524-96b5-d3d460658ae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5989</TotalTime>
  <Words>3068</Words>
  <Application>Microsoft Office PowerPoint</Application>
  <PresentationFormat>On-screen Show (16:9)</PresentationFormat>
  <Paragraphs>271</Paragraphs>
  <Slides>31</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Constantia</vt:lpstr>
      <vt:lpstr>Calibri</vt:lpstr>
      <vt:lpstr>Noto Sans Symbols</vt:lpstr>
      <vt:lpstr>Georgia</vt:lpstr>
      <vt:lpstr>Lato</vt:lpstr>
      <vt:lpstr>Arial</vt:lpstr>
      <vt:lpstr>Wingdings</vt:lpstr>
      <vt:lpstr>K20 LEARN</vt:lpstr>
      <vt:lpstr>K20 LEARN</vt:lpstr>
      <vt:lpstr>1_K20 LEARN</vt:lpstr>
      <vt:lpstr>PowerPoint Presentation</vt:lpstr>
      <vt:lpstr>How Does Your Garden Grow?</vt:lpstr>
      <vt:lpstr>Essential Question </vt:lpstr>
      <vt:lpstr>LEARNING OBJECTIVE</vt:lpstr>
      <vt:lpstr>Photo/Picture Deconstruction</vt:lpstr>
      <vt:lpstr>What do you notice? What is the cause?</vt:lpstr>
      <vt:lpstr>Summarize in one sentence what you think you know about these images.</vt:lpstr>
      <vt:lpstr>ASSESSING SOIL CHEMISTRY</vt:lpstr>
      <vt:lpstr>Soil Chemistry Investigation: Preparing the sample</vt:lpstr>
      <vt:lpstr>Soil Chemistry Investigation: Recording the data</vt:lpstr>
      <vt:lpstr>Soil Chemistry Clean-Up</vt:lpstr>
      <vt:lpstr>INVESTIGATING SOIL AND SOIL HEALTH</vt:lpstr>
      <vt:lpstr>Soil and Soil Health Research</vt:lpstr>
      <vt:lpstr>Soil and Soil Health Research</vt:lpstr>
      <vt:lpstr>PowerPoint Presentation</vt:lpstr>
      <vt:lpstr>Anchor Chart</vt:lpstr>
      <vt:lpstr>Breakout!</vt:lpstr>
      <vt:lpstr>Three Sticky Notes</vt:lpstr>
      <vt:lpstr>Nutrient Cycles</vt:lpstr>
      <vt:lpstr>Soil Health</vt:lpstr>
      <vt:lpstr>Concept Card Mapping</vt:lpstr>
      <vt:lpstr>Metaphorical Thinking</vt:lpstr>
      <vt:lpstr>Cognitive Comics</vt:lpstr>
      <vt:lpstr>World Population and Land Use</vt:lpstr>
      <vt:lpstr>H-Chart Comparison</vt:lpstr>
      <vt:lpstr>Threats to Soil Health</vt:lpstr>
      <vt:lpstr>Threats to Soil Health</vt:lpstr>
      <vt:lpstr>Public Service Announcement (PSA)</vt:lpstr>
      <vt:lpstr>PSA About Soil Health: What’s the Point</vt:lpstr>
      <vt:lpstr>PowerPoint Presentation</vt:lpstr>
      <vt:lpstr>Public Service Announcement: Soil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Shaffery, Heather M.;K20Center@groups.ou.edu</dc:creator>
  <cp:lastModifiedBy>McLeod Porter, Delma</cp:lastModifiedBy>
  <cp:revision>9</cp:revision>
  <dcterms:modified xsi:type="dcterms:W3CDTF">2021-05-25T17:04:47Z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