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5" r:id="rId5"/>
    <p:sldMasterId id="2147483668" r:id="rId6"/>
  </p:sldMasterIdLst>
  <p:notesMasterIdLst>
    <p:notesMasterId r:id="rId38"/>
  </p:notesMasterIdLst>
  <p:sldIdLst>
    <p:sldId id="256" r:id="rId7"/>
    <p:sldId id="257" r:id="rId8"/>
    <p:sldId id="303" r:id="rId9"/>
    <p:sldId id="261" r:id="rId10"/>
    <p:sldId id="316" r:id="rId11"/>
    <p:sldId id="290" r:id="rId12"/>
    <p:sldId id="288" r:id="rId13"/>
    <p:sldId id="266" r:id="rId14"/>
    <p:sldId id="292" r:id="rId15"/>
    <p:sldId id="291" r:id="rId16"/>
    <p:sldId id="268" r:id="rId17"/>
    <p:sldId id="269" r:id="rId18"/>
    <p:sldId id="270" r:id="rId19"/>
    <p:sldId id="310" r:id="rId20"/>
    <p:sldId id="273" r:id="rId21"/>
    <p:sldId id="311" r:id="rId22"/>
    <p:sldId id="275" r:id="rId23"/>
    <p:sldId id="293" r:id="rId24"/>
    <p:sldId id="276" r:id="rId25"/>
    <p:sldId id="312" r:id="rId26"/>
    <p:sldId id="277" r:id="rId27"/>
    <p:sldId id="309" r:id="rId28"/>
    <p:sldId id="295" r:id="rId29"/>
    <p:sldId id="315" r:id="rId30"/>
    <p:sldId id="313" r:id="rId31"/>
    <p:sldId id="314" r:id="rId32"/>
    <p:sldId id="296" r:id="rId33"/>
    <p:sldId id="297" r:id="rId34"/>
    <p:sldId id="281" r:id="rId35"/>
    <p:sldId id="299" r:id="rId36"/>
    <p:sldId id="301" r:id="rId37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39"/>
      <p:bold r:id="rId40"/>
      <p:italic r:id="rId41"/>
      <p:boldItalic r:id="rId42"/>
    </p:embeddedFont>
    <p:embeddedFont>
      <p:font typeface="Georgia" panose="02040502050405020303" pitchFamily="18" charset="0"/>
      <p:regular r:id="rId43"/>
      <p:bold r:id="rId44"/>
      <p:italic r:id="rId45"/>
      <p:boldItalic r:id="rId46"/>
    </p:embeddedFont>
    <p:embeddedFont>
      <p:font typeface="Lato" panose="020F0502020204030203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7" roundtripDataSignature="AMtx7mjS/ykf/WgRa0bbPOTyCaPrDoMR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AEC"/>
    <a:srgbClr val="F6E37C"/>
    <a:srgbClr val="F9A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8E3CAE-5A02-4EE4-99E1-A1019D3FCDEE}">
  <a:tblStyle styleId="{398E3CAE-5A02-4EE4-99E1-A1019D3FCDE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/>
    <p:restoredTop sz="93145" autoAdjust="0"/>
  </p:normalViewPr>
  <p:slideViewPr>
    <p:cSldViewPr snapToGrid="0">
      <p:cViewPr varScale="1">
        <p:scale>
          <a:sx n="134" d="100"/>
          <a:sy n="134" d="100"/>
        </p:scale>
        <p:origin x="184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68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69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67" Type="http://customschemas.google.com/relationships/presentationmetadata" Target="metadata"/><Relationship Id="rId20" Type="http://schemas.openxmlformats.org/officeDocument/2006/relationships/slide" Target="slides/slide14.xml"/><Relationship Id="rId41" Type="http://schemas.openxmlformats.org/officeDocument/2006/relationships/font" Target="fonts/font3.fntdata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364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Powell, David. (2024).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 strips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[Photograph]. </a:t>
            </a:r>
            <a:endParaRPr lang="en-US" sz="18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Window notes. Strategies. https://learn.k20center.ou.edu/strategy/189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Wakelet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Tech Tool. https://learn.k20center.ou.edu/tech-tool/2180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>
          <a:extLst>
            <a:ext uri="{FF2B5EF4-FFF2-40B4-BE49-F238E27FC236}">
              <a16:creationId xmlns:a16="http://schemas.microsoft.com/office/drawing/2014/main" id="{C86F1EDA-1D08-B1DE-70CC-2B3855932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>
            <a:extLst>
              <a:ext uri="{FF2B5EF4-FFF2-40B4-BE49-F238E27FC236}">
                <a16:creationId xmlns:a16="http://schemas.microsoft.com/office/drawing/2014/main" id="{CCBBF46D-F503-DA77-1DA1-E618E6164F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4:notes">
            <a:extLst>
              <a:ext uri="{FF2B5EF4-FFF2-40B4-BE49-F238E27FC236}">
                <a16:creationId xmlns:a16="http://schemas.microsoft.com/office/drawing/2014/main" id="{838D3782-032D-B146-E76A-FD6C237D88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0661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Anchor charts.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https://learn.k20center.ou.edu/strategy/2364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>
          <a:extLst>
            <a:ext uri="{FF2B5EF4-FFF2-40B4-BE49-F238E27FC236}">
              <a16:creationId xmlns:a16="http://schemas.microsoft.com/office/drawing/2014/main" id="{077E2EE0-32BE-9748-A7EB-CE4883BB0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>
            <a:extLst>
              <a:ext uri="{FF2B5EF4-FFF2-40B4-BE49-F238E27FC236}">
                <a16:creationId xmlns:a16="http://schemas.microsoft.com/office/drawing/2014/main" id="{554800D5-0C51-7102-4CD0-AD0A4B5C10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4:notes">
            <a:extLst>
              <a:ext uri="{FF2B5EF4-FFF2-40B4-BE49-F238E27FC236}">
                <a16:creationId xmlns:a16="http://schemas.microsoft.com/office/drawing/2014/main" id="{AB62B78A-6ADF-CC88-5DA3-79B72C16BB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4367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K20 Center. (n.d.). </a:t>
            </a:r>
            <a:r>
              <a:rPr lang="en-US" i="1" dirty="0"/>
              <a:t>How does your garden grow breakout. </a:t>
            </a:r>
            <a:r>
              <a:rPr lang="en-US" i="0" dirty="0"/>
              <a:t>https://</a:t>
            </a:r>
            <a:r>
              <a:rPr lang="en-US" i="0" dirty="0" err="1"/>
              <a:t>sites.google.com</a:t>
            </a:r>
            <a:r>
              <a:rPr lang="en-US" i="0" dirty="0"/>
              <a:t>/</a:t>
            </a:r>
            <a:r>
              <a:rPr lang="en-US" i="0" dirty="0" err="1"/>
              <a:t>ou.edu</a:t>
            </a:r>
            <a:r>
              <a:rPr lang="en-US" i="0" dirty="0"/>
              <a:t>/</a:t>
            </a:r>
            <a:r>
              <a:rPr lang="en-US" i="0" dirty="0" err="1"/>
              <a:t>gardengrowbreakout</a:t>
            </a:r>
            <a:r>
              <a:rPr lang="en-US" i="0" dirty="0"/>
              <a:t>/home </a:t>
            </a:r>
            <a:endParaRPr i="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Three sticky notes. Strategies. https://learn.k20center.ou.edu/strategy/153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9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Three sticky notes. Strategies. https://learn.k20center.ou.edu/strategy/153</a:t>
            </a:r>
            <a:endParaRPr sz="14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Three sticky notes. Strategies. https://learn.k20center.ou.edu/strategy/153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af50d74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28af50d74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Paired texts H-chart. Strategies. https://learn.k20center.ou.edu/strategy/132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35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Population Education. (2015, March 26).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World population 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[Video]. YouTube. https://</a:t>
            </a:r>
            <a:r>
              <a:rPr lang="en-US" sz="1800" i="0" dirty="0" err="1">
                <a:latin typeface="Calibri" panose="020F0502020204030204" pitchFamily="34" charset="0"/>
                <a:cs typeface="Calibri" panose="020F0502020204030204" pitchFamily="34" charset="0"/>
              </a:rPr>
              <a:t>www.youtube.com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i="0" dirty="0" err="1">
                <a:latin typeface="Calibri" panose="020F0502020204030204" pitchFamily="34" charset="0"/>
                <a:cs typeface="Calibri" panose="020F0502020204030204" pitchFamily="34" charset="0"/>
              </a:rPr>
              <a:t>watch?v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=khFjdmp9sZk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AA9B0-F7A2-7318-BCE2-27086B774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67155F-C4E4-502D-4317-282AFB2C8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F2D678-2C61-EC00-8402-6EF7F2CC0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Paired texts H-chart. Strategies. https://learn.k20center.ou.edu/strategy/132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97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n-US" dirty="0"/>
              <a:t>ARVE Research Group. (2011, January 20). </a:t>
            </a:r>
            <a:r>
              <a:rPr lang="en-US" i="1" dirty="0"/>
              <a:t>Global land cover change from 8000 BP to -50 BP </a:t>
            </a:r>
            <a:r>
              <a:rPr lang="en-US" i="0" dirty="0"/>
              <a:t>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=gBTlIaf12-4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6422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DA2CC-4715-1F97-19BD-79771C228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5B781E-10B1-E5F2-FDA8-C2BB17ACA2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38A638-B97A-0F06-CE37-7A5256C17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Paired texts H-chart. Strategies. https://learn.k20center.ou.edu/strategy/132</a:t>
            </a:r>
            <a:endParaRPr lang="en-US" dirty="0"/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13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dirty="0">
                <a:effectLst/>
              </a:rPr>
              <a:t>Penn State. (n.d.). </a:t>
            </a:r>
            <a:r>
              <a:rPr lang="en-US" i="1" dirty="0">
                <a:effectLst/>
              </a:rPr>
              <a:t>Public service announcement</a:t>
            </a:r>
            <a:r>
              <a:rPr lang="en-US" dirty="0">
                <a:effectLst/>
              </a:rPr>
              <a:t>. Media Commons. https://</a:t>
            </a:r>
            <a:r>
              <a:rPr lang="en-US" dirty="0" err="1">
                <a:effectLst/>
              </a:rPr>
              <a:t>mediacommons.psu.edu</a:t>
            </a:r>
            <a:r>
              <a:rPr lang="en-US" dirty="0">
                <a:effectLst/>
              </a:rPr>
              <a:t>/2017/02/14/public-service-announcement/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213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Photo or picture deconstruction.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55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Shaffery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Heather. (2018). [Photograph series of harvested wheat fields and grasslands].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Grazinglands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Research Laboratory. </a:t>
            </a:r>
            <a:endParaRPr lang="en-US" sz="1800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42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Shaffery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Heather. (2018). [Photograph series of harvested wheat fields and grasslands].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Grazinglands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Research Laboratory.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7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Shaffery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Heather. (2018). [Photograph of a hand digging in soil].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Grazinglands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Research Laboratory.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3295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Powell, David. (2024).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 strips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[Photograph].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5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4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6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6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99000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7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997171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5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4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383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50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50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" name="Google Shape;14;p5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741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5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83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6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6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5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078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8" name="Google Shape;28;p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5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5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79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50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50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" name="Google Shape;14;p5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6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302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5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354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5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987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6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670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6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718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6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098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6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603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6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830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99000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7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514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5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6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5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5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6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6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6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8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5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99995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4ebB8y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bit.ly/gardengrowbreakou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khFjdmp9sZk?start=44&amp;feature=oembed" TargetMode="Externa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BTlIaf12-4?feature=oembed" TargetMode="Externa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267D-41AF-4365-8B92-93D6F05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62" y="21863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Soil Chemistry Investigation: Recording the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44F8A-924A-4CFD-BF92-245A47D2F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154" y="1138697"/>
            <a:ext cx="5413732" cy="3291840"/>
          </a:xfrm>
        </p:spPr>
        <p:txBody>
          <a:bodyPr>
            <a:normAutofit/>
          </a:bodyPr>
          <a:lstStyle/>
          <a:p>
            <a:pPr marL="231775" lvl="0" indent="-2317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10"/>
              <a:buChar char="•"/>
            </a:pPr>
            <a:r>
              <a:rPr lang="en-US" sz="2210" dirty="0"/>
              <a:t>Record each soil sample type in your data table.</a:t>
            </a:r>
            <a:endParaRPr lang="en-US" dirty="0"/>
          </a:p>
          <a:p>
            <a:pPr marL="231775" lvl="0" indent="-231775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SzPts val="2210"/>
              <a:buChar char="•"/>
            </a:pPr>
            <a:r>
              <a:rPr lang="en-US" sz="2210" dirty="0"/>
              <a:t>Dip each test strip into the sample solution. </a:t>
            </a:r>
            <a:endParaRPr lang="en-US" dirty="0"/>
          </a:p>
          <a:p>
            <a:pPr marL="580629" lvl="1" indent="-285750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SzPts val="1301"/>
              <a:buFont typeface="Wingdings" panose="05000000000000000000" pitchFamily="2" charset="2"/>
              <a:buChar char="§"/>
            </a:pPr>
            <a:r>
              <a:rPr lang="en-US" sz="1530" dirty="0"/>
              <a:t>Do not touch the sample with your fingers.</a:t>
            </a:r>
          </a:p>
          <a:p>
            <a:pPr marL="580629" lvl="1" indent="-285750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SzPts val="1301"/>
              <a:buFont typeface="Wingdings" panose="05000000000000000000" pitchFamily="2" charset="2"/>
              <a:buChar char="§"/>
            </a:pPr>
            <a:r>
              <a:rPr lang="en-US" sz="1530" dirty="0"/>
              <a:t>Do not put more than ½ the pH strip in the sample. </a:t>
            </a:r>
            <a:endParaRPr lang="en-US" dirty="0"/>
          </a:p>
          <a:p>
            <a:pPr marL="231775" lvl="0" indent="-231775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SzPts val="2210"/>
              <a:buChar char="•"/>
            </a:pPr>
            <a:r>
              <a:rPr lang="en-US" sz="2210" dirty="0"/>
              <a:t>Wait for 50–60 seconds.</a:t>
            </a:r>
            <a:endParaRPr lang="en-US" dirty="0"/>
          </a:p>
          <a:p>
            <a:pPr marL="231775" lvl="0" indent="-231775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SzPts val="2210"/>
              <a:buChar char="•"/>
            </a:pPr>
            <a:r>
              <a:rPr lang="en-US" sz="2210" dirty="0"/>
              <a:t>Compare the colors of your strip to the color chart. </a:t>
            </a:r>
          </a:p>
          <a:p>
            <a:pPr marL="231775" lvl="0" indent="-231775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SzPts val="2210"/>
              <a:buChar char="•"/>
            </a:pPr>
            <a:r>
              <a:rPr lang="en-US" sz="2210" dirty="0"/>
              <a:t>Record the measurement in your table.</a:t>
            </a:r>
            <a:endParaRPr lang="en-US" dirty="0"/>
          </a:p>
          <a:p>
            <a:pPr marL="231775" lvl="0" indent="-231775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SzPts val="2210"/>
              <a:buChar char="•"/>
            </a:pPr>
            <a:r>
              <a:rPr lang="en-US" sz="2210" dirty="0"/>
              <a:t>Repeat for each sample. 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79191CE-CB3E-2C88-E7F4-5AE80EA8F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20904" r="10494" b="16387"/>
          <a:stretch/>
        </p:blipFill>
        <p:spPr bwMode="auto">
          <a:xfrm>
            <a:off x="6046254" y="1282864"/>
            <a:ext cx="2714288" cy="257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95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None/>
            </a:pPr>
            <a:r>
              <a:rPr lang="en-US"/>
              <a:t>Soil Chemistry Clean-Up</a:t>
            </a:r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2"/>
          </p:nvPr>
        </p:nvSpPr>
        <p:spPr>
          <a:xfrm>
            <a:off x="3000375" y="1200150"/>
            <a:ext cx="5686399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231775" lvl="0" indent="-231775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Wipe down your table.</a:t>
            </a:r>
            <a:endParaRPr dirty="0"/>
          </a:p>
          <a:p>
            <a:pPr marL="231775" lvl="0" indent="-231775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Throw away garbage and gloves.</a:t>
            </a:r>
            <a:endParaRPr dirty="0"/>
          </a:p>
          <a:p>
            <a:pPr marL="231775" lvl="0" indent="-66675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A6FCBB5-2A7C-E777-FF93-C1633EE36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20904" r="10494" b="16387"/>
          <a:stretch/>
        </p:blipFill>
        <p:spPr bwMode="auto">
          <a:xfrm>
            <a:off x="345080" y="1408349"/>
            <a:ext cx="2450028" cy="232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>
            <a:spLocks noGrp="1"/>
          </p:cNvSpPr>
          <p:nvPr>
            <p:ph type="title"/>
          </p:nvPr>
        </p:nvSpPr>
        <p:spPr>
          <a:xfrm>
            <a:off x="530352" y="1754469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Investigating Soil and Soil Health</a:t>
            </a:r>
            <a:endParaRPr dirty="0"/>
          </a:p>
        </p:txBody>
      </p:sp>
      <p:sp>
        <p:nvSpPr>
          <p:cNvPr id="186" name="Google Shape;186;p14"/>
          <p:cNvSpPr txBox="1">
            <a:spLocks noGrp="1"/>
          </p:cNvSpPr>
          <p:nvPr>
            <p:ph type="body" idx="1"/>
          </p:nvPr>
        </p:nvSpPr>
        <p:spPr>
          <a:xfrm>
            <a:off x="530352" y="2795415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Online Research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Soil and Soil Health Research</a:t>
            </a:r>
            <a:endParaRPr dirty="0"/>
          </a:p>
        </p:txBody>
      </p:sp>
      <p:sp>
        <p:nvSpPr>
          <p:cNvPr id="192" name="Google Shape;192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Navigate to this website: </a:t>
            </a:r>
            <a:r>
              <a:rPr lang="en-US" sz="24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3"/>
              </a:rPr>
              <a:t>https://bit.ly/4ebB8yX</a:t>
            </a:r>
            <a:r>
              <a:rPr lang="en-US" sz="24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3"/>
              </a:rPr>
              <a:t> </a:t>
            </a:r>
            <a:endParaRPr lang="en-US" sz="2400" b="0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Visit each resource to learn more about soil and soil health.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Record facts from the resources in the first three boxes of your Window Notes handout.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Put each fact under one of th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e headings labeled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Soil Properties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Soil Health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, or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Soil Chemistry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1600" dirty="0">
              <a:solidFill>
                <a:srgbClr val="991B1E"/>
              </a:solidFill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Ask for help if you don’t know how to categorize a fact. </a:t>
            </a:r>
            <a:endParaRPr lang="en-US" sz="24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Leave the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Nutrient Cycles</a:t>
            </a:r>
            <a:r>
              <a:rPr lang="en-US" sz="2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box empty.</a:t>
            </a:r>
            <a:endParaRPr lang="en-US" sz="24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F0E4A03-495E-F744-3DEB-094349992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08" y="182606"/>
            <a:ext cx="1458314" cy="152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>
          <a:extLst>
            <a:ext uri="{FF2B5EF4-FFF2-40B4-BE49-F238E27FC236}">
              <a16:creationId xmlns:a16="http://schemas.microsoft.com/office/drawing/2014/main" id="{48D6546E-F730-4E3E-D8A2-4E58F7EB0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>
            <a:extLst>
              <a:ext uri="{FF2B5EF4-FFF2-40B4-BE49-F238E27FC236}">
                <a16:creationId xmlns:a16="http://schemas.microsoft.com/office/drawing/2014/main" id="{F44B6174-E6A3-46D4-2A1A-1272445AE9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0352" y="1754469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Discussion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8437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body" idx="1"/>
          </p:nvPr>
        </p:nvSpPr>
        <p:spPr>
          <a:xfrm>
            <a:off x="457199" y="1113847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30" lvl="0" indent="-2057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What is soil? </a:t>
            </a:r>
            <a:endParaRPr dirty="0"/>
          </a:p>
          <a:p>
            <a:pPr marL="205730" lvl="0" indent="-2057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How do we describe soil?</a:t>
            </a:r>
            <a:endParaRPr dirty="0"/>
          </a:p>
          <a:p>
            <a:pPr marL="205730" lvl="0" indent="-2057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How do we know if soil is healthy?</a:t>
            </a:r>
            <a:endParaRPr dirty="0"/>
          </a:p>
          <a:p>
            <a:pPr marL="205730" lvl="0" indent="-2057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What are the benefits of having healthy soil?</a:t>
            </a:r>
            <a:endParaRPr dirty="0"/>
          </a:p>
          <a:p>
            <a:pPr marL="205730" lvl="0" indent="-2057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Which soil management practices or strategies can improve soil health?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18"/>
          <p:cNvSpPr txBox="1"/>
          <p:nvPr/>
        </p:nvSpPr>
        <p:spPr>
          <a:xfrm>
            <a:off x="457200" y="31171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Soil and Soil Health Research</a:t>
            </a:r>
            <a:endParaRPr sz="36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36B3CA3-B440-4112-E9FB-206071327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31" y="148147"/>
            <a:ext cx="1748042" cy="17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>
          <a:extLst>
            <a:ext uri="{FF2B5EF4-FFF2-40B4-BE49-F238E27FC236}">
              <a16:creationId xmlns:a16="http://schemas.microsoft.com/office/drawing/2014/main" id="{31BCAB31-1C5B-61E2-ACB6-619CCD4FA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>
            <a:extLst>
              <a:ext uri="{FF2B5EF4-FFF2-40B4-BE49-F238E27FC236}">
                <a16:creationId xmlns:a16="http://schemas.microsoft.com/office/drawing/2014/main" id="{547C3837-6183-A61A-A3DA-1D61F7B10D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0352" y="1754469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Breakout Rooms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3119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Breakout!</a:t>
            </a:r>
            <a:endParaRPr dirty="0"/>
          </a:p>
        </p:txBody>
      </p:sp>
      <p:sp>
        <p:nvSpPr>
          <p:cNvPr id="224" name="Google Shape;224;p20"/>
          <p:cNvSpPr txBox="1">
            <a:spLocks noGrp="1"/>
          </p:cNvSpPr>
          <p:nvPr>
            <p:ph type="body" idx="1"/>
          </p:nvPr>
        </p:nvSpPr>
        <p:spPr>
          <a:xfrm>
            <a:off x="3469341" y="1201898"/>
            <a:ext cx="5528983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spcBef>
                <a:spcPts val="0"/>
              </a:spcBef>
              <a:buSzPts val="3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gardengrowbreakout</a:t>
            </a:r>
            <a:endParaRPr lang="en-US" sz="2000" b="0" i="0" u="none" strike="noStrike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information about nutrient cycles to find codes.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the codes into the form at the bottom of the page.</a:t>
            </a:r>
            <a:endParaRPr lang="en-US" sz="2000" b="0" i="0" u="none" strike="noStrike" dirty="0">
              <a:solidFill>
                <a:srgbClr val="2929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 the articles, analyze images, and collaborate to find codes.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 facts you learn from the activity under the </a:t>
            </a:r>
            <a:r>
              <a:rPr lang="en-US" sz="2000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Nutrient Cycles </a:t>
            </a:r>
            <a:r>
              <a:rPr lang="en-US" sz="2000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 on your handout.</a:t>
            </a:r>
            <a:endParaRPr sz="3200" b="1" dirty="0">
              <a:solidFill>
                <a:srgbClr val="298A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5" name="Google Shape;225;p2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942" y="654132"/>
            <a:ext cx="2880229" cy="20682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7" name="Google Shape;227;p20"/>
          <p:cNvGraphicFramePr/>
          <p:nvPr>
            <p:extLst>
              <p:ext uri="{D42A27DB-BD31-4B8C-83A1-F6EECF244321}">
                <p14:modId xmlns:p14="http://schemas.microsoft.com/office/powerpoint/2010/main" val="1621300486"/>
              </p:ext>
            </p:extLst>
          </p:nvPr>
        </p:nvGraphicFramePr>
        <p:xfrm>
          <a:off x="330942" y="2991672"/>
          <a:ext cx="2880230" cy="1681536"/>
        </p:xfrm>
        <a:graphic>
          <a:graphicData uri="http://schemas.openxmlformats.org/drawingml/2006/table">
            <a:tbl>
              <a:tblPr>
                <a:noFill/>
                <a:tableStyleId>{398E3CAE-5A02-4EE4-99E1-A1019D3FCDEE}</a:tableStyleId>
              </a:tblPr>
              <a:tblGrid>
                <a:gridCol w="1440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7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nstantia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dk1"/>
                          </a:solidFill>
                        </a:rPr>
                        <a:t>Soil Properties</a:t>
                      </a:r>
                      <a:endParaRPr sz="18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69200" marR="69200" marT="69200" marB="69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nstantia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dk1"/>
                          </a:solidFill>
                        </a:rPr>
                        <a:t>Soil Health</a:t>
                      </a:r>
                      <a:endParaRPr sz="18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69200" marR="69200" marT="69200" marB="692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7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nstantia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dk1"/>
                          </a:solidFill>
                        </a:rPr>
                        <a:t>Soil Chemistry</a:t>
                      </a:r>
                      <a:endParaRPr sz="18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69200" marR="69200" marT="69200" marB="69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nstantia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dk1"/>
                          </a:solidFill>
                        </a:rPr>
                        <a:t>Nutrient Cycles</a:t>
                      </a:r>
                      <a:endParaRPr dirty="0"/>
                    </a:p>
                  </a:txBody>
                  <a:tcPr marL="69200" marR="69200" marT="69200" marB="692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82FF5-AE36-4881-8EB5-C488E58D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Sticky Notes</a:t>
            </a:r>
          </a:p>
        </p:txBody>
      </p:sp>
      <p:sp>
        <p:nvSpPr>
          <p:cNvPr id="5" name="Google Shape;237;p21">
            <a:extLst>
              <a:ext uri="{FF2B5EF4-FFF2-40B4-BE49-F238E27FC236}">
                <a16:creationId xmlns:a16="http://schemas.microsoft.com/office/drawing/2014/main" id="{9FEC4653-89C4-44DC-BA72-354B2F733174}"/>
              </a:ext>
            </a:extLst>
          </p:cNvPr>
          <p:cNvSpPr/>
          <p:nvPr/>
        </p:nvSpPr>
        <p:spPr>
          <a:xfrm>
            <a:off x="3886200" y="1420906"/>
            <a:ext cx="1371600" cy="1371600"/>
          </a:xfrm>
          <a:prstGeom prst="rect">
            <a:avLst/>
          </a:prstGeom>
          <a:solidFill>
            <a:srgbClr val="F9A4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Word</a:t>
            </a:r>
            <a:endParaRPr sz="25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4CCC49F-2DAE-6C75-5EF9-4B481C1C8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26" y="492475"/>
            <a:ext cx="2408903" cy="92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3B713B-5AE5-2450-420E-7B2A989FC257}"/>
              </a:ext>
            </a:extLst>
          </p:cNvPr>
          <p:cNvSpPr txBox="1"/>
          <p:nvPr/>
        </p:nvSpPr>
        <p:spPr>
          <a:xfrm>
            <a:off x="346587" y="3107329"/>
            <a:ext cx="852702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 one sticky note, summarize what you learned during the breakout activity using a single word.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08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Nutrient Cycles</a:t>
            </a:r>
            <a:endParaRPr dirty="0"/>
          </a:p>
        </p:txBody>
      </p:sp>
      <p:sp>
        <p:nvSpPr>
          <p:cNvPr id="236" name="Google Shape;236;p21"/>
          <p:cNvSpPr txBox="1">
            <a:spLocks noGrp="1"/>
          </p:cNvSpPr>
          <p:nvPr>
            <p:ph type="body" idx="4"/>
          </p:nvPr>
        </p:nvSpPr>
        <p:spPr>
          <a:xfrm>
            <a:off x="663677" y="2768301"/>
            <a:ext cx="7816645" cy="1711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dirty="0"/>
              <a:t>On another sticky note, summarize what you learned during the breakout activity using a short phrase (less than ten words). </a:t>
            </a:r>
            <a:endParaRPr sz="3200" i="1" dirty="0"/>
          </a:p>
        </p:txBody>
      </p:sp>
      <p:sp>
        <p:nvSpPr>
          <p:cNvPr id="238" name="Google Shape;238;p21"/>
          <p:cNvSpPr/>
          <p:nvPr/>
        </p:nvSpPr>
        <p:spPr>
          <a:xfrm>
            <a:off x="3886200" y="1200150"/>
            <a:ext cx="1371600" cy="1371600"/>
          </a:xfrm>
          <a:prstGeom prst="rect">
            <a:avLst/>
          </a:prstGeom>
          <a:solidFill>
            <a:srgbClr val="F6E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Phrase</a:t>
            </a:r>
            <a:endParaRPr sz="25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63F02C2-898B-CEA6-1B28-BCC8D01C3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26" y="492475"/>
            <a:ext cx="2408903" cy="92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af50d74bd_0_0"/>
          <p:cNvSpPr/>
          <p:nvPr/>
        </p:nvSpPr>
        <p:spPr>
          <a:xfrm>
            <a:off x="125" y="0"/>
            <a:ext cx="4572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28af50d74bd_0_0"/>
          <p:cNvSpPr txBox="1">
            <a:spLocks noGrp="1"/>
          </p:cNvSpPr>
          <p:nvPr>
            <p:ph type="ctrTitle"/>
          </p:nvPr>
        </p:nvSpPr>
        <p:spPr>
          <a:xfrm>
            <a:off x="323225" y="923200"/>
            <a:ext cx="3925800" cy="22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How Does Your Garden Grow?</a:t>
            </a:r>
            <a:endParaRPr/>
          </a:p>
        </p:txBody>
      </p:sp>
      <p:sp>
        <p:nvSpPr>
          <p:cNvPr id="139" name="Google Shape;139;g28af50d74bd_0_0"/>
          <p:cNvSpPr txBox="1"/>
          <p:nvPr/>
        </p:nvSpPr>
        <p:spPr>
          <a:xfrm>
            <a:off x="289475" y="3216525"/>
            <a:ext cx="3993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Conservation, Ecosystems, and Soil Health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28af50d74b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875" y="1382750"/>
            <a:ext cx="4267075" cy="237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8423D7-25DF-0E43-3627-17A8CD36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B842B8-A259-B543-1B10-7149F2D1C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41986"/>
            <a:ext cx="8229600" cy="3101463"/>
          </a:xfrm>
        </p:spPr>
        <p:txBody>
          <a:bodyPr>
            <a:normAutofit/>
          </a:bodyPr>
          <a:lstStyle/>
          <a:p>
            <a:pPr rtl="0" fontAlgn="base"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 out your words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phrases.</a:t>
            </a:r>
          </a:p>
          <a:p>
            <a:pPr rtl="0" fontAlgn="base"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Add any new information to your window notes.</a:t>
            </a:r>
            <a:endParaRPr lang="en-US" sz="32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79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Soil Health</a:t>
            </a:r>
            <a:endParaRPr/>
          </a:p>
        </p:txBody>
      </p:sp>
      <p:sp>
        <p:nvSpPr>
          <p:cNvPr id="245" name="Google Shape;245;p22"/>
          <p:cNvSpPr txBox="1">
            <a:spLocks noGrp="1"/>
          </p:cNvSpPr>
          <p:nvPr>
            <p:ph type="body" idx="3"/>
          </p:nvPr>
        </p:nvSpPr>
        <p:spPr>
          <a:xfrm>
            <a:off x="627640" y="2964035"/>
            <a:ext cx="7572463" cy="165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On another sticky note, use one sentence to describe how nutrient cycles, soil health, and soil management practices relate to each other.</a:t>
            </a:r>
          </a:p>
        </p:txBody>
      </p:sp>
      <p:sp>
        <p:nvSpPr>
          <p:cNvPr id="247" name="Google Shape;247;p22"/>
          <p:cNvSpPr/>
          <p:nvPr/>
        </p:nvSpPr>
        <p:spPr>
          <a:xfrm>
            <a:off x="3535096" y="1325290"/>
            <a:ext cx="1371600" cy="1371600"/>
          </a:xfrm>
          <a:prstGeom prst="rect">
            <a:avLst/>
          </a:prstGeom>
          <a:solidFill>
            <a:srgbClr val="9ECA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Sentence</a:t>
            </a:r>
            <a:endParaRPr sz="21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615532E-162B-156B-CC0F-6A423D006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26" y="492475"/>
            <a:ext cx="2408903" cy="92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220D6-3988-4A47-A585-8E58420D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H-Chart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C1383-E676-488F-8883-3A9A1651F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700980"/>
            <a:ext cx="8116530" cy="3042469"/>
          </a:xfrm>
        </p:spPr>
        <p:txBody>
          <a:bodyPr>
            <a:normAutofit/>
          </a:bodyPr>
          <a:lstStyle/>
          <a:p>
            <a:r>
              <a:rPr lang="en-US" sz="3200" dirty="0"/>
              <a:t>Watch the video about changes in world population.</a:t>
            </a:r>
          </a:p>
          <a:p>
            <a:r>
              <a:rPr lang="en-US" sz="3200" dirty="0"/>
              <a:t>Take notes on the on the left side of the H-Chart.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92B62CAF-5823-C93D-50E4-C715647E4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82" y="-18437"/>
            <a:ext cx="1889023" cy="188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976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64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World Population Change</a:t>
            </a:r>
            <a:endParaRPr dirty="0"/>
          </a:p>
        </p:txBody>
      </p:sp>
      <p:pic>
        <p:nvPicPr>
          <p:cNvPr id="3" name="Online Media 2" descr="World Population">
            <a:hlinkClick r:id="" action="ppaction://media"/>
            <a:extLst>
              <a:ext uri="{FF2B5EF4-FFF2-40B4-BE49-F238E27FC236}">
                <a16:creationId xmlns:a16="http://schemas.microsoft.com/office/drawing/2014/main" id="{009B9DD4-647C-DC0E-EEF7-551599993D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94476" y="1363832"/>
            <a:ext cx="5755047" cy="3251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60E65-4AC4-AD6B-0DC0-EB4F87CA8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ABCD-6E95-6038-2C6E-91376503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H-Chart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A964A-5ABE-0769-07D4-C6A7492D3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73160"/>
            <a:ext cx="8116530" cy="3170289"/>
          </a:xfrm>
        </p:spPr>
        <p:txBody>
          <a:bodyPr>
            <a:normAutofit/>
          </a:bodyPr>
          <a:lstStyle/>
          <a:p>
            <a:r>
              <a:rPr lang="en-US" sz="3200" dirty="0"/>
              <a:t>Watch the video about Land Cover Change.</a:t>
            </a:r>
          </a:p>
          <a:p>
            <a:r>
              <a:rPr lang="en-US" sz="3200" dirty="0"/>
              <a:t>Take notes on the on the right side of the H-Chart.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78AE91E0-4EBC-6917-5DAB-1A610C5A1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82" y="-18437"/>
            <a:ext cx="1889023" cy="188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14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64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Land Cover Change</a:t>
            </a:r>
            <a:endParaRPr dirty="0"/>
          </a:p>
        </p:txBody>
      </p:sp>
      <p:pic>
        <p:nvPicPr>
          <p:cNvPr id="2" name="Online Media 1" descr="Global land cover change from 8000 BP to -50 BP‬">
            <a:hlinkClick r:id="" action="ppaction://media"/>
            <a:extLst>
              <a:ext uri="{FF2B5EF4-FFF2-40B4-BE49-F238E27FC236}">
                <a16:creationId xmlns:a16="http://schemas.microsoft.com/office/drawing/2014/main" id="{85A83E6F-1546-C5F6-0135-309C4F80F2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14938" y="1386955"/>
            <a:ext cx="5714123" cy="322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1CE03-1793-41E2-89AB-9055C5B7E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D2714-B20F-C8C2-C835-486C43AB0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H-Chart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1EC32-8EE6-637B-412F-7C9E763C0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661652"/>
            <a:ext cx="8116530" cy="3081798"/>
          </a:xfrm>
        </p:spPr>
        <p:txBody>
          <a:bodyPr>
            <a:normAutofit/>
          </a:bodyPr>
          <a:lstStyle/>
          <a:p>
            <a:r>
              <a:rPr lang="en-US" sz="3200" dirty="0"/>
              <a:t>Show the relationships between the two videos using the middle bar of the H-Chart. </a:t>
            </a:r>
          </a:p>
          <a:p>
            <a:r>
              <a:rPr lang="en-US" sz="3200" dirty="0"/>
              <a:t>Prepare to share out your conclusions with the whole class. 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B2E8AA72-EECF-CDA8-B2EF-6BA56BC7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82" y="-18437"/>
            <a:ext cx="1889023" cy="188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957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Threats to Soil Health</a:t>
            </a:r>
            <a:endParaRPr/>
          </a:p>
        </p:txBody>
      </p:sp>
      <p:sp>
        <p:nvSpPr>
          <p:cNvPr id="390" name="Google Shape;390;p4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106697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30" lvl="0" indent="-2057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800" dirty="0"/>
              <a:t>In small groups, brainstorm an answer to the following question:</a:t>
            </a:r>
          </a:p>
          <a:p>
            <a:pPr marL="662930" lvl="1" indent="-205730">
              <a:spcBef>
                <a:spcPts val="0"/>
              </a:spcBef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800" i="1" dirty="0"/>
              <a:t>In what ways could increased population size and land use impact soil health?</a:t>
            </a:r>
            <a:endParaRPr sz="2800" i="1" dirty="0"/>
          </a:p>
          <a:p>
            <a:pPr marL="205730" lvl="0" indent="-2057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800" dirty="0"/>
              <a:t>Choose one threat to research.</a:t>
            </a:r>
          </a:p>
          <a:p>
            <a:pPr marL="205730" lvl="0" indent="-2057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800" dirty="0"/>
              <a:t>Analyze the threat using the Threat Research handout.</a:t>
            </a:r>
            <a:endParaRPr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Threats to Soil Health</a:t>
            </a:r>
            <a:endParaRPr dirty="0"/>
          </a:p>
        </p:txBody>
      </p:sp>
      <p:sp>
        <p:nvSpPr>
          <p:cNvPr id="397" name="Google Shape;397;p42"/>
          <p:cNvSpPr txBox="1">
            <a:spLocks noGrp="1"/>
          </p:cNvSpPr>
          <p:nvPr>
            <p:ph type="body" idx="1"/>
          </p:nvPr>
        </p:nvSpPr>
        <p:spPr>
          <a:xfrm>
            <a:off x="457200" y="1285875"/>
            <a:ext cx="6757988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30" lvl="0" indent="-2057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Char char="•"/>
            </a:pPr>
            <a:r>
              <a:rPr lang="en-US" sz="3200" dirty="0"/>
              <a:t>Research your threat online.</a:t>
            </a:r>
            <a:endParaRPr dirty="0"/>
          </a:p>
          <a:p>
            <a:pPr marL="205730" lvl="0" indent="-205730" algn="l" rtl="0">
              <a:spcBef>
                <a:spcPts val="64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Char char="•"/>
            </a:pPr>
            <a:r>
              <a:rPr lang="en-US" sz="3200" dirty="0"/>
              <a:t>Record information related to the following questions:</a:t>
            </a:r>
            <a:endParaRPr dirty="0"/>
          </a:p>
          <a:p>
            <a:pPr marL="637779" lvl="1" indent="-342900">
              <a:spcBef>
                <a:spcPts val="48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400" dirty="0"/>
              <a:t>How does the threat damage soil health? </a:t>
            </a:r>
          </a:p>
          <a:p>
            <a:pPr marL="637779" lvl="1" indent="-342900">
              <a:spcBef>
                <a:spcPts val="48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400" dirty="0"/>
              <a:t>What causes the threat?</a:t>
            </a:r>
            <a:endParaRPr dirty="0"/>
          </a:p>
          <a:p>
            <a:pPr marL="637779" lvl="1" indent="-342900">
              <a:spcBef>
                <a:spcPts val="48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400" dirty="0"/>
              <a:t>How can the threat be avoided, mitigated, or eliminated?</a:t>
            </a:r>
          </a:p>
        </p:txBody>
      </p:sp>
      <p:sp>
        <p:nvSpPr>
          <p:cNvPr id="398" name="Google Shape;398;p42"/>
          <p:cNvSpPr/>
          <p:nvPr/>
        </p:nvSpPr>
        <p:spPr>
          <a:xfrm flipH="1">
            <a:off x="6346783" y="2924537"/>
            <a:ext cx="1628172" cy="725618"/>
          </a:xfrm>
          <a:prstGeom prst="wedgeRoundRectCallout">
            <a:avLst>
              <a:gd name="adj1" fmla="val 37995"/>
              <a:gd name="adj2" fmla="val 66607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Mitigate:</a:t>
            </a:r>
            <a:endParaRPr sz="12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make less severe or serious</a:t>
            </a:r>
            <a:endParaRPr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5EC7CC-17DA-4388-AEDE-923E8E03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Service Announcement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B3BC04-28EC-4FEA-AA7B-FE1934FA3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800" dirty="0"/>
              <a:t>A PSA (Public Service Announcement) is a short informational clip that is meant to raise the audience’s awareness about an important issue.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196DDA-2628-442D-A36A-A2F5829CC27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–</a:t>
            </a:r>
            <a:r>
              <a:rPr lang="en-US" sz="1800" b="0" i="0" dirty="0">
                <a:latin typeface="Calibri" panose="020F0502020204030204" pitchFamily="34" charset="0"/>
              </a:rPr>
              <a:t>Media Commons at Penn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4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FAFE8D-5535-42FD-8AA7-5DC02C22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360E63-B1A2-378B-9B7C-BFB07B66C38B}"/>
              </a:ext>
            </a:extLst>
          </p:cNvPr>
          <p:cNvSpPr txBox="1"/>
          <p:nvPr/>
        </p:nvSpPr>
        <p:spPr>
          <a:xfrm>
            <a:off x="530352" y="2009394"/>
            <a:ext cx="7487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should we care about soil health?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42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622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Public Service Announcement (PSA)</a:t>
            </a:r>
            <a:endParaRPr dirty="0"/>
          </a:p>
        </p:txBody>
      </p:sp>
      <p:sp>
        <p:nvSpPr>
          <p:cNvPr id="410" name="Google Shape;410;p44"/>
          <p:cNvSpPr txBox="1">
            <a:spLocks noGrp="1"/>
          </p:cNvSpPr>
          <p:nvPr>
            <p:ph type="body" idx="1"/>
          </p:nvPr>
        </p:nvSpPr>
        <p:spPr>
          <a:xfrm>
            <a:off x="457200" y="1259050"/>
            <a:ext cx="8229600" cy="3172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3600" dirty="0"/>
              <a:t>Characteristics of an effective PSA:</a:t>
            </a:r>
            <a:endParaRPr sz="2800" dirty="0"/>
          </a:p>
          <a:p>
            <a:pPr marL="205730" lvl="0" indent="-20573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</a:pPr>
            <a:r>
              <a:rPr lang="en-US" sz="3200" dirty="0"/>
              <a:t>Short and clear</a:t>
            </a:r>
            <a:endParaRPr sz="3600" dirty="0"/>
          </a:p>
          <a:p>
            <a:pPr marL="205730" lvl="0" indent="-20573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</a:pPr>
            <a:r>
              <a:rPr lang="en-US" sz="3200" dirty="0"/>
              <a:t>On-topic</a:t>
            </a:r>
            <a:endParaRPr sz="3600" dirty="0"/>
          </a:p>
          <a:p>
            <a:pPr marL="205730" lvl="0" indent="-20573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</a:pPr>
            <a:r>
              <a:rPr lang="en-US" sz="3200" dirty="0"/>
              <a:t>Supported by factual evidence</a:t>
            </a:r>
            <a:endParaRPr sz="3600" dirty="0"/>
          </a:p>
          <a:p>
            <a:pPr marL="205730" lvl="0" indent="-20573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</a:pPr>
            <a:r>
              <a:rPr lang="en-US" sz="3200" dirty="0"/>
              <a:t>Meant to encourage audience sympathy</a:t>
            </a:r>
            <a:endParaRPr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6"/>
          <p:cNvSpPr txBox="1">
            <a:spLocks noGrp="1"/>
          </p:cNvSpPr>
          <p:nvPr>
            <p:ph type="body" idx="1"/>
          </p:nvPr>
        </p:nvSpPr>
        <p:spPr>
          <a:xfrm>
            <a:off x="457200" y="1062038"/>
            <a:ext cx="8229600" cy="343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Support your PSA with:</a:t>
            </a:r>
            <a:endParaRPr dirty="0"/>
          </a:p>
          <a:p>
            <a:pPr marL="480035" lvl="1" indent="-18515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ct val="30000"/>
              <a:buChar char="⚫"/>
            </a:pPr>
            <a:r>
              <a:rPr lang="en-US" sz="2200" dirty="0"/>
              <a:t>Evidence and scientific concepts from your research</a:t>
            </a:r>
            <a:endParaRPr dirty="0"/>
          </a:p>
          <a:p>
            <a:pPr marL="480035" lvl="1" indent="-18515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ct val="30000"/>
              <a:buChar char="⚫"/>
            </a:pPr>
            <a:r>
              <a:rPr lang="en-US" sz="2200" dirty="0"/>
              <a:t>Information recorded in your Window Notes</a:t>
            </a:r>
            <a:endParaRPr dirty="0"/>
          </a:p>
          <a:p>
            <a:pPr marL="294879" lvl="1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Include:</a:t>
            </a:r>
            <a:endParaRPr dirty="0"/>
          </a:p>
          <a:p>
            <a:pPr marL="480035" lvl="1" indent="-18515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ct val="30000"/>
              <a:buChar char="⚫"/>
            </a:pPr>
            <a:r>
              <a:rPr lang="en-US" sz="2200" dirty="0"/>
              <a:t>Characteristics of healthy soil </a:t>
            </a:r>
            <a:endParaRPr dirty="0"/>
          </a:p>
          <a:p>
            <a:pPr marL="480035" lvl="1" indent="-18515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ct val="30000"/>
              <a:buChar char="⚫"/>
            </a:pPr>
            <a:r>
              <a:rPr lang="en-US" sz="2200" dirty="0"/>
              <a:t>Cause of your chosen threat</a:t>
            </a:r>
            <a:endParaRPr dirty="0"/>
          </a:p>
          <a:p>
            <a:pPr marL="480035" lvl="1" indent="-18515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ct val="30000"/>
              <a:buChar char="⚫"/>
            </a:pPr>
            <a:r>
              <a:rPr lang="en-US" sz="2200" dirty="0"/>
              <a:t>Effects of your chosen threat </a:t>
            </a:r>
            <a:endParaRPr dirty="0"/>
          </a:p>
          <a:p>
            <a:pPr marL="480035" lvl="1" indent="-185156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ct val="30000"/>
              <a:buChar char="⚫"/>
            </a:pPr>
            <a:r>
              <a:rPr lang="en-US" sz="2200" dirty="0"/>
              <a:t>Ways the threat can be avoided, mitigated, or eliminated</a:t>
            </a:r>
            <a:endParaRPr dirty="0"/>
          </a:p>
        </p:txBody>
      </p:sp>
      <p:sp>
        <p:nvSpPr>
          <p:cNvPr id="424" name="Google Shape;424;p46"/>
          <p:cNvSpPr txBox="1"/>
          <p:nvPr/>
        </p:nvSpPr>
        <p:spPr>
          <a:xfrm>
            <a:off x="457200" y="263748"/>
            <a:ext cx="8229600" cy="62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PSA About Soil Health: Support Your Claims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Learning Objective</a:t>
            </a:r>
            <a:endParaRPr dirty="0"/>
          </a:p>
        </p:txBody>
      </p:sp>
      <p:sp>
        <p:nvSpPr>
          <p:cNvPr id="114" name="Google Shape;114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bg1">
                  <a:lumMod val="95000"/>
                </a:schemeClr>
              </a:buClr>
              <a:buSzPts val="2800"/>
            </a:pPr>
            <a:r>
              <a:rPr lang="en-US" sz="2800" dirty="0"/>
              <a:t>Construct an evidence-based argument that explains how an increase in human population </a:t>
            </a:r>
            <a:r>
              <a:rPr lang="en-US" sz="2800"/>
              <a:t>affects the </a:t>
            </a:r>
            <a:r>
              <a:rPr lang="en-US" sz="2800" dirty="0"/>
              <a:t>consumption of natural resources and impacts soil health</a:t>
            </a:r>
            <a:r>
              <a:rPr lang="en-US" sz="2800" i="1" dirty="0"/>
              <a:t>.</a:t>
            </a: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56C5-B177-6AC2-B269-17AC3158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Deconstruction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33ED2-BC59-93A5-7E76-606BC8727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Examine the four photos on the next slide and consider: </a:t>
            </a:r>
          </a:p>
          <a:p>
            <a:r>
              <a:rPr lang="en-US" dirty="0"/>
              <a:t>What do you observe in each photo?</a:t>
            </a:r>
          </a:p>
          <a:p>
            <a:r>
              <a:rPr lang="en-US" dirty="0"/>
              <a:t>What are some causes of the things you observed? </a:t>
            </a:r>
          </a:p>
          <a:p>
            <a:r>
              <a:rPr lang="en-US" dirty="0"/>
              <a:t>What do the healthy plants have that the unhealthy plants do not have?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5E31E18-1ABC-0379-ABB7-FE804D6E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416" y="273899"/>
            <a:ext cx="1691384" cy="13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8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4EF1-08F9-4B91-B534-3293DCF7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9" y="282483"/>
            <a:ext cx="7782541" cy="617516"/>
          </a:xfrm>
        </p:spPr>
        <p:txBody>
          <a:bodyPr/>
          <a:lstStyle/>
          <a:p>
            <a:r>
              <a:rPr lang="en-US" dirty="0"/>
              <a:t>What do you notice? What is the cause?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BB42A-74DA-4DD4-AA44-22AF47ED5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697" y="1034030"/>
            <a:ext cx="6049181" cy="384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6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33D9-5B7A-48F5-BE8F-9B93880C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859" y="113669"/>
            <a:ext cx="8196281" cy="722898"/>
          </a:xfrm>
        </p:spPr>
        <p:txBody>
          <a:bodyPr>
            <a:noAutofit/>
          </a:bodyPr>
          <a:lstStyle/>
          <a:p>
            <a:r>
              <a:rPr lang="en-US" sz="3000" dirty="0"/>
              <a:t>Summarize the images.</a:t>
            </a:r>
          </a:p>
        </p:txBody>
      </p:sp>
      <p:grpSp>
        <p:nvGrpSpPr>
          <p:cNvPr id="4" name="Google Shape;140;p9">
            <a:extLst>
              <a:ext uri="{FF2B5EF4-FFF2-40B4-BE49-F238E27FC236}">
                <a16:creationId xmlns:a16="http://schemas.microsoft.com/office/drawing/2014/main" id="{216461D7-6B86-4190-8BE2-A7466E3B2B36}"/>
              </a:ext>
            </a:extLst>
          </p:cNvPr>
          <p:cNvGrpSpPr/>
          <p:nvPr/>
        </p:nvGrpSpPr>
        <p:grpSpPr>
          <a:xfrm>
            <a:off x="1668001" y="908635"/>
            <a:ext cx="5807997" cy="4049128"/>
            <a:chOff x="1400137" y="344863"/>
            <a:chExt cx="6700786" cy="4725099"/>
          </a:xfrm>
        </p:grpSpPr>
        <p:grpSp>
          <p:nvGrpSpPr>
            <p:cNvPr id="5" name="Google Shape;141;p9">
              <a:extLst>
                <a:ext uri="{FF2B5EF4-FFF2-40B4-BE49-F238E27FC236}">
                  <a16:creationId xmlns:a16="http://schemas.microsoft.com/office/drawing/2014/main" id="{F793B746-3981-4C3F-B8F6-2B7D2181F9A8}"/>
                </a:ext>
              </a:extLst>
            </p:cNvPr>
            <p:cNvGrpSpPr/>
            <p:nvPr/>
          </p:nvGrpSpPr>
          <p:grpSpPr>
            <a:xfrm>
              <a:off x="4859625" y="344875"/>
              <a:ext cx="3241298" cy="4725077"/>
              <a:chOff x="4859625" y="344875"/>
              <a:chExt cx="3241298" cy="4725077"/>
            </a:xfrm>
          </p:grpSpPr>
          <p:pic>
            <p:nvPicPr>
              <p:cNvPr id="10" name="Google Shape;142;p9">
                <a:extLst>
                  <a:ext uri="{FF2B5EF4-FFF2-40B4-BE49-F238E27FC236}">
                    <a16:creationId xmlns:a16="http://schemas.microsoft.com/office/drawing/2014/main" id="{43C0B37E-A2C3-4B85-8EF3-1E56C4E3A6A7}"/>
                  </a:ext>
                </a:extLst>
              </p:cNvPr>
              <p:cNvPicPr preferRelativeResize="0"/>
              <p:nvPr/>
            </p:nvPicPr>
            <p:blipFill rotWithShape="1"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61785" y="344875"/>
                <a:ext cx="3236974" cy="2191582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11" name="Google Shape;143;p9">
                <a:extLst>
                  <a:ext uri="{FF2B5EF4-FFF2-40B4-BE49-F238E27FC236}">
                    <a16:creationId xmlns:a16="http://schemas.microsoft.com/office/drawing/2014/main" id="{6F98E662-F22A-492D-8875-70254C535AD3}"/>
                  </a:ext>
                </a:extLst>
              </p:cNvPr>
              <p:cNvPicPr preferRelativeResize="0"/>
              <p:nvPr/>
            </p:nvPicPr>
            <p:blipFill rotWithShape="1"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59625" y="2875388"/>
                <a:ext cx="3241298" cy="2194564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12" name="Google Shape;144;p9">
                <a:extLst>
                  <a:ext uri="{FF2B5EF4-FFF2-40B4-BE49-F238E27FC236}">
                    <a16:creationId xmlns:a16="http://schemas.microsoft.com/office/drawing/2014/main" id="{9D40A6CC-8F3E-4EB4-9627-8B8BD1320AC7}"/>
                  </a:ext>
                </a:extLst>
              </p:cNvPr>
              <p:cNvSpPr txBox="1"/>
              <p:nvPr/>
            </p:nvSpPr>
            <p:spPr>
              <a:xfrm>
                <a:off x="5816971" y="2503343"/>
                <a:ext cx="1326601" cy="33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Lato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  <a:sym typeface="Lato"/>
                  </a:rPr>
                  <a:t>Grasslands 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6" name="Google Shape;145;p9">
              <a:extLst>
                <a:ext uri="{FF2B5EF4-FFF2-40B4-BE49-F238E27FC236}">
                  <a16:creationId xmlns:a16="http://schemas.microsoft.com/office/drawing/2014/main" id="{75465E22-2B92-4382-BB5E-48773DE4E079}"/>
                </a:ext>
              </a:extLst>
            </p:cNvPr>
            <p:cNvGrpSpPr/>
            <p:nvPr/>
          </p:nvGrpSpPr>
          <p:grpSpPr>
            <a:xfrm>
              <a:off x="1400137" y="344863"/>
              <a:ext cx="3236980" cy="4725099"/>
              <a:chOff x="1427887" y="393438"/>
              <a:chExt cx="3236980" cy="4725099"/>
            </a:xfrm>
          </p:grpSpPr>
          <p:pic>
            <p:nvPicPr>
              <p:cNvPr id="7" name="Google Shape;146;p9">
                <a:extLst>
                  <a:ext uri="{FF2B5EF4-FFF2-40B4-BE49-F238E27FC236}">
                    <a16:creationId xmlns:a16="http://schemas.microsoft.com/office/drawing/2014/main" id="{3C65CE96-2542-4F69-BAB6-41CD0B387A50}"/>
                  </a:ext>
                </a:extLst>
              </p:cNvPr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27888" y="393438"/>
                <a:ext cx="3236974" cy="219456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" name="Google Shape;147;p9">
                <a:extLst>
                  <a:ext uri="{FF2B5EF4-FFF2-40B4-BE49-F238E27FC236}">
                    <a16:creationId xmlns:a16="http://schemas.microsoft.com/office/drawing/2014/main" id="{2F13D08A-A49E-4DCB-A4E4-EF7E11E53557}"/>
                  </a:ext>
                </a:extLst>
              </p:cNvPr>
              <p:cNvPicPr preferRelativeResize="0"/>
              <p:nvPr/>
            </p:nvPicPr>
            <p:blipFill rotWithShape="1">
              <a:blip r:embed="rId6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27887" y="2923975"/>
                <a:ext cx="3236980" cy="2194562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9" name="Google Shape;148;p9">
                <a:extLst>
                  <a:ext uri="{FF2B5EF4-FFF2-40B4-BE49-F238E27FC236}">
                    <a16:creationId xmlns:a16="http://schemas.microsoft.com/office/drawing/2014/main" id="{7386397F-B4EB-45E4-9D6A-48230020393C}"/>
                  </a:ext>
                </a:extLst>
              </p:cNvPr>
              <p:cNvSpPr txBox="1"/>
              <p:nvPr/>
            </p:nvSpPr>
            <p:spPr>
              <a:xfrm>
                <a:off x="1809327" y="2588743"/>
                <a:ext cx="2474100" cy="33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Lato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  <a:sym typeface="Lato"/>
                  </a:rPr>
                  <a:t>Harvested Wheat Fields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389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Assessing Soil Chemistry</a:t>
            </a:r>
            <a:endParaRPr dirty="0"/>
          </a:p>
        </p:txBody>
      </p:sp>
      <p:sp>
        <p:nvSpPr>
          <p:cNvPr id="160" name="Google Shape;160;p1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Lab Investigation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B57D-1EC7-4E0F-AA57-3D68ED54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75996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Soil Chemistry Investigation: Preparing the Sample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FE00E-3AFD-4481-B586-2D9223AF3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5314335" cy="3291840"/>
          </a:xfrm>
        </p:spPr>
        <p:txBody>
          <a:bodyPr>
            <a:normAutofit lnSpcReduction="10000"/>
          </a:bodyPr>
          <a:lstStyle/>
          <a:p>
            <a:pPr marL="231775" lvl="0" indent="-231775" algn="l" rtl="0">
              <a:spcBef>
                <a:spcPts val="0"/>
              </a:spcBef>
              <a:spcAft>
                <a:spcPts val="0"/>
              </a:spcAft>
              <a:buSzPts val="2210"/>
              <a:buChar char="•"/>
            </a:pPr>
            <a:r>
              <a:rPr lang="en-US" sz="2800" dirty="0"/>
              <a:t>Add 100 mg of soil and 200 mL of water to your breaker. </a:t>
            </a:r>
          </a:p>
          <a:p>
            <a:pPr marL="231775" lvl="0" indent="-231775" algn="l" rtl="0">
              <a:spcBef>
                <a:spcPts val="0"/>
              </a:spcBef>
              <a:spcAft>
                <a:spcPts val="0"/>
              </a:spcAft>
              <a:buSzPts val="2210"/>
              <a:buChar char="•"/>
            </a:pPr>
            <a:r>
              <a:rPr lang="en-US" sz="2800" dirty="0"/>
              <a:t>Stir the solution to blend the soil and water.</a:t>
            </a:r>
          </a:p>
          <a:p>
            <a:pPr marL="800100" lvl="1" indent="-342900">
              <a:spcBef>
                <a:spcPts val="0"/>
              </a:spcBef>
              <a:buSzPts val="2210"/>
              <a:buFont typeface="Wingdings" panose="05000000000000000000" pitchFamily="2" charset="2"/>
              <a:buChar char="§"/>
            </a:pPr>
            <a:r>
              <a:rPr lang="en-US" sz="2800" dirty="0"/>
              <a:t>Use a different stirring utensil for each soil sample. </a:t>
            </a:r>
          </a:p>
          <a:p>
            <a:pPr marL="231775" lvl="0" indent="-231775" algn="l" rtl="0">
              <a:spcBef>
                <a:spcPts val="0"/>
              </a:spcBef>
              <a:spcAft>
                <a:spcPts val="0"/>
              </a:spcAft>
              <a:buSzPts val="2210"/>
              <a:buChar char="•"/>
            </a:pPr>
            <a:r>
              <a:rPr lang="en-US" sz="2800" dirty="0"/>
              <a:t>Let the soil and water mixture sit overnight.</a:t>
            </a:r>
          </a:p>
        </p:txBody>
      </p:sp>
      <p:pic>
        <p:nvPicPr>
          <p:cNvPr id="6" name="Picture 5" descr="A picture containing ground, outdoor, person, vegetable&#10;&#10;Description automatically generated">
            <a:extLst>
              <a:ext uri="{FF2B5EF4-FFF2-40B4-BE49-F238E27FC236}">
                <a16:creationId xmlns:a16="http://schemas.microsoft.com/office/drawing/2014/main" id="{9D6849E0-5B6B-4478-9603-F63A58B81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878" y="1572796"/>
            <a:ext cx="2252372" cy="24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03377"/>
      </p:ext>
    </p:extLst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20 LEARN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20 LEARN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6AA607-F9A7-4BAB-B036-44EDE7F170AA}">
  <ds:schemaRefs>
    <ds:schemaRef ds:uri="966e68ee-ec3c-4f12-bd4f-fedbbec8de0b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d06b737b-b789-4524-96b5-d3d460658ae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2DD101F-B8DF-4309-86C5-1A88F5C317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282CDA-DB26-402E-A0A6-73F7F5DDD9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9275</TotalTime>
  <Words>1323</Words>
  <Application>Microsoft Macintosh PowerPoint</Application>
  <PresentationFormat>On-screen Show (16:9)</PresentationFormat>
  <Paragraphs>135</Paragraphs>
  <Slides>31</Slides>
  <Notes>29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Georgia</vt:lpstr>
      <vt:lpstr>Calibri</vt:lpstr>
      <vt:lpstr>Lato</vt:lpstr>
      <vt:lpstr>Wingdings</vt:lpstr>
      <vt:lpstr>Arial</vt:lpstr>
      <vt:lpstr>Constantia</vt:lpstr>
      <vt:lpstr>K20 LEARN</vt:lpstr>
      <vt:lpstr>K20 LEARN</vt:lpstr>
      <vt:lpstr>1_K20 LEARN</vt:lpstr>
      <vt:lpstr>PowerPoint Presentation</vt:lpstr>
      <vt:lpstr>How Does Your Garden Grow?</vt:lpstr>
      <vt:lpstr>Essential Question </vt:lpstr>
      <vt:lpstr>Learning Objective</vt:lpstr>
      <vt:lpstr>Photo Deconstruction</vt:lpstr>
      <vt:lpstr>What do you notice? What is the cause?</vt:lpstr>
      <vt:lpstr>Summarize the images.</vt:lpstr>
      <vt:lpstr>Assessing Soil Chemistry</vt:lpstr>
      <vt:lpstr>Soil Chemistry Investigation: Preparing the Sample</vt:lpstr>
      <vt:lpstr>Soil Chemistry Investigation: Recording the data</vt:lpstr>
      <vt:lpstr>Soil Chemistry Clean-Up</vt:lpstr>
      <vt:lpstr>Investigating Soil and Soil Health</vt:lpstr>
      <vt:lpstr>Soil and Soil Health Research</vt:lpstr>
      <vt:lpstr>Discussion</vt:lpstr>
      <vt:lpstr>PowerPoint Presentation</vt:lpstr>
      <vt:lpstr>Breakout Rooms</vt:lpstr>
      <vt:lpstr>Breakout!</vt:lpstr>
      <vt:lpstr>Three Sticky Notes</vt:lpstr>
      <vt:lpstr>Nutrient Cycles</vt:lpstr>
      <vt:lpstr>Discussion</vt:lpstr>
      <vt:lpstr>Soil Health</vt:lpstr>
      <vt:lpstr>H-Chart Comparison</vt:lpstr>
      <vt:lpstr>World Population Change</vt:lpstr>
      <vt:lpstr>H-Chart Comparison</vt:lpstr>
      <vt:lpstr>Land Cover Change</vt:lpstr>
      <vt:lpstr>H-Chart Comparison</vt:lpstr>
      <vt:lpstr>Threats to Soil Health</vt:lpstr>
      <vt:lpstr>Threats to Soil Health</vt:lpstr>
      <vt:lpstr>Public Service Announcement </vt:lpstr>
      <vt:lpstr>Public Service Announcement (PSA)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Shaffery, Heather M.;K20Center@groups.ou.edu</dc:creator>
  <cp:lastModifiedBy>Finley-Combs, Elsa C.</cp:lastModifiedBy>
  <cp:revision>22</cp:revision>
  <dcterms:modified xsi:type="dcterms:W3CDTF">2024-11-04T15:13:35Z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