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4" r:id="rId2"/>
  </p:sldMasterIdLst>
  <p:notesMasterIdLst>
    <p:notesMasterId r:id="rId2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embeddedFontLst>
    <p:embeddedFont>
      <p:font typeface="Constantia" panose="02030602050306030303" pitchFamily="18" charset="0"/>
      <p:regular r:id="rId30"/>
      <p:bold r:id="rId31"/>
      <p:italic r:id="rId32"/>
      <p:boldItalic r:id="rId33"/>
    </p:embeddedFont>
    <p:embeddedFont>
      <p:font typeface="Georgia" panose="02040502050405020303" pitchFamily="18" charset="0"/>
      <p:regular r:id="rId34"/>
      <p:bold r:id="rId35"/>
      <p:italic r:id="rId36"/>
      <p:boldItalic r:id="rId37"/>
    </p:embeddedFont>
    <p:embeddedFont>
      <p:font typeface="Lato" panose="020F0502020204030203" pitchFamily="34" charset="0"/>
      <p:regular r:id="rId38"/>
      <p:bold r:id="rId39"/>
      <p:italic r:id="rId40"/>
      <p:boldItalic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2" roundtripDataSignature="AMtx7mheCOhS46LepfzC76RWw/DQ2+D1x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98F7A4B-D9C6-46D2-95FE-D11493D239B0}">
  <a:tblStyle styleId="{098F7A4B-D9C6-46D2-95FE-D11493D239B0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0"/>
    <p:restoredTop sz="94737"/>
  </p:normalViewPr>
  <p:slideViewPr>
    <p:cSldViewPr snapToGrid="0">
      <p:cViewPr varScale="1">
        <p:scale>
          <a:sx n="111" d="100"/>
          <a:sy n="111" d="100"/>
        </p:scale>
        <p:origin x="84" y="4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0.fntdata"/><Relationship Id="rId21" Type="http://schemas.openxmlformats.org/officeDocument/2006/relationships/slide" Target="slides/slide19.xml"/><Relationship Id="rId34" Type="http://schemas.openxmlformats.org/officeDocument/2006/relationships/font" Target="fonts/font5.fntdata"/><Relationship Id="rId42" Type="http://customschemas.google.com/relationships/presentationmetadata" Target="meta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7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2.fntdata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40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2364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0" name="Google Shape;8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015d0f265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" name="Google Shape;84;g3015d0f265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015d0f265f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" name="Google Shape;104;g3015d0f265f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8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K20 Center. (n.d.). Photo or picture deconstruction. Strategies. </a:t>
            </a:r>
            <a:r>
              <a:rPr lang="en-US" sz="1800" b="0" i="0" u="sng" strike="noStrike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https://learn.k20center.ou.edu/strategy/140</a:t>
            </a:r>
            <a:r>
              <a:rPr lang="en-US" sz="18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015d0f265f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" name="Google Shape;111;g3015d0f265f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Shaffery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H. (2018). [Photograph series of harvested wheat fields and grasslands]. 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Grazinglands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Research Laboratory. </a:t>
            </a:r>
            <a:endParaRPr lang="en-US" sz="1800" dirty="0"/>
          </a:p>
          <a:p>
            <a:pPr marL="1587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015d0f265f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" name="Google Shape;117;g3015d0f265f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sz="11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Shaffery</a:t>
            </a: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H. (2018). [Photograph series of harvested wheat fields and grasslands]. </a:t>
            </a:r>
            <a:r>
              <a:rPr lang="en-US" sz="11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Grazinglands</a:t>
            </a: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Research Laboratory. </a:t>
            </a:r>
            <a:endParaRPr lang="en-US" dirty="0"/>
          </a:p>
          <a:p>
            <a:pPr marL="1587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015d0f265f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" name="Google Shape;131;g3015d0f265f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015d0f265f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7" name="Google Shape;137;g3015d0f265f_0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Shaffery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H. (2018). [Photograph of a hand digging in soil]. 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Grazinglands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Research Laboratory.</a:t>
            </a:r>
            <a:endParaRPr lang="en-US" sz="1800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015d0f265f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4" name="Google Shape;144;g3015d0f265f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Powell, D. (2024). </a:t>
            </a:r>
            <a:r>
              <a:rPr lang="en-US" sz="1800" b="0" i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pH strips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[Photograph]. </a:t>
            </a:r>
            <a:endParaRPr lang="en-US" sz="1800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015d0f265f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g3015d0f265f_0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Powell, D. (2024). </a:t>
            </a:r>
            <a:r>
              <a:rPr lang="en-US" sz="1800" b="0" i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pH strips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[Photograph]. </a:t>
            </a:r>
            <a:endParaRPr lang="en-US" sz="1800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015d0f265f_0_2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" name="Google Shape;158;g3015d0f265f_0_2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015d0f265f_0_2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4" name="Google Shape;164;g3015d0f265f_0_2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K20 Center. (n.d.). Window notes. Strategies. https://learn.k20center.ou.edu/strategy/189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015d0f265f_0_2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1" name="Google Shape;171;g3015d0f265f_0_2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015d0f265f_0_2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7" name="Google Shape;177;g3015d0f265f_0_2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8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K20 Center. (n.d.). Anchor charts. Strategies. </a:t>
            </a:r>
            <a:r>
              <a:rPr lang="en-US" sz="1800" b="0" i="0" u="sng" strike="noStrike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https://learn.k20center.ou.edu/strategy/2364</a:t>
            </a:r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015d0f265f_0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g3015d0f265f_0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015d0f265f_0_3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0" name="Google Shape;190;g3015d0f265f_0_3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/>
              <a:t>K20 Center. (n.d.). </a:t>
            </a:r>
            <a:r>
              <a:rPr lang="en-US" i="1" dirty="0"/>
              <a:t>How does your garden grow breakout. </a:t>
            </a:r>
            <a:r>
              <a:rPr lang="en-US" i="0" dirty="0"/>
              <a:t>https://</a:t>
            </a:r>
            <a:r>
              <a:rPr lang="en-US" i="0" dirty="0" err="1"/>
              <a:t>sites.google.com</a:t>
            </a:r>
            <a:r>
              <a:rPr lang="en-US" i="0" dirty="0"/>
              <a:t>/</a:t>
            </a:r>
            <a:r>
              <a:rPr lang="en-US" i="0" dirty="0" err="1"/>
              <a:t>ou.edu</a:t>
            </a:r>
            <a:r>
              <a:rPr lang="en-US" i="0" dirty="0"/>
              <a:t>/</a:t>
            </a:r>
            <a:r>
              <a:rPr lang="en-US" i="0" dirty="0" err="1"/>
              <a:t>gardengrowbreakout</a:t>
            </a:r>
            <a:r>
              <a:rPr lang="en-US" i="0" dirty="0"/>
              <a:t>/home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015d0f265f_0_4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K20 Center. (n.d.). Three sticky notes. Strategies. https://learn.k20center.ou.edu/strategy/153</a:t>
            </a:r>
            <a:endParaRPr dirty="0"/>
          </a:p>
        </p:txBody>
      </p:sp>
      <p:sp>
        <p:nvSpPr>
          <p:cNvPr id="198" name="Google Shape;198;g3015d0f265f_0_4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015d0f265f_0_4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6" name="Google Shape;206;g3015d0f265f_0_4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K20 Center. (n.d.). Three sticky notes. Strategies. https://learn.k20center.ou.edu/strategy/153</a:t>
            </a:r>
            <a:endParaRPr sz="1400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015d0f265f_0_4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g3015d0f265f_0_4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015d0f265f_0_4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0" name="Google Shape;220;g3015d0f265f_0_4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K20 Center. (n.d.). Three sticky notes. Strategies. https://learn.k20center.ou.edu/strategy/153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8" name="Google Shape;228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Arias, R. (2015). </a:t>
            </a:r>
            <a:r>
              <a:rPr lang="en-US" sz="1100" b="0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Brown mushroom surrounded by dried leaves </a:t>
            </a:r>
            <a:r>
              <a:rPr lang="en-US" sz="1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[Photograph]. </a:t>
            </a:r>
            <a:r>
              <a:rPr lang="en-US" sz="11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Unsplash</a:t>
            </a:r>
            <a:r>
              <a:rPr lang="en-US" sz="1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https://</a:t>
            </a:r>
            <a:r>
              <a:rPr lang="en-US" sz="11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unsplash.com</a:t>
            </a:r>
            <a:r>
              <a:rPr lang="en-US" sz="1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/photos/brown-mushroom-surrounded-by-dried-leaves-ihpiRgog1vs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1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Felise</a:t>
            </a:r>
            <a:r>
              <a:rPr lang="en-US" sz="1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J. (2015). </a:t>
            </a:r>
            <a:r>
              <a:rPr lang="en-US" sz="1100" b="0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Focus photography of standing wolf near tree</a:t>
            </a:r>
            <a:r>
              <a:rPr lang="en-US" sz="1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[Photograph]. </a:t>
            </a:r>
            <a:r>
              <a:rPr lang="en-US" sz="11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Unsplash</a:t>
            </a:r>
            <a:r>
              <a:rPr lang="en-US" sz="1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https://</a:t>
            </a:r>
            <a:r>
              <a:rPr lang="en-US" sz="11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unsplash.com</a:t>
            </a:r>
            <a:r>
              <a:rPr lang="en-US" sz="1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/photos/focus-photography-of-standing-wolf-near-tree-mblYxasm0nk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1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Tessaro</a:t>
            </a:r>
            <a:r>
              <a:rPr lang="en-US" sz="1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A. (2019). </a:t>
            </a:r>
            <a:r>
              <a:rPr lang="en-US" sz="1100" b="0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Common poppy flower </a:t>
            </a:r>
            <a:r>
              <a:rPr lang="en-US" sz="1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[Photograph]. </a:t>
            </a:r>
            <a:r>
              <a:rPr lang="en-US" sz="11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Unsplash</a:t>
            </a:r>
            <a:r>
              <a:rPr lang="en-US" sz="1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https://</a:t>
            </a:r>
            <a:r>
              <a:rPr lang="en-US" sz="11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unsplash.com</a:t>
            </a:r>
            <a:r>
              <a:rPr lang="en-US" sz="1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/photos/common-poppy-flower-8Qeelw9kL4s </a:t>
            </a: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1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8" name="Google Shape;248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4" name="Google Shape;254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0" name="Google Shape;260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6" name="Google Shape;266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28650" lvl="1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4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616452" y="1028700"/>
            <a:ext cx="1911096" cy="31227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gradFill>
          <a:gsLst>
            <a:gs pos="0">
              <a:srgbClr val="659298"/>
            </a:gs>
            <a:gs pos="100000">
              <a:srgbClr val="4E6F74"/>
            </a:gs>
          </a:gsLst>
          <a:lin ang="15960000" scaled="0"/>
        </a:gra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57"/>
          <p:cNvSpPr txBox="1">
            <a:spLocks noGrp="1"/>
          </p:cNvSpPr>
          <p:nvPr>
            <p:ph type="title"/>
          </p:nvPr>
        </p:nvSpPr>
        <p:spPr>
          <a:xfrm>
            <a:off x="530352" y="987552"/>
            <a:ext cx="7772400" cy="1021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  <a:defRPr sz="5000" b="0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" name="Google Shape;12;p57"/>
          <p:cNvSpPr txBox="1"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148"/>
              <a:buNone/>
              <a:defRPr sz="135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840"/>
              <a:buNone/>
              <a:defRPr sz="12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3" name="Google Shape;13;p5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62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3058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 sz="3600" b="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6" name="Google Shape;16;p6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4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4"/>
          <p:cNvSpPr txBox="1"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/>
            </a:lvl1pPr>
            <a:lvl2pPr marL="914400" lvl="1" indent="-32575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⚫"/>
              <a:defRPr/>
            </a:lvl3pPr>
            <a:lvl4pPr marL="1828800" lvl="3" indent="-302894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4pPr>
            <a:lvl5pPr marL="2286000" lvl="4" indent="-30289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0" name="Google Shape;20;p5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ColTx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3600"/>
              <a:buFont typeface="Georgia"/>
              <a:buNone/>
              <a:defRPr sz="3600" b="0">
                <a:solidFill>
                  <a:srgbClr val="991B1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Georgia"/>
              <a:buNone/>
              <a:defRPr sz="36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Georgia"/>
              <a:buNone/>
              <a:defRPr sz="36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Georgia"/>
              <a:buNone/>
              <a:defRPr sz="36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Georgia"/>
              <a:buNone/>
              <a:defRPr sz="36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Georgia"/>
              <a:buNone/>
              <a:defRPr sz="36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Georgia"/>
              <a:buNone/>
              <a:defRPr sz="36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Georgia"/>
              <a:buNone/>
              <a:defRPr sz="36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Georgia"/>
              <a:buNone/>
              <a:defRPr sz="36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23" name="Google Shape;23;p59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3994500" cy="372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Char char="•"/>
              <a:defRPr/>
            </a:lvl1pPr>
            <a:lvl2pPr marL="914400" lvl="1" indent="-32575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4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8428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marL="3200400" lvl="6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marL="3657600" lvl="7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onstantia"/>
              <a:buChar char="•"/>
              <a:defRPr sz="1350"/>
            </a:lvl8pPr>
            <a:lvl9pPr marL="4114800" lvl="8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onstantia"/>
              <a:buChar char="•"/>
              <a:defRPr sz="1350"/>
            </a:lvl9pPr>
          </a:lstStyle>
          <a:p>
            <a:endParaRPr/>
          </a:p>
        </p:txBody>
      </p:sp>
      <p:sp>
        <p:nvSpPr>
          <p:cNvPr id="24" name="Google Shape;24;p59"/>
          <p:cNvSpPr txBox="1">
            <a:spLocks noGrp="1"/>
          </p:cNvSpPr>
          <p:nvPr>
            <p:ph type="body" idx="2"/>
          </p:nvPr>
        </p:nvSpPr>
        <p:spPr>
          <a:xfrm>
            <a:off x="4692274" y="1200150"/>
            <a:ext cx="3994500" cy="372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Char char="•"/>
              <a:defRPr/>
            </a:lvl1pPr>
            <a:lvl2pPr marL="914400" lvl="1" indent="-32575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4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8428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marL="3200400" lvl="6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marL="3657600" lvl="7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onstantia"/>
              <a:buChar char="•"/>
              <a:defRPr sz="1350"/>
            </a:lvl8pPr>
            <a:lvl9pPr marL="4114800" lvl="8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onstantia"/>
              <a:buChar char="•"/>
              <a:defRPr sz="1350"/>
            </a:lvl9pPr>
          </a:lstStyle>
          <a:p>
            <a:endParaRPr/>
          </a:p>
        </p:txBody>
      </p:sp>
      <p:pic>
        <p:nvPicPr>
          <p:cNvPr id="25" name="Google Shape;25;p5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6"/>
          <p:cNvSpPr txBox="1">
            <a:spLocks noGrp="1"/>
          </p:cNvSpPr>
          <p:nvPr>
            <p:ph type="body" idx="1"/>
          </p:nvPr>
        </p:nvSpPr>
        <p:spPr>
          <a:xfrm>
            <a:off x="3575050" y="1428750"/>
            <a:ext cx="5111750" cy="3257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SzPts val="2100"/>
              <a:buNone/>
              <a:defRPr sz="2100"/>
            </a:lvl1pPr>
            <a:lvl2pPr marL="914400" lvl="1" indent="-333883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SzPts val="1658"/>
              <a:buChar char="⚫"/>
              <a:defRPr sz="1950"/>
            </a:lvl2pPr>
            <a:lvl3pPr marL="1371600" lvl="2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051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 sz="1500"/>
            </a:lvl4pPr>
            <a:lvl5pPr marL="2286000" lvl="4" indent="-28428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56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6"/>
          <p:cNvSpPr txBox="1">
            <a:spLocks noGrp="1"/>
          </p:cNvSpPr>
          <p:nvPr>
            <p:ph type="body" idx="2"/>
          </p:nvPr>
        </p:nvSpPr>
        <p:spPr>
          <a:xfrm>
            <a:off x="457200" y="1428750"/>
            <a:ext cx="3124200" cy="3257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0956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75"/>
              <a:buChar char="⚫"/>
              <a:defRPr sz="1500"/>
            </a:lvl2pPr>
            <a:lvl3pPr marL="1371600" lvl="2" indent="-288607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945"/>
              <a:buChar char="⚫"/>
              <a:defRPr sz="1350"/>
            </a:lvl3pPr>
            <a:lvl4pPr marL="1828800" lvl="3" indent="-27813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Char char="⚫"/>
              <a:defRPr sz="1200"/>
            </a:lvl4pPr>
            <a:lvl5pPr marL="2286000" lvl="4" indent="-278129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Char char="⚫"/>
              <a:defRPr sz="120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0" name="Google Shape;30;p5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0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0"/>
          <p:cNvSpPr txBox="1">
            <a:spLocks noGrp="1"/>
          </p:cNvSpPr>
          <p:nvPr>
            <p:ph type="body" idx="1"/>
          </p:nvPr>
        </p:nvSpPr>
        <p:spPr>
          <a:xfrm>
            <a:off x="457200" y="1440064"/>
            <a:ext cx="4038600" cy="3326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2575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 sz="1800"/>
            </a:lvl2pPr>
            <a:lvl3pPr marL="1371600" lvl="2" indent="-295275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050"/>
              <a:buChar char="⚫"/>
              <a:defRPr sz="1500"/>
            </a:lvl3pPr>
            <a:lvl4pPr marL="1828800" lvl="3" indent="-28428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4pPr>
            <a:lvl5pPr marL="2286000" lvl="4" indent="-28428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50"/>
          <p:cNvSpPr txBox="1">
            <a:spLocks noGrp="1"/>
          </p:cNvSpPr>
          <p:nvPr>
            <p:ph type="body" idx="2"/>
          </p:nvPr>
        </p:nvSpPr>
        <p:spPr>
          <a:xfrm>
            <a:off x="4648200" y="1440064"/>
            <a:ext cx="4038600" cy="3326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2575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 sz="1800"/>
            </a:lvl2pPr>
            <a:lvl3pPr marL="1371600" lvl="2" indent="-295275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050"/>
              <a:buChar char="⚫"/>
              <a:defRPr sz="1500"/>
            </a:lvl3pPr>
            <a:lvl4pPr marL="1828800" lvl="3" indent="-28428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4pPr>
            <a:lvl5pPr marL="2286000" lvl="4" indent="-28428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5" name="Google Shape;35;p5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0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0"/>
          <p:cNvSpPr txBox="1">
            <a:spLocks noGrp="1"/>
          </p:cNvSpPr>
          <p:nvPr>
            <p:ph type="body" idx="1"/>
          </p:nvPr>
        </p:nvSpPr>
        <p:spPr>
          <a:xfrm>
            <a:off x="457200" y="1391436"/>
            <a:ext cx="4040188" cy="494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75"/>
              <a:buNone/>
              <a:defRPr sz="1500" b="1"/>
            </a:lvl2pPr>
            <a:lvl3pPr marL="1371600" lvl="2" indent="-228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945"/>
              <a:buNone/>
              <a:defRPr sz="1350" b="1"/>
            </a:lvl3pPr>
            <a:lvl4pPr marL="1828800" lvl="3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4pPr>
            <a:lvl5pPr marL="2286000" lvl="4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60"/>
          <p:cNvSpPr txBox="1">
            <a:spLocks noGrp="1"/>
          </p:cNvSpPr>
          <p:nvPr>
            <p:ph type="body" idx="2"/>
          </p:nvPr>
        </p:nvSpPr>
        <p:spPr>
          <a:xfrm>
            <a:off x="4645027" y="1394820"/>
            <a:ext cx="4041775" cy="491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75"/>
              <a:buNone/>
              <a:defRPr sz="1500" b="1"/>
            </a:lvl2pPr>
            <a:lvl3pPr marL="1371600" lvl="2" indent="-228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945"/>
              <a:buNone/>
              <a:defRPr sz="1350" b="1"/>
            </a:lvl3pPr>
            <a:lvl4pPr marL="1828800" lvl="3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4pPr>
            <a:lvl5pPr marL="2286000" lvl="4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0"/>
          <p:cNvSpPr txBox="1">
            <a:spLocks noGrp="1"/>
          </p:cNvSpPr>
          <p:nvPr>
            <p:ph type="body" idx="3"/>
          </p:nvPr>
        </p:nvSpPr>
        <p:spPr>
          <a:xfrm>
            <a:off x="457200" y="1885950"/>
            <a:ext cx="4040188" cy="2884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0956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75"/>
              <a:buChar char="⚫"/>
              <a:defRPr sz="1500"/>
            </a:lvl2pPr>
            <a:lvl3pPr marL="1371600" lvl="2" indent="-288607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945"/>
              <a:buChar char="⚫"/>
              <a:defRPr sz="1350"/>
            </a:lvl3pPr>
            <a:lvl4pPr marL="1828800" lvl="3" indent="-27813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Char char="⚫"/>
              <a:defRPr sz="1200"/>
            </a:lvl4pPr>
            <a:lvl5pPr marL="2286000" lvl="4" indent="-278129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Char char="⚫"/>
              <a:defRPr sz="120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60"/>
          <p:cNvSpPr txBox="1">
            <a:spLocks noGrp="1"/>
          </p:cNvSpPr>
          <p:nvPr>
            <p:ph type="body" idx="4"/>
          </p:nvPr>
        </p:nvSpPr>
        <p:spPr>
          <a:xfrm>
            <a:off x="4645027" y="1885950"/>
            <a:ext cx="4041775" cy="2884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0956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75"/>
              <a:buChar char="⚫"/>
              <a:defRPr sz="1500"/>
            </a:lvl2pPr>
            <a:lvl3pPr marL="1371600" lvl="2" indent="-288607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945"/>
              <a:buChar char="⚫"/>
              <a:defRPr sz="1350"/>
            </a:lvl3pPr>
            <a:lvl4pPr marL="1828800" lvl="3" indent="-27813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Char char="⚫"/>
              <a:defRPr sz="1200"/>
            </a:lvl4pPr>
            <a:lvl5pPr marL="2286000" lvl="4" indent="-278129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Char char="⚫"/>
              <a:defRPr sz="120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2" name="Google Shape;42;p6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1"/>
          <p:cNvSpPr txBox="1">
            <a:spLocks noGrp="1"/>
          </p:cNvSpPr>
          <p:nvPr>
            <p:ph type="title"/>
          </p:nvPr>
        </p:nvSpPr>
        <p:spPr>
          <a:xfrm>
            <a:off x="729450" y="1090050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Calibri"/>
              <a:buNone/>
              <a:defRPr sz="26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61"/>
          <p:cNvSpPr txBox="1">
            <a:spLocks noGrp="1"/>
          </p:cNvSpPr>
          <p:nvPr>
            <p:ph type="body" idx="1"/>
          </p:nvPr>
        </p:nvSpPr>
        <p:spPr>
          <a:xfrm>
            <a:off x="729450" y="1850275"/>
            <a:ext cx="7688700" cy="22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100"/>
              <a:buFont typeface="Constantia"/>
              <a:buChar char="○"/>
              <a:defRPr/>
            </a:lvl8pPr>
            <a:lvl9pPr marL="4114800" lvl="8" indent="-29845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100"/>
              <a:buFont typeface="Constantia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p61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gradFill>
          <a:gsLst>
            <a:gs pos="0">
              <a:schemeClr val="accent4"/>
            </a:gs>
            <a:gs pos="85000">
              <a:schemeClr val="accent6"/>
            </a:gs>
            <a:gs pos="100000">
              <a:schemeClr val="accent6"/>
            </a:gs>
          </a:gsLst>
          <a:lin ang="16200000" scaled="0"/>
        </a:grad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52"/>
          <p:cNvSpPr txBox="1">
            <a:spLocks noGrp="1"/>
          </p:cNvSpPr>
          <p:nvPr>
            <p:ph type="ctrTitle"/>
          </p:nvPr>
        </p:nvSpPr>
        <p:spPr>
          <a:xfrm>
            <a:off x="533400" y="1028700"/>
            <a:ext cx="7851648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52"/>
          <p:cNvSpPr txBox="1">
            <a:spLocks noGrp="1"/>
          </p:cNvSpPr>
          <p:nvPr>
            <p:ph type="subTitle" idx="1"/>
          </p:nvPr>
        </p:nvSpPr>
        <p:spPr>
          <a:xfrm>
            <a:off x="533400" y="2421402"/>
            <a:ext cx="7854696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rmAutofit/>
          </a:bodyPr>
          <a:lstStyle>
            <a:lvl1pPr marR="34289" lv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50" name="Google Shape;50;p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Blank">
  <p:cSld name="2_Blank">
    <p:bg>
      <p:bgPr>
        <a:solidFill>
          <a:schemeClr val="lt1"/>
        </a:solid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blue">
  <p:cSld name="Title and body blue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6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A2836"/>
              </a:buClr>
              <a:buSzPts val="3600"/>
              <a:buFont typeface="Calibri"/>
              <a:buNone/>
              <a:defRPr>
                <a:solidFill>
                  <a:schemeClr val="accent4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6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  <a:defRPr/>
            </a:lvl1pPr>
            <a:lvl2pPr marL="914400" lvl="1" indent="-32575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9051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75"/>
              <a:buChar char="⚫"/>
              <a:defRPr/>
            </a:lvl5pPr>
            <a:lvl6pPr marL="2743200" lvl="5" indent="-29717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Char char="⚫"/>
              <a:defRPr/>
            </a:lvl6pPr>
            <a:lvl7pPr marL="3200400" lvl="6" indent="-28956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"/>
              <a:buChar char="⚫"/>
              <a:defRPr/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onstantia"/>
              <a:buChar char="•"/>
              <a:defRPr/>
            </a:lvl8pPr>
            <a:lvl9pPr marL="4114800" lvl="8" indent="-29527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Font typeface="Constantia"/>
              <a:buChar char="•"/>
              <a:defRPr/>
            </a:lvl9pPr>
          </a:lstStyle>
          <a:p>
            <a:endParaRPr/>
          </a:p>
        </p:txBody>
      </p:sp>
      <p:pic>
        <p:nvPicPr>
          <p:cNvPr id="56" name="Google Shape;56;p6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red">
  <p:cSld name="Title and body red">
    <p:bg>
      <p:bgPr>
        <a:solidFill>
          <a:schemeClr val="lt1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6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71D20"/>
              </a:buClr>
              <a:buSzPts val="3600"/>
              <a:buFont typeface="Calibri"/>
              <a:buNone/>
              <a:defRPr>
                <a:solidFill>
                  <a:srgbClr val="971D2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6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  <a:defRPr/>
            </a:lvl1pPr>
            <a:lvl2pPr marL="914400" lvl="1" indent="-32575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9051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75"/>
              <a:buChar char="⚫"/>
              <a:defRPr/>
            </a:lvl5pPr>
            <a:lvl6pPr marL="2743200" lvl="5" indent="-29717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Char char="⚫"/>
              <a:defRPr/>
            </a:lvl6pPr>
            <a:lvl7pPr marL="3200400" lvl="6" indent="-28956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"/>
              <a:buChar char="⚫"/>
              <a:defRPr/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onstantia"/>
              <a:buChar char="•"/>
              <a:defRPr/>
            </a:lvl8pPr>
            <a:lvl9pPr marL="4114800" lvl="8" indent="-29527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Font typeface="Constantia"/>
              <a:buChar char="•"/>
              <a:defRPr/>
            </a:lvl9pPr>
          </a:lstStyle>
          <a:p>
            <a:endParaRPr/>
          </a:p>
        </p:txBody>
      </p:sp>
      <p:pic>
        <p:nvPicPr>
          <p:cNvPr id="60" name="Google Shape;60;p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yellow">
  <p:cSld name="Title and body yellow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8219"/>
              </a:buClr>
              <a:buSzPts val="3600"/>
              <a:buFont typeface="Calibri"/>
              <a:buNone/>
              <a:defRPr>
                <a:solidFill>
                  <a:schemeClr val="accent4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6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  <a:defRPr/>
            </a:lvl1pPr>
            <a:lvl2pPr marL="914400" lvl="1" indent="-32575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9051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75"/>
              <a:buChar char="⚫"/>
              <a:defRPr/>
            </a:lvl5pPr>
            <a:lvl6pPr marL="2743200" lvl="5" indent="-29717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0"/>
              <a:buChar char="⚫"/>
              <a:defRPr/>
            </a:lvl6pPr>
            <a:lvl7pPr marL="3200400" lvl="6" indent="-28956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"/>
              <a:buChar char="⚫"/>
              <a:defRPr/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onstantia"/>
              <a:buChar char="•"/>
              <a:defRPr/>
            </a:lvl8pPr>
            <a:lvl9pPr marL="4114800" lvl="8" indent="-29527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Font typeface="Constantia"/>
              <a:buChar char="•"/>
              <a:defRPr/>
            </a:lvl9pPr>
          </a:lstStyle>
          <a:p>
            <a:endParaRPr/>
          </a:p>
        </p:txBody>
      </p:sp>
      <p:pic>
        <p:nvPicPr>
          <p:cNvPr id="64" name="Google Shape;64;p6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rgbClr val="990000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67"/>
          <p:cNvSpPr txBox="1">
            <a:spLocks noGrp="1"/>
          </p:cNvSpPr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gradFill>
          <a:gsLst>
            <a:gs pos="0">
              <a:schemeClr val="accent4"/>
            </a:gs>
            <a:gs pos="85000">
              <a:schemeClr val="accent6"/>
            </a:gs>
            <a:gs pos="100000">
              <a:schemeClr val="accent6"/>
            </a:gs>
          </a:gsLst>
          <a:lin ang="16200000" scaled="0"/>
        </a:gra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53"/>
          <p:cNvSpPr txBox="1">
            <a:spLocks noGrp="1"/>
          </p:cNvSpPr>
          <p:nvPr>
            <p:ph type="ctrTitle"/>
          </p:nvPr>
        </p:nvSpPr>
        <p:spPr>
          <a:xfrm>
            <a:off x="533400" y="1028700"/>
            <a:ext cx="7851648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53"/>
          <p:cNvSpPr txBox="1">
            <a:spLocks noGrp="1"/>
          </p:cNvSpPr>
          <p:nvPr>
            <p:ph type="subTitle" idx="1"/>
          </p:nvPr>
        </p:nvSpPr>
        <p:spPr>
          <a:xfrm>
            <a:off x="533400" y="2421402"/>
            <a:ext cx="7854696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rmAutofit/>
          </a:bodyPr>
          <a:lstStyle>
            <a:lvl1pPr marR="34289" lv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73" name="Google Shape;73;p5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gradFill>
          <a:gsLst>
            <a:gs pos="0">
              <a:srgbClr val="659298"/>
            </a:gs>
            <a:gs pos="100000">
              <a:srgbClr val="4E6F74"/>
            </a:gs>
          </a:gsLst>
          <a:lin ang="15960000" scaled="0"/>
        </a:gra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8"/>
          <p:cNvSpPr txBox="1">
            <a:spLocks noGrp="1"/>
          </p:cNvSpPr>
          <p:nvPr>
            <p:ph type="title"/>
          </p:nvPr>
        </p:nvSpPr>
        <p:spPr>
          <a:xfrm>
            <a:off x="530352" y="987552"/>
            <a:ext cx="7772400" cy="1021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  <a:defRPr sz="5000" b="0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58"/>
          <p:cNvSpPr txBox="1"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148"/>
              <a:buNone/>
              <a:defRPr sz="135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840"/>
              <a:buNone/>
              <a:defRPr sz="12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77" name="Google Shape;77;p5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8D8D8"/>
            </a:gs>
          </a:gsLst>
          <a:lin ang="5640000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8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48"/>
          <p:cNvSpPr txBox="1"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2575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98640" algn="l" rtl="0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⚫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0512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0512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7179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⚫"/>
              <a:defRPr sz="135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28956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6"/>
              </a:buClr>
              <a:buSzPts val="960"/>
              <a:buFont typeface="Noto Sans Symbols"/>
              <a:buChar char="⚫"/>
              <a:defRPr sz="12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onstantia"/>
              <a:buChar char="•"/>
              <a:defRPr sz="12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295275" algn="l" rtl="0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Constantia"/>
              <a:buChar char="•"/>
              <a:defRPr sz="105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chemeClr val="dk1"/>
            </a:gs>
          </a:gsLst>
          <a:lin ang="5640000" scaled="0"/>
        </a:gra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51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" name="Google Shape;69;p51"/>
          <p:cNvSpPr txBox="1"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2575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98640" algn="l" rtl="0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⚫"/>
              <a:defRPr sz="157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0512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0512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7179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⚫"/>
              <a:defRPr sz="135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28956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6"/>
              </a:buClr>
              <a:buSzPts val="960"/>
              <a:buFont typeface="Noto Sans Symbols"/>
              <a:buChar char="⚫"/>
              <a:defRPr sz="12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Constantia"/>
              <a:buChar char="•"/>
              <a:defRPr sz="12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295275" algn="l" rtl="0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lt2"/>
              </a:buClr>
              <a:buSzPts val="1050"/>
              <a:buFont typeface="Constantia"/>
              <a:buChar char="•"/>
              <a:defRPr sz="105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  <p:sldLayoutId id="2147483666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k20.ou.edu/uz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bit.ly/gardengrowbreakout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7.jpg"/><Relationship Id="rId7" Type="http://schemas.openxmlformats.org/officeDocument/2006/relationships/hyperlink" Target="https://unsplash.com/photos/mblYxasm0nk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unsplash.com/@rariasg?utm_source=unsplash&amp;utm_medium=referral&amp;utm_content=creditCopyText" TargetMode="External"/><Relationship Id="rId5" Type="http://schemas.openxmlformats.org/officeDocument/2006/relationships/image" Target="../media/image18.jpg"/><Relationship Id="rId4" Type="http://schemas.openxmlformats.org/officeDocument/2006/relationships/hyperlink" Target="https://unsplash.com/@alberta_tessaro?utm_source=unsplash&amp;utm_medium=referral&amp;utm_content=creditCopyText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015d0f265f_0_0"/>
          <p:cNvSpPr/>
          <p:nvPr/>
        </p:nvSpPr>
        <p:spPr>
          <a:xfrm>
            <a:off x="125" y="0"/>
            <a:ext cx="4572000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g3015d0f265f_0_0"/>
          <p:cNvSpPr txBox="1">
            <a:spLocks noGrp="1"/>
          </p:cNvSpPr>
          <p:nvPr>
            <p:ph type="ctrTitle"/>
          </p:nvPr>
        </p:nvSpPr>
        <p:spPr>
          <a:xfrm>
            <a:off x="323225" y="923200"/>
            <a:ext cx="3925800" cy="222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</a:pPr>
            <a:r>
              <a:rPr lang="en-US" dirty="0"/>
              <a:t>How Does Your Garden Grow?</a:t>
            </a:r>
            <a:endParaRPr dirty="0"/>
          </a:p>
        </p:txBody>
      </p:sp>
      <p:sp>
        <p:nvSpPr>
          <p:cNvPr id="88" name="Google Shape;88;g3015d0f265f_0_0"/>
          <p:cNvSpPr txBox="1"/>
          <p:nvPr/>
        </p:nvSpPr>
        <p:spPr>
          <a:xfrm>
            <a:off x="289475" y="3216525"/>
            <a:ext cx="39933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34288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Conservation, Ecosystems, and Soil Health</a:t>
            </a:r>
            <a:endParaRPr sz="2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g3015d0f265f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09875" y="1382750"/>
            <a:ext cx="4267075" cy="2378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0"/>
          <p:cNvSpPr txBox="1">
            <a:spLocks noGrp="1"/>
          </p:cNvSpPr>
          <p:nvPr>
            <p:ph type="title"/>
          </p:nvPr>
        </p:nvSpPr>
        <p:spPr>
          <a:xfrm>
            <a:off x="530352" y="987552"/>
            <a:ext cx="7772400" cy="1021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</a:pPr>
            <a:r>
              <a:rPr lang="en-US" dirty="0"/>
              <a:t>Essential Question</a:t>
            </a:r>
            <a:endParaRPr dirty="0"/>
          </a:p>
        </p:txBody>
      </p:sp>
      <p:sp>
        <p:nvSpPr>
          <p:cNvPr id="95" name="Google Shape;95;p30"/>
          <p:cNvSpPr txBox="1">
            <a:spLocks noGrp="1"/>
          </p:cNvSpPr>
          <p:nvPr>
            <p:ph type="body" idx="1"/>
          </p:nvPr>
        </p:nvSpPr>
        <p:spPr>
          <a:xfrm>
            <a:off x="530352" y="2009394"/>
            <a:ext cx="7772400" cy="1132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</a:pPr>
            <a:r>
              <a:rPr lang="en-US" dirty="0"/>
              <a:t>Why should we care about soil health?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1"/>
          <p:cNvSpPr txBox="1">
            <a:spLocks noGrp="1"/>
          </p:cNvSpPr>
          <p:nvPr>
            <p:ph type="title"/>
          </p:nvPr>
        </p:nvSpPr>
        <p:spPr>
          <a:xfrm>
            <a:off x="530352" y="987552"/>
            <a:ext cx="7772400" cy="1021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</a:pPr>
            <a:r>
              <a:rPr lang="en-US"/>
              <a:t>Learning Objective</a:t>
            </a:r>
            <a:endParaRPr/>
          </a:p>
        </p:txBody>
      </p:sp>
      <p:sp>
        <p:nvSpPr>
          <p:cNvPr id="101" name="Google Shape;101;p31"/>
          <p:cNvSpPr txBox="1"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 fontScale="85000" lnSpcReduction="10000"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ct val="95103"/>
              <a:buNone/>
            </a:pPr>
            <a:r>
              <a:rPr lang="en-US" sz="2733"/>
              <a:t>Develop a model to describe matter cycles and energy flows</a:t>
            </a:r>
            <a:endParaRPr sz="2733"/>
          </a:p>
          <a:p>
            <a:pPr marL="457200" lvl="0" indent="-2286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ct val="95103"/>
              <a:buNone/>
            </a:pPr>
            <a:r>
              <a:rPr lang="en-US" sz="2733"/>
              <a:t>among living and nonliving parts of a local ecosystem.</a:t>
            </a:r>
            <a:endParaRPr sz="2933"/>
          </a:p>
          <a:p>
            <a:pPr marL="457200" lvl="0" indent="-2286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ct val="100000"/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015d0f265f_0_18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Photo Deconstruction</a:t>
            </a:r>
            <a:endParaRPr/>
          </a:p>
        </p:txBody>
      </p:sp>
      <p:sp>
        <p:nvSpPr>
          <p:cNvPr id="107" name="Google Shape;107;g3015d0f265f_0_18"/>
          <p:cNvSpPr txBox="1">
            <a:spLocks noGrp="1"/>
          </p:cNvSpPr>
          <p:nvPr>
            <p:ph type="body" idx="1"/>
          </p:nvPr>
        </p:nvSpPr>
        <p:spPr>
          <a:xfrm>
            <a:off x="457198" y="1451610"/>
            <a:ext cx="7422445" cy="32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6350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rPr lang="en-US" sz="2400" dirty="0"/>
              <a:t>Examine the four photos on the next slide and consider:</a:t>
            </a:r>
            <a:endParaRPr dirty="0"/>
          </a:p>
          <a:p>
            <a:pPr marL="45720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</a:pPr>
            <a:r>
              <a:rPr lang="en-US" sz="2400" dirty="0"/>
              <a:t>What do you observe in each photo?</a:t>
            </a:r>
            <a:endParaRPr dirty="0"/>
          </a:p>
          <a:p>
            <a:pPr marL="45720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</a:pPr>
            <a:r>
              <a:rPr lang="en-US" sz="2400" dirty="0"/>
              <a:t>What are some causes of the things you observed?</a:t>
            </a:r>
            <a:endParaRPr dirty="0"/>
          </a:p>
          <a:p>
            <a:pPr marL="45720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</a:pPr>
            <a:r>
              <a:rPr lang="en-US" sz="2400" dirty="0"/>
              <a:t>What do the healthy plants have that the unhealthy plants do not have?</a:t>
            </a:r>
            <a:endParaRPr dirty="0"/>
          </a:p>
        </p:txBody>
      </p:sp>
      <p:pic>
        <p:nvPicPr>
          <p:cNvPr id="108" name="Google Shape;108;g3015d0f265f_0_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12394" y="184484"/>
            <a:ext cx="1691383" cy="13655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015d0f265f_0_24"/>
          <p:cNvSpPr txBox="1">
            <a:spLocks noGrp="1"/>
          </p:cNvSpPr>
          <p:nvPr>
            <p:ph type="title"/>
          </p:nvPr>
        </p:nvSpPr>
        <p:spPr>
          <a:xfrm>
            <a:off x="533690" y="222107"/>
            <a:ext cx="83058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What do you notice? What is the cause?</a:t>
            </a:r>
            <a:endParaRPr/>
          </a:p>
        </p:txBody>
      </p:sp>
      <p:pic>
        <p:nvPicPr>
          <p:cNvPr id="114" name="Google Shape;114;g3015d0f265f_0_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6949" y="1161257"/>
            <a:ext cx="6013759" cy="38269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015d0f265f_0_29"/>
          <p:cNvSpPr txBox="1">
            <a:spLocks noGrp="1"/>
          </p:cNvSpPr>
          <p:nvPr>
            <p:ph type="title"/>
          </p:nvPr>
        </p:nvSpPr>
        <p:spPr>
          <a:xfrm>
            <a:off x="473850" y="130137"/>
            <a:ext cx="8196300" cy="7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 sz="3000" dirty="0"/>
              <a:t>Summarize the images.</a:t>
            </a:r>
            <a:endParaRPr dirty="0"/>
          </a:p>
        </p:txBody>
      </p:sp>
      <p:grpSp>
        <p:nvGrpSpPr>
          <p:cNvPr id="120" name="Google Shape;120;g3015d0f265f_0_29"/>
          <p:cNvGrpSpPr/>
          <p:nvPr/>
        </p:nvGrpSpPr>
        <p:grpSpPr>
          <a:xfrm>
            <a:off x="1766381" y="908637"/>
            <a:ext cx="5611238" cy="3980896"/>
            <a:chOff x="1400137" y="344863"/>
            <a:chExt cx="6700786" cy="4725099"/>
          </a:xfrm>
        </p:grpSpPr>
        <p:grpSp>
          <p:nvGrpSpPr>
            <p:cNvPr id="121" name="Google Shape;121;g3015d0f265f_0_29"/>
            <p:cNvGrpSpPr/>
            <p:nvPr/>
          </p:nvGrpSpPr>
          <p:grpSpPr>
            <a:xfrm>
              <a:off x="4859625" y="344875"/>
              <a:ext cx="3241298" cy="4725077"/>
              <a:chOff x="4859625" y="344875"/>
              <a:chExt cx="3241298" cy="4725077"/>
            </a:xfrm>
          </p:grpSpPr>
          <p:pic>
            <p:nvPicPr>
              <p:cNvPr id="122" name="Google Shape;122;g3015d0f265f_0_29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4861785" y="344875"/>
                <a:ext cx="3236974" cy="2191582"/>
              </a:xfrm>
              <a:prstGeom prst="rect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</p:pic>
          <p:pic>
            <p:nvPicPr>
              <p:cNvPr id="123" name="Google Shape;123;g3015d0f265f_0_29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4859625" y="2875388"/>
                <a:ext cx="3241298" cy="2194564"/>
              </a:xfrm>
              <a:prstGeom prst="rect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</p:pic>
          <p:sp>
            <p:nvSpPr>
              <p:cNvPr id="124" name="Google Shape;124;g3015d0f265f_0_29"/>
              <p:cNvSpPr txBox="1"/>
              <p:nvPr/>
            </p:nvSpPr>
            <p:spPr>
              <a:xfrm>
                <a:off x="5816971" y="2503343"/>
                <a:ext cx="1326600" cy="334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Lato"/>
                  <a:buNone/>
                </a:pPr>
                <a:r>
                  <a:rPr lang="en-US" sz="1400" b="0" i="0" u="none" strike="noStrike" cap="non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rPr>
                  <a:t>Grasslands </a:t>
                </a:r>
                <a:endParaRPr sz="1400" b="0" i="0" u="none" strike="noStrike" cap="non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</p:grpSp>
        <p:grpSp>
          <p:nvGrpSpPr>
            <p:cNvPr id="125" name="Google Shape;125;g3015d0f265f_0_29"/>
            <p:cNvGrpSpPr/>
            <p:nvPr/>
          </p:nvGrpSpPr>
          <p:grpSpPr>
            <a:xfrm>
              <a:off x="1400137" y="344863"/>
              <a:ext cx="3236980" cy="4725099"/>
              <a:chOff x="1427887" y="393438"/>
              <a:chExt cx="3236980" cy="4725099"/>
            </a:xfrm>
          </p:grpSpPr>
          <p:pic>
            <p:nvPicPr>
              <p:cNvPr id="126" name="Google Shape;126;g3015d0f265f_0_29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1427888" y="393438"/>
                <a:ext cx="3236974" cy="2194560"/>
              </a:xfrm>
              <a:prstGeom prst="rect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</p:pic>
          <p:pic>
            <p:nvPicPr>
              <p:cNvPr id="127" name="Google Shape;127;g3015d0f265f_0_29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1427887" y="2923975"/>
                <a:ext cx="3236980" cy="2194562"/>
              </a:xfrm>
              <a:prstGeom prst="rect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</p:pic>
          <p:sp>
            <p:nvSpPr>
              <p:cNvPr id="128" name="Google Shape;128;g3015d0f265f_0_29"/>
              <p:cNvSpPr txBox="1"/>
              <p:nvPr/>
            </p:nvSpPr>
            <p:spPr>
              <a:xfrm>
                <a:off x="1809327" y="2588743"/>
                <a:ext cx="2474100" cy="334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Lato"/>
                  <a:buNone/>
                </a:pPr>
                <a:r>
                  <a:rPr lang="en-US" sz="1400" b="0" i="0" u="none" strike="noStrike" cap="none">
                    <a:solidFill>
                      <a:srgbClr val="000000"/>
                    </a:solidFill>
                    <a:latin typeface="Lato"/>
                    <a:ea typeface="Lato"/>
                    <a:cs typeface="Lato"/>
                    <a:sym typeface="Lato"/>
                  </a:rPr>
                  <a:t>Harvested Wheat Fields</a:t>
                </a:r>
                <a:endParaRPr sz="1400" b="0" i="0" u="none" strike="noStrike" cap="none">
                  <a:solidFill>
                    <a:srgbClr val="000000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015d0f265f_0_97"/>
          <p:cNvSpPr txBox="1">
            <a:spLocks noGrp="1"/>
          </p:cNvSpPr>
          <p:nvPr>
            <p:ph type="title"/>
          </p:nvPr>
        </p:nvSpPr>
        <p:spPr>
          <a:xfrm>
            <a:off x="530352" y="987552"/>
            <a:ext cx="7772400" cy="10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</a:pPr>
            <a:r>
              <a:rPr lang="en-US" dirty="0"/>
              <a:t>Assessing Soil Chemistry</a:t>
            </a:r>
            <a:endParaRPr dirty="0"/>
          </a:p>
        </p:txBody>
      </p:sp>
      <p:sp>
        <p:nvSpPr>
          <p:cNvPr id="134" name="Google Shape;134;g3015d0f265f_0_97"/>
          <p:cNvSpPr txBox="1"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/>
              <a:t>Lab Investigation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015d0f265f_0_102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7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25000"/>
              <a:buFont typeface="Calibri"/>
              <a:buNone/>
            </a:pPr>
            <a:r>
              <a:rPr lang="en-US" sz="3200"/>
              <a:t>Soil Chemistry Investigation: Preparing the sample</a:t>
            </a:r>
            <a:endParaRPr/>
          </a:p>
        </p:txBody>
      </p:sp>
      <p:sp>
        <p:nvSpPr>
          <p:cNvPr id="140" name="Google Shape;140;g3015d0f265f_0_102"/>
          <p:cNvSpPr txBox="1">
            <a:spLocks noGrp="1"/>
          </p:cNvSpPr>
          <p:nvPr>
            <p:ph type="body" idx="1"/>
          </p:nvPr>
        </p:nvSpPr>
        <p:spPr>
          <a:xfrm>
            <a:off x="457200" y="1451610"/>
            <a:ext cx="5314200" cy="32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31775" lvl="0" indent="-2317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10"/>
              <a:buChar char="•"/>
            </a:pPr>
            <a:r>
              <a:rPr lang="en-US" sz="2800" dirty="0"/>
              <a:t>Add 100 mg of soil and 200 mL of water to your beaker. </a:t>
            </a:r>
            <a:endParaRPr dirty="0"/>
          </a:p>
          <a:p>
            <a:pPr marL="231775" lvl="0" indent="-2317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10"/>
              <a:buChar char="•"/>
            </a:pPr>
            <a:r>
              <a:rPr lang="en-US" sz="2800" dirty="0"/>
              <a:t>Stir the solution to blend the soil and water.</a:t>
            </a:r>
          </a:p>
          <a:p>
            <a:pPr marL="688975" lvl="1" indent="-231775">
              <a:spcBef>
                <a:spcPts val="0"/>
              </a:spcBef>
              <a:buSzPts val="2210"/>
              <a:buChar char="•"/>
            </a:pPr>
            <a:r>
              <a:rPr lang="en-US" sz="2000" dirty="0"/>
              <a:t>Use a different stirring utensil for each soil sample. </a:t>
            </a:r>
            <a:endParaRPr dirty="0"/>
          </a:p>
          <a:p>
            <a:pPr marL="231775" lvl="0" indent="-2317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10"/>
              <a:buChar char="•"/>
            </a:pPr>
            <a:r>
              <a:rPr lang="en-US" sz="2800" dirty="0"/>
              <a:t>Let the soil and water mixture sit overnight.</a:t>
            </a:r>
            <a:endParaRPr dirty="0"/>
          </a:p>
        </p:txBody>
      </p:sp>
      <p:pic>
        <p:nvPicPr>
          <p:cNvPr id="141" name="Google Shape;141;g3015d0f265f_0_102" descr="A picture containing ground, outdoor, person, vegetabl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81878" y="1572796"/>
            <a:ext cx="2252371" cy="24075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015d0f265f_0_108"/>
          <p:cNvSpPr txBox="1">
            <a:spLocks noGrp="1"/>
          </p:cNvSpPr>
          <p:nvPr>
            <p:ph type="title"/>
          </p:nvPr>
        </p:nvSpPr>
        <p:spPr>
          <a:xfrm>
            <a:off x="432862" y="218630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11111"/>
              <a:buFont typeface="Calibri"/>
              <a:buNone/>
            </a:pPr>
            <a:r>
              <a:rPr lang="en-US"/>
              <a:t>Soil Chemistry Investigation: Recording the data</a:t>
            </a:r>
            <a:endParaRPr/>
          </a:p>
        </p:txBody>
      </p:sp>
      <p:pic>
        <p:nvPicPr>
          <p:cNvPr id="148" name="Google Shape;148;g3015d0f265f_0_108"/>
          <p:cNvPicPr preferRelativeResize="0"/>
          <p:nvPr/>
        </p:nvPicPr>
        <p:blipFill rotWithShape="1">
          <a:blip r:embed="rId3">
            <a:alphaModFix/>
          </a:blip>
          <a:srcRect l="3359" t="20900" r="10492" b="16391"/>
          <a:stretch/>
        </p:blipFill>
        <p:spPr>
          <a:xfrm>
            <a:off x="6046254" y="1282864"/>
            <a:ext cx="2714289" cy="257777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6C66F8B-4213-D32A-D547-14AF1C69D121}"/>
              </a:ext>
            </a:extLst>
          </p:cNvPr>
          <p:cNvSpPr txBox="1">
            <a:spLocks/>
          </p:cNvSpPr>
          <p:nvPr/>
        </p:nvSpPr>
        <p:spPr>
          <a:xfrm>
            <a:off x="432862" y="1282864"/>
            <a:ext cx="5413732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2575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861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260"/>
              <a:buFont typeface="Noto Sans Symbols"/>
              <a:buChar char="⚫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2894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170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289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170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003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35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2003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40"/>
              <a:buFont typeface="Noto Sans Symbols"/>
              <a:buChar char="⚫"/>
              <a:defRPr sz="12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tantia"/>
              <a:buChar char="•"/>
              <a:defRPr sz="12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onstantia"/>
              <a:buChar char="•"/>
              <a:defRPr sz="105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marL="231775" indent="-231775">
              <a:lnSpc>
                <a:spcPct val="80000"/>
              </a:lnSpc>
              <a:spcBef>
                <a:spcPts val="0"/>
              </a:spcBef>
              <a:buSzPts val="2210"/>
            </a:pPr>
            <a:r>
              <a:rPr lang="en-US" sz="2210" dirty="0"/>
              <a:t>Record each soil sample type in your data table.</a:t>
            </a:r>
            <a:endParaRPr lang="en-US" dirty="0"/>
          </a:p>
          <a:p>
            <a:pPr marL="231775" indent="-231775">
              <a:lnSpc>
                <a:spcPct val="80000"/>
              </a:lnSpc>
              <a:spcBef>
                <a:spcPts val="442"/>
              </a:spcBef>
              <a:buSzPts val="2210"/>
            </a:pPr>
            <a:r>
              <a:rPr lang="en-US" sz="2210" dirty="0"/>
              <a:t>Dip each test strip into the sample solution. </a:t>
            </a:r>
            <a:endParaRPr lang="en-US" dirty="0"/>
          </a:p>
          <a:p>
            <a:pPr marL="580629" lvl="1" indent="-285750">
              <a:lnSpc>
                <a:spcPct val="80000"/>
              </a:lnSpc>
              <a:spcBef>
                <a:spcPts val="306"/>
              </a:spcBef>
              <a:buSzPts val="1301"/>
              <a:buFont typeface="Wingdings" panose="05000000000000000000" pitchFamily="2" charset="2"/>
              <a:buChar char="§"/>
            </a:pPr>
            <a:r>
              <a:rPr lang="en-US" sz="1530" dirty="0"/>
              <a:t>Do not touch the sample with your fingers.</a:t>
            </a:r>
          </a:p>
          <a:p>
            <a:pPr marL="580629" lvl="1" indent="-285750">
              <a:lnSpc>
                <a:spcPct val="80000"/>
              </a:lnSpc>
              <a:spcBef>
                <a:spcPts val="306"/>
              </a:spcBef>
              <a:buSzPts val="1301"/>
              <a:buFont typeface="Wingdings" panose="05000000000000000000" pitchFamily="2" charset="2"/>
              <a:buChar char="§"/>
            </a:pPr>
            <a:r>
              <a:rPr lang="en-US" sz="1530" dirty="0"/>
              <a:t>Do not put more than ½ the pH strip in the sample. </a:t>
            </a:r>
            <a:endParaRPr lang="en-US" dirty="0"/>
          </a:p>
          <a:p>
            <a:pPr marL="231775" indent="-231775">
              <a:lnSpc>
                <a:spcPct val="80000"/>
              </a:lnSpc>
              <a:spcBef>
                <a:spcPts val="442"/>
              </a:spcBef>
              <a:buSzPts val="2210"/>
            </a:pPr>
            <a:r>
              <a:rPr lang="en-US" sz="2210" dirty="0"/>
              <a:t>Wait for 50–60 seconds.</a:t>
            </a:r>
            <a:endParaRPr lang="en-US" dirty="0"/>
          </a:p>
          <a:p>
            <a:pPr marL="231775" indent="-231775">
              <a:lnSpc>
                <a:spcPct val="80000"/>
              </a:lnSpc>
              <a:spcBef>
                <a:spcPts val="442"/>
              </a:spcBef>
              <a:buSzPts val="2210"/>
            </a:pPr>
            <a:r>
              <a:rPr lang="en-US" sz="2210" dirty="0"/>
              <a:t>Compare the colors of your strip to the color chart. </a:t>
            </a:r>
          </a:p>
          <a:p>
            <a:pPr marL="231775" indent="-231775">
              <a:lnSpc>
                <a:spcPct val="80000"/>
              </a:lnSpc>
              <a:spcBef>
                <a:spcPts val="442"/>
              </a:spcBef>
              <a:buSzPts val="2210"/>
            </a:pPr>
            <a:r>
              <a:rPr lang="en-US" sz="2210" dirty="0"/>
              <a:t>Record the measurement in your table.</a:t>
            </a:r>
            <a:endParaRPr lang="en-US" dirty="0"/>
          </a:p>
          <a:p>
            <a:pPr marL="231775" indent="-231775">
              <a:lnSpc>
                <a:spcPct val="80000"/>
              </a:lnSpc>
              <a:spcBef>
                <a:spcPts val="442"/>
              </a:spcBef>
              <a:buSzPts val="2210"/>
            </a:pPr>
            <a:r>
              <a:rPr lang="en-US" sz="2210" dirty="0"/>
              <a:t>Repeat for each sample. 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015d0f265f_0_114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3600"/>
              <a:buNone/>
            </a:pPr>
            <a:r>
              <a:rPr lang="en-US"/>
              <a:t>Soil Chemistry Clean-Up</a:t>
            </a:r>
            <a:endParaRPr/>
          </a:p>
        </p:txBody>
      </p:sp>
      <p:sp>
        <p:nvSpPr>
          <p:cNvPr id="154" name="Google Shape;154;g3015d0f265f_0_114"/>
          <p:cNvSpPr txBox="1">
            <a:spLocks noGrp="1"/>
          </p:cNvSpPr>
          <p:nvPr>
            <p:ph type="body" idx="2"/>
          </p:nvPr>
        </p:nvSpPr>
        <p:spPr>
          <a:xfrm>
            <a:off x="3000375" y="1200150"/>
            <a:ext cx="5686500" cy="37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/>
          <a:p>
            <a:pPr marL="231775" lvl="0" indent="-231775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Wipe down your table.</a:t>
            </a:r>
          </a:p>
          <a:p>
            <a:pPr marL="231775" lvl="0" indent="-231775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Throw away garbage and gloves.</a:t>
            </a:r>
            <a:endParaRPr dirty="0"/>
          </a:p>
          <a:p>
            <a:pPr marL="231775" lvl="0" indent="-66675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endParaRPr dirty="0"/>
          </a:p>
        </p:txBody>
      </p:sp>
      <p:pic>
        <p:nvPicPr>
          <p:cNvPr id="155" name="Google Shape;155;g3015d0f265f_0_114"/>
          <p:cNvPicPr preferRelativeResize="0"/>
          <p:nvPr/>
        </p:nvPicPr>
        <p:blipFill rotWithShape="1">
          <a:blip r:embed="rId3">
            <a:alphaModFix/>
          </a:blip>
          <a:srcRect l="3359" t="20900" r="10492" b="16391"/>
          <a:stretch/>
        </p:blipFill>
        <p:spPr>
          <a:xfrm>
            <a:off x="345080" y="1408349"/>
            <a:ext cx="2450028" cy="23268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015d0f265f_0_244"/>
          <p:cNvSpPr txBox="1">
            <a:spLocks noGrp="1"/>
          </p:cNvSpPr>
          <p:nvPr>
            <p:ph type="title"/>
          </p:nvPr>
        </p:nvSpPr>
        <p:spPr>
          <a:xfrm>
            <a:off x="530352" y="1754469"/>
            <a:ext cx="7772400" cy="10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</a:pPr>
            <a:r>
              <a:rPr lang="en-US" dirty="0"/>
              <a:t>Investigating Soil and Soil Health</a:t>
            </a:r>
            <a:endParaRPr dirty="0"/>
          </a:p>
        </p:txBody>
      </p:sp>
      <p:sp>
        <p:nvSpPr>
          <p:cNvPr id="161" name="Google Shape;161;g3015d0f265f_0_244"/>
          <p:cNvSpPr txBox="1">
            <a:spLocks noGrp="1"/>
          </p:cNvSpPr>
          <p:nvPr>
            <p:ph type="body" idx="1"/>
          </p:nvPr>
        </p:nvSpPr>
        <p:spPr>
          <a:xfrm>
            <a:off x="530352" y="2795415"/>
            <a:ext cx="7772400" cy="113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/>
              <a:t>Online Research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015d0f265f_0_249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Soil and Soil Health Research</a:t>
            </a:r>
            <a:endParaRPr/>
          </a:p>
        </p:txBody>
      </p:sp>
      <p:pic>
        <p:nvPicPr>
          <p:cNvPr id="168" name="Google Shape;168;g3015d0f265f_0_2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50308" y="182606"/>
            <a:ext cx="1458313" cy="152910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92;p15">
            <a:extLst>
              <a:ext uri="{FF2B5EF4-FFF2-40B4-BE49-F238E27FC236}">
                <a16:creationId xmlns:a16="http://schemas.microsoft.com/office/drawing/2014/main" id="{0385F709-C6DA-F15C-987E-0ACCAEB2C77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65288" y="1385466"/>
            <a:ext cx="822960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fontAlgn="base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Navigate to this website: </a:t>
            </a:r>
            <a:r>
              <a:rPr lang="en-US" u="sng" dirty="0">
                <a:solidFill>
                  <a:schemeClr val="accent6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https://k20.ou.edu/uz</a:t>
            </a:r>
            <a:endParaRPr lang="en-US" sz="2400" b="0" i="0" u="none" strike="noStrike" dirty="0">
              <a:solidFill>
                <a:schemeClr val="accent6"/>
              </a:solidFill>
              <a:effectLst/>
              <a:latin typeface="Arial" panose="020B0604020202020204" pitchFamily="34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Visit each resource to learn more about soil and soil health.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Record facts from the resources in the first three boxes of your Window Notes handout. 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Put each fact under one of th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e headings labeled </a:t>
            </a:r>
            <a:r>
              <a:rPr lang="en-US" sz="1600" b="1" dirty="0">
                <a:solidFill>
                  <a:srgbClr val="000000"/>
                </a:solidFill>
                <a:latin typeface="Calibri" panose="020F0502020204030204" pitchFamily="34" charset="0"/>
              </a:rPr>
              <a:t>Soil Properties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en-US" sz="1600" b="1" dirty="0">
                <a:solidFill>
                  <a:srgbClr val="000000"/>
                </a:solidFill>
                <a:latin typeface="Calibri" panose="020F0502020204030204" pitchFamily="34" charset="0"/>
              </a:rPr>
              <a:t>Soil Health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, or </a:t>
            </a:r>
            <a:r>
              <a:rPr lang="en-US" sz="1600" b="1" dirty="0">
                <a:solidFill>
                  <a:srgbClr val="000000"/>
                </a:solidFill>
                <a:latin typeface="Calibri" panose="020F0502020204030204" pitchFamily="34" charset="0"/>
              </a:rPr>
              <a:t>Soil Chemistry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  <a:endParaRPr lang="en-US" sz="1600" dirty="0">
              <a:solidFill>
                <a:srgbClr val="991B1E"/>
              </a:solidFill>
              <a:latin typeface="Arial" panose="020B0604020202020204" pitchFamily="34" charset="0"/>
            </a:endParaRP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Ask for help if you don’t know how to categorize a fact. </a:t>
            </a:r>
            <a:endParaRPr lang="en-US" sz="2400" b="0" i="0" u="none" strike="noStrike" dirty="0">
              <a:solidFill>
                <a:srgbClr val="991B1E"/>
              </a:solidFill>
              <a:effectLst/>
              <a:latin typeface="Arial" panose="020B0604020202020204" pitchFamily="34" charset="0"/>
            </a:endParaRPr>
          </a:p>
          <a:p>
            <a:pPr rtl="0" fontAlgn="base">
              <a:spcBef>
                <a:spcPts val="36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Leave the </a:t>
            </a:r>
            <a:r>
              <a:rPr lang="en-US" sz="2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Nutrient Cycles</a:t>
            </a:r>
            <a:r>
              <a:rPr lang="en-US" sz="2400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box empty.</a:t>
            </a:r>
            <a:endParaRPr lang="en-US" sz="2400" b="0" i="0" u="none" strike="noStrike" dirty="0">
              <a:solidFill>
                <a:srgbClr val="991B1E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015d0f265f_0_255"/>
          <p:cNvSpPr txBox="1">
            <a:spLocks noGrp="1"/>
          </p:cNvSpPr>
          <p:nvPr>
            <p:ph type="title"/>
          </p:nvPr>
        </p:nvSpPr>
        <p:spPr>
          <a:xfrm>
            <a:off x="530352" y="1754469"/>
            <a:ext cx="7772400" cy="10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</a:pPr>
            <a:r>
              <a:rPr lang="en-US" dirty="0"/>
              <a:t>Discussion</a:t>
            </a:r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015d0f265f_0_260"/>
          <p:cNvSpPr txBox="1">
            <a:spLocks noGrp="1"/>
          </p:cNvSpPr>
          <p:nvPr>
            <p:ph type="body" idx="1"/>
          </p:nvPr>
        </p:nvSpPr>
        <p:spPr>
          <a:xfrm>
            <a:off x="457199" y="1113847"/>
            <a:ext cx="8229600" cy="32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05729" lvl="0" indent="-20572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</a:pPr>
            <a:r>
              <a:rPr lang="en-US" dirty="0"/>
              <a:t>What is soil? </a:t>
            </a:r>
            <a:endParaRPr dirty="0"/>
          </a:p>
          <a:p>
            <a:pPr marL="205729" lvl="0" indent="-205729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</a:pPr>
            <a:r>
              <a:rPr lang="en-US" dirty="0"/>
              <a:t>How do we describe soil?</a:t>
            </a:r>
            <a:endParaRPr dirty="0"/>
          </a:p>
          <a:p>
            <a:pPr marL="205729" lvl="0" indent="-205729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</a:pPr>
            <a:r>
              <a:rPr lang="en-US" dirty="0"/>
              <a:t>How do we know if soil is healthy?</a:t>
            </a:r>
            <a:endParaRPr dirty="0"/>
          </a:p>
          <a:p>
            <a:pPr marL="205729" lvl="0" indent="-205729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</a:pPr>
            <a:r>
              <a:rPr lang="en-US" dirty="0"/>
              <a:t>What are the benefits of having healthy soil?</a:t>
            </a:r>
            <a:endParaRPr dirty="0"/>
          </a:p>
          <a:p>
            <a:pPr marL="205729" lvl="0" indent="-205729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</a:pPr>
            <a:r>
              <a:rPr lang="en-US" dirty="0"/>
              <a:t>What soil management practices or strategies can improve soil health?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endParaRPr dirty="0"/>
          </a:p>
        </p:txBody>
      </p:sp>
      <p:sp>
        <p:nvSpPr>
          <p:cNvPr id="180" name="Google Shape;180;g3015d0f265f_0_260"/>
          <p:cNvSpPr txBox="1"/>
          <p:nvPr/>
        </p:nvSpPr>
        <p:spPr>
          <a:xfrm>
            <a:off x="457200" y="311713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 sz="3600" b="0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Soil and Soil Health Research</a:t>
            </a:r>
            <a:endParaRPr sz="3600" b="0" i="0" u="none" strike="noStrike" cap="none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1" name="Google Shape;181;g3015d0f265f_0_2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51831" y="148147"/>
            <a:ext cx="1748042" cy="17605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015d0f265f_0_332"/>
          <p:cNvSpPr txBox="1">
            <a:spLocks noGrp="1"/>
          </p:cNvSpPr>
          <p:nvPr>
            <p:ph type="title"/>
          </p:nvPr>
        </p:nvSpPr>
        <p:spPr>
          <a:xfrm>
            <a:off x="530352" y="1754469"/>
            <a:ext cx="7772400" cy="10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</a:pPr>
            <a:r>
              <a:rPr lang="en-US" dirty="0"/>
              <a:t>Breakout Rooms</a:t>
            </a:r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015d0f265f_0_348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 dirty="0"/>
              <a:t>Breakout!</a:t>
            </a:r>
            <a:endParaRPr dirty="0"/>
          </a:p>
        </p:txBody>
      </p:sp>
      <p:sp>
        <p:nvSpPr>
          <p:cNvPr id="193" name="Google Shape;193;g3015d0f265f_0_348"/>
          <p:cNvSpPr txBox="1">
            <a:spLocks noGrp="1"/>
          </p:cNvSpPr>
          <p:nvPr>
            <p:ph type="body" idx="1"/>
          </p:nvPr>
        </p:nvSpPr>
        <p:spPr>
          <a:xfrm>
            <a:off x="3388727" y="1107534"/>
            <a:ext cx="5529000" cy="3229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indent="-285750">
              <a:spcBef>
                <a:spcPts val="0"/>
              </a:spcBef>
              <a:buSzPts val="3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Visit 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bit.ly/gardengrowbreakout</a:t>
            </a:r>
            <a:endParaRPr lang="en-US" sz="2000" b="0" i="0" u="none" strike="noStrike" dirty="0">
              <a:solidFill>
                <a:srgbClr val="0070C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 rtl="0">
              <a:spcBef>
                <a:spcPts val="0"/>
              </a:spcBef>
              <a:spcAft>
                <a:spcPts val="0"/>
              </a:spcAft>
              <a:buSzPts val="3000"/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29292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Use information about nutrient cycles to find codes. </a:t>
            </a:r>
          </a:p>
          <a:p>
            <a:pPr marL="285750" lvl="0" indent="-285750" rtl="0">
              <a:spcBef>
                <a:spcPts val="0"/>
              </a:spcBef>
              <a:spcAft>
                <a:spcPts val="0"/>
              </a:spcAft>
              <a:buSzPts val="3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29292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Enter the codes into the form at the bottom of the page.</a:t>
            </a:r>
            <a:endParaRPr lang="en-US" sz="2000" b="0" i="0" u="none" strike="noStrike" dirty="0">
              <a:solidFill>
                <a:srgbClr val="292929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 rtl="0">
              <a:spcBef>
                <a:spcPts val="0"/>
              </a:spcBef>
              <a:spcAft>
                <a:spcPts val="0"/>
              </a:spcAft>
              <a:buSzPts val="3000"/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29292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Read the articles, analyze images, and collaborate to find codes. </a:t>
            </a:r>
          </a:p>
          <a:p>
            <a:pPr marL="285750" lvl="0" indent="-285750" rtl="0">
              <a:spcBef>
                <a:spcPts val="0"/>
              </a:spcBef>
              <a:spcAft>
                <a:spcPts val="0"/>
              </a:spcAft>
              <a:buSzPts val="3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29292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Record facts you learn from the activity under the </a:t>
            </a:r>
            <a:r>
              <a:rPr lang="en-US" sz="2000" b="1" dirty="0">
                <a:solidFill>
                  <a:srgbClr val="29292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Nutrient Cycles </a:t>
            </a:r>
            <a:r>
              <a:rPr lang="en-US" sz="2000" dirty="0">
                <a:solidFill>
                  <a:srgbClr val="29292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box on your handout.</a:t>
            </a:r>
            <a:endParaRPr lang="en-US" sz="3200" b="1" dirty="0">
              <a:solidFill>
                <a:srgbClr val="298AC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94" name="Google Shape;194;g3015d0f265f_0_3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0942" y="654132"/>
            <a:ext cx="2880228" cy="206829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95" name="Google Shape;195;g3015d0f265f_0_348"/>
          <p:cNvGraphicFramePr/>
          <p:nvPr/>
        </p:nvGraphicFramePr>
        <p:xfrm>
          <a:off x="330942" y="2991672"/>
          <a:ext cx="2880250" cy="1681550"/>
        </p:xfrm>
        <a:graphic>
          <a:graphicData uri="http://schemas.openxmlformats.org/drawingml/2006/table">
            <a:tbl>
              <a:tblPr>
                <a:noFill/>
                <a:tableStyleId>{098F7A4B-D9C6-46D2-95FE-D11493D239B0}</a:tableStyleId>
              </a:tblPr>
              <a:tblGrid>
                <a:gridCol w="1440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40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onstantia"/>
                        <a:buNone/>
                      </a:pPr>
                      <a:r>
                        <a:rPr lang="en-US" sz="1200" b="0" u="none" strike="noStrike" cap="none">
                          <a:solidFill>
                            <a:schemeClr val="dk1"/>
                          </a:solidFill>
                        </a:rPr>
                        <a:t>Soil Properties</a:t>
                      </a:r>
                      <a:endParaRPr sz="1800" b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69200" marR="69200" marT="69200" marB="692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onstantia"/>
                        <a:buNone/>
                      </a:pPr>
                      <a:r>
                        <a:rPr lang="en-US" sz="1200" b="0" u="none" strike="noStrike" cap="none">
                          <a:solidFill>
                            <a:schemeClr val="dk1"/>
                          </a:solidFill>
                        </a:rPr>
                        <a:t>Soil Health</a:t>
                      </a:r>
                      <a:endParaRPr sz="1800" b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69200" marR="69200" marT="69200" marB="69200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0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onstantia"/>
                        <a:buNone/>
                      </a:pPr>
                      <a:r>
                        <a:rPr lang="en-US" sz="1200" b="0" u="none" strike="noStrike" cap="none">
                          <a:solidFill>
                            <a:schemeClr val="dk1"/>
                          </a:solidFill>
                        </a:rPr>
                        <a:t>Soil Chemistry</a:t>
                      </a:r>
                      <a:endParaRPr sz="1800" b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69200" marR="69200" marT="69200" marB="69200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rPr lang="en-US" sz="1600" b="1" u="none" strike="noStrike" cap="none">
                          <a:solidFill>
                            <a:schemeClr val="dk1"/>
                          </a:solidFill>
                        </a:rPr>
                        <a:t>Nutrient Cycles</a:t>
                      </a:r>
                      <a:endParaRPr sz="1400" u="none" strike="noStrike" cap="none"/>
                    </a:p>
                  </a:txBody>
                  <a:tcPr marL="69200" marR="69200" marT="69200" marB="69200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015d0f265f_0_410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3058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Three Sticky Notes</a:t>
            </a:r>
            <a:endParaRPr/>
          </a:p>
        </p:txBody>
      </p:sp>
      <p:sp>
        <p:nvSpPr>
          <p:cNvPr id="201" name="Google Shape;201;g3015d0f265f_0_410"/>
          <p:cNvSpPr/>
          <p:nvPr/>
        </p:nvSpPr>
        <p:spPr>
          <a:xfrm>
            <a:off x="3886200" y="1420906"/>
            <a:ext cx="1371600" cy="1371600"/>
          </a:xfrm>
          <a:prstGeom prst="rect">
            <a:avLst/>
          </a:prstGeom>
          <a:solidFill>
            <a:srgbClr val="F9A47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rPr lang="en-US" sz="2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Word</a:t>
            </a:r>
            <a:endParaRPr sz="25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2" name="Google Shape;202;g3015d0f265f_0_4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64826" y="492475"/>
            <a:ext cx="2408904" cy="928431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g3015d0f265f_0_410"/>
          <p:cNvSpPr txBox="1"/>
          <p:nvPr/>
        </p:nvSpPr>
        <p:spPr>
          <a:xfrm>
            <a:off x="346587" y="3107329"/>
            <a:ext cx="8526900" cy="1292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On one sticky note, summarize what you learned during the breakout activity using a single word.</a:t>
            </a:r>
            <a:br>
              <a:rPr lang="en-US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015d0f265f_0_417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Nutrient Cycles</a:t>
            </a:r>
            <a:endParaRPr/>
          </a:p>
        </p:txBody>
      </p:sp>
      <p:sp>
        <p:nvSpPr>
          <p:cNvPr id="209" name="Google Shape;209;g3015d0f265f_0_417"/>
          <p:cNvSpPr txBox="1">
            <a:spLocks noGrp="1"/>
          </p:cNvSpPr>
          <p:nvPr>
            <p:ph type="body" idx="4"/>
          </p:nvPr>
        </p:nvSpPr>
        <p:spPr>
          <a:xfrm>
            <a:off x="663677" y="2768301"/>
            <a:ext cx="7816500" cy="17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3200" dirty="0"/>
              <a:t>On another sticky note, summarize what you learned during the breakout activity using a short phrase (less than ten words). </a:t>
            </a:r>
            <a:endParaRPr lang="en-US" sz="3200" i="1" dirty="0"/>
          </a:p>
        </p:txBody>
      </p:sp>
      <p:sp>
        <p:nvSpPr>
          <p:cNvPr id="210" name="Google Shape;210;g3015d0f265f_0_417"/>
          <p:cNvSpPr/>
          <p:nvPr/>
        </p:nvSpPr>
        <p:spPr>
          <a:xfrm>
            <a:off x="3886200" y="1200150"/>
            <a:ext cx="1371600" cy="1371600"/>
          </a:xfrm>
          <a:prstGeom prst="rect">
            <a:avLst/>
          </a:prstGeom>
          <a:solidFill>
            <a:srgbClr val="F6E37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rPr lang="en-US" sz="2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Phrase</a:t>
            </a:r>
            <a:endParaRPr sz="25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1" name="Google Shape;211;g3015d0f265f_0_4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64826" y="492475"/>
            <a:ext cx="2408904" cy="9284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015d0f265f_0_424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Discussion</a:t>
            </a:r>
            <a:endParaRPr/>
          </a:p>
        </p:txBody>
      </p:sp>
      <p:sp>
        <p:nvSpPr>
          <p:cNvPr id="217" name="Google Shape;217;g3015d0f265f_0_424"/>
          <p:cNvSpPr txBox="1">
            <a:spLocks noGrp="1"/>
          </p:cNvSpPr>
          <p:nvPr>
            <p:ph type="body" idx="1"/>
          </p:nvPr>
        </p:nvSpPr>
        <p:spPr>
          <a:xfrm>
            <a:off x="457200" y="1641986"/>
            <a:ext cx="8229600" cy="31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937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600"/>
              <a:buFont typeface="Arial"/>
              <a:buChar char="•"/>
            </a:pPr>
            <a:r>
              <a:rPr lang="en-US" sz="32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Share out your words and phrases.</a:t>
            </a:r>
          </a:p>
          <a:p>
            <a:pPr marL="457200" lvl="0" indent="-3937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600"/>
              <a:buFont typeface="Arial"/>
              <a:buChar char="•"/>
            </a:pPr>
            <a:r>
              <a:rPr lang="en-US" sz="32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Add any new information to your window notes.</a:t>
            </a:r>
            <a:endParaRPr sz="3200" b="0" i="0" u="none" strike="noStrike" dirty="0">
              <a:solidFill>
                <a:srgbClr val="991B1E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015d0f265f_0_429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Soil Health</a:t>
            </a:r>
            <a:endParaRPr/>
          </a:p>
        </p:txBody>
      </p:sp>
      <p:sp>
        <p:nvSpPr>
          <p:cNvPr id="223" name="Google Shape;223;g3015d0f265f_0_429"/>
          <p:cNvSpPr txBox="1">
            <a:spLocks noGrp="1"/>
          </p:cNvSpPr>
          <p:nvPr>
            <p:ph type="body" idx="3"/>
          </p:nvPr>
        </p:nvSpPr>
        <p:spPr>
          <a:xfrm>
            <a:off x="627640" y="2964035"/>
            <a:ext cx="7572600" cy="16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US" sz="3000" dirty="0">
                <a:latin typeface="Calibri"/>
                <a:ea typeface="Calibri"/>
                <a:cs typeface="Calibri"/>
                <a:sym typeface="Calibri"/>
              </a:rPr>
              <a:t>On another sticky note, use one sentence to describe how nutrient cycles, soil health, and soil management practices relate to each other.</a:t>
            </a:r>
          </a:p>
        </p:txBody>
      </p:sp>
      <p:sp>
        <p:nvSpPr>
          <p:cNvPr id="224" name="Google Shape;224;g3015d0f265f_0_429"/>
          <p:cNvSpPr/>
          <p:nvPr/>
        </p:nvSpPr>
        <p:spPr>
          <a:xfrm>
            <a:off x="3535096" y="1325290"/>
            <a:ext cx="1371600" cy="1371600"/>
          </a:xfrm>
          <a:prstGeom prst="rect">
            <a:avLst/>
          </a:prstGeom>
          <a:solidFill>
            <a:srgbClr val="9ECAE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Sentence</a:t>
            </a:r>
            <a:endParaRPr sz="21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5" name="Google Shape;225;g3015d0f265f_0_4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64826" y="492475"/>
            <a:ext cx="2408904" cy="9284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4"/>
          <p:cNvSpPr txBox="1">
            <a:spLocks noGrp="1"/>
          </p:cNvSpPr>
          <p:nvPr>
            <p:ph type="title"/>
          </p:nvPr>
        </p:nvSpPr>
        <p:spPr>
          <a:xfrm>
            <a:off x="457199" y="268090"/>
            <a:ext cx="8229600" cy="697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Calibri"/>
              <a:buNone/>
            </a:pPr>
            <a:r>
              <a:rPr lang="en-US" sz="3600" dirty="0">
                <a:solidFill>
                  <a:schemeClr val="accent4"/>
                </a:solidFill>
              </a:rPr>
              <a:t>Ecosystem Functions</a:t>
            </a:r>
            <a:endParaRPr dirty="0"/>
          </a:p>
        </p:txBody>
      </p:sp>
      <p:sp>
        <p:nvSpPr>
          <p:cNvPr id="231" name="Google Shape;231;p24"/>
          <p:cNvSpPr txBox="1"/>
          <p:nvPr/>
        </p:nvSpPr>
        <p:spPr>
          <a:xfrm>
            <a:off x="457199" y="965997"/>
            <a:ext cx="8229600" cy="560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Arial"/>
              <a:buNone/>
            </a:pPr>
            <a:r>
              <a:rPr lang="en-US" sz="2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are the functions of these groups in an ecosystem?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2" name="Google Shape;232;p24"/>
          <p:cNvGrpSpPr/>
          <p:nvPr/>
        </p:nvGrpSpPr>
        <p:grpSpPr>
          <a:xfrm>
            <a:off x="3172968" y="1551671"/>
            <a:ext cx="2798064" cy="3506172"/>
            <a:chOff x="3237652" y="1616617"/>
            <a:chExt cx="2798064" cy="3489031"/>
          </a:xfrm>
        </p:grpSpPr>
        <p:grpSp>
          <p:nvGrpSpPr>
            <p:cNvPr id="233" name="Google Shape;233;p24"/>
            <p:cNvGrpSpPr/>
            <p:nvPr/>
          </p:nvGrpSpPr>
          <p:grpSpPr>
            <a:xfrm>
              <a:off x="3237652" y="1616617"/>
              <a:ext cx="2798064" cy="3366740"/>
              <a:chOff x="3237652" y="1616617"/>
              <a:chExt cx="2798064" cy="3366740"/>
            </a:xfrm>
          </p:grpSpPr>
          <p:sp>
            <p:nvSpPr>
              <p:cNvPr id="234" name="Google Shape;234;p24"/>
              <p:cNvSpPr/>
              <p:nvPr/>
            </p:nvSpPr>
            <p:spPr>
              <a:xfrm>
                <a:off x="3237652" y="1616617"/>
                <a:ext cx="2798064" cy="3366740"/>
              </a:xfrm>
              <a:prstGeom prst="rect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rPr lang="en-US" sz="1800" b="1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Producers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235" name="Google Shape;235;p24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3245780" y="1962736"/>
                <a:ext cx="2779776" cy="3011867"/>
              </a:xfrm>
              <a:prstGeom prst="rect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</p:pic>
        </p:grpSp>
        <p:sp>
          <p:nvSpPr>
            <p:cNvPr id="236" name="Google Shape;236;p24"/>
            <p:cNvSpPr/>
            <p:nvPr/>
          </p:nvSpPr>
          <p:spPr>
            <a:xfrm>
              <a:off x="4237770" y="5013766"/>
              <a:ext cx="810526" cy="918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"/>
                <a:buFont typeface="Calibri"/>
                <a:buNone/>
              </a:pPr>
              <a:r>
                <a:rPr lang="en-US" sz="6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Photo by </a:t>
              </a:r>
              <a:r>
                <a:rPr lang="en-US" sz="600" b="0" i="0" u="sng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Alberta Tessaro</a:t>
              </a:r>
              <a:endPara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7" name="Google Shape;237;p24"/>
          <p:cNvGrpSpPr/>
          <p:nvPr/>
        </p:nvGrpSpPr>
        <p:grpSpPr>
          <a:xfrm>
            <a:off x="178330" y="1551671"/>
            <a:ext cx="2798064" cy="3380833"/>
            <a:chOff x="255771" y="1607090"/>
            <a:chExt cx="2788920" cy="3380833"/>
          </a:xfrm>
        </p:grpSpPr>
        <p:sp>
          <p:nvSpPr>
            <p:cNvPr id="238" name="Google Shape;238;p24"/>
            <p:cNvSpPr/>
            <p:nvPr/>
          </p:nvSpPr>
          <p:spPr>
            <a:xfrm>
              <a:off x="255771" y="1607090"/>
              <a:ext cx="2788920" cy="3380833"/>
            </a:xfrm>
            <a:prstGeom prst="rect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lang="en-US" sz="18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Decomposers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39" name="Google Shape;239;p2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64915" y="1954909"/>
              <a:ext cx="2770632" cy="3026664"/>
            </a:xfrm>
            <a:prstGeom prst="rect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pic>
      </p:grpSp>
      <p:sp>
        <p:nvSpPr>
          <p:cNvPr id="240" name="Google Shape;240;p24"/>
          <p:cNvSpPr/>
          <p:nvPr/>
        </p:nvSpPr>
        <p:spPr>
          <a:xfrm>
            <a:off x="1172099" y="4965510"/>
            <a:ext cx="810526" cy="92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Calibri"/>
              <a:buNone/>
            </a:pPr>
            <a:r>
              <a:rPr lang="en-US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Photo by </a:t>
            </a:r>
            <a:r>
              <a:rPr lang="en-US" sz="600" b="0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Roberto Arias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41" name="Google Shape;241;p24"/>
          <p:cNvGrpSpPr/>
          <p:nvPr/>
        </p:nvGrpSpPr>
        <p:grpSpPr>
          <a:xfrm>
            <a:off x="6154906" y="1551672"/>
            <a:ext cx="2798064" cy="3509414"/>
            <a:chOff x="6154906" y="1551672"/>
            <a:chExt cx="2798064" cy="3509414"/>
          </a:xfrm>
        </p:grpSpPr>
        <p:grpSp>
          <p:nvGrpSpPr>
            <p:cNvPr id="242" name="Google Shape;242;p24"/>
            <p:cNvGrpSpPr/>
            <p:nvPr/>
          </p:nvGrpSpPr>
          <p:grpSpPr>
            <a:xfrm>
              <a:off x="6154906" y="1551672"/>
              <a:ext cx="2798064" cy="3509414"/>
              <a:chOff x="6154906" y="1551672"/>
              <a:chExt cx="2798064" cy="3509414"/>
            </a:xfrm>
          </p:grpSpPr>
          <p:sp>
            <p:nvSpPr>
              <p:cNvPr id="243" name="Google Shape;243;p24"/>
              <p:cNvSpPr/>
              <p:nvPr/>
            </p:nvSpPr>
            <p:spPr>
              <a:xfrm>
                <a:off x="6154906" y="1551672"/>
                <a:ext cx="2798064" cy="3380833"/>
              </a:xfrm>
              <a:prstGeom prst="rect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rPr lang="en-US" sz="1800" b="1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Consumers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4" name="Google Shape;244;p24"/>
              <p:cNvSpPr/>
              <p:nvPr/>
            </p:nvSpPr>
            <p:spPr>
              <a:xfrm>
                <a:off x="7148675" y="4968753"/>
                <a:ext cx="810526" cy="923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"/>
                  <a:buFont typeface="Calibri"/>
                  <a:buNone/>
                </a:pPr>
                <a:r>
                  <a:rPr lang="en-US" sz="600" b="0" i="0" u="none" strike="noStrike" cap="none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Photo by </a:t>
                </a:r>
                <a:r>
                  <a:rPr lang="en-US" sz="600" b="0" i="0" u="sng" strike="noStrike" cap="none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  <a:hlinkClick r:id="rId7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Josh Felise</a:t>
                </a:r>
                <a:endParaRPr sz="6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245" name="Google Shape;245;p2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6164050" y="1899490"/>
              <a:ext cx="2779776" cy="3026664"/>
            </a:xfrm>
            <a:prstGeom prst="rect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5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 dirty="0"/>
              <a:t>Food Webs</a:t>
            </a:r>
            <a:endParaRPr dirty="0"/>
          </a:p>
        </p:txBody>
      </p:sp>
      <p:sp>
        <p:nvSpPr>
          <p:cNvPr id="251" name="Google Shape;251;p25"/>
          <p:cNvSpPr txBox="1"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05730" lvl="0" indent="-20573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</a:pPr>
            <a:r>
              <a:rPr lang="en-US" dirty="0"/>
              <a:t>On your handout, create a model food web of your neighborhood or school ecosystem. </a:t>
            </a:r>
          </a:p>
          <a:p>
            <a:pPr marL="205730" lvl="0" indent="-20573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</a:pPr>
            <a:r>
              <a:rPr lang="en-US" dirty="0"/>
              <a:t>Draw arrows to show the flow of matter and energy between organisms. </a:t>
            </a:r>
          </a:p>
          <a:p>
            <a:pPr marL="205730" lvl="0" indent="-20573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</a:pPr>
            <a:r>
              <a:rPr lang="en-US" dirty="0"/>
              <a:t>Label each arrow with what causes the matter and energy to flow.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Google Shape;256;p26"/>
          <p:cNvPicPr preferRelativeResize="0"/>
          <p:nvPr/>
        </p:nvPicPr>
        <p:blipFill rotWithShape="1">
          <a:blip r:embed="rId3">
            <a:alphaModFix/>
          </a:blip>
          <a:srcRect r="2856"/>
          <a:stretch/>
        </p:blipFill>
        <p:spPr>
          <a:xfrm>
            <a:off x="1700783" y="857251"/>
            <a:ext cx="5742434" cy="4014225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26"/>
          <p:cNvSpPr txBox="1">
            <a:spLocks noGrp="1"/>
          </p:cNvSpPr>
          <p:nvPr>
            <p:ph type="title"/>
          </p:nvPr>
        </p:nvSpPr>
        <p:spPr>
          <a:xfrm>
            <a:off x="468861" y="272024"/>
            <a:ext cx="83058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Calibri"/>
              <a:buNone/>
            </a:pPr>
            <a:r>
              <a:rPr lang="en-US" sz="3600" dirty="0">
                <a:solidFill>
                  <a:schemeClr val="accent4"/>
                </a:solidFill>
              </a:rPr>
              <a:t>Food Web Example</a:t>
            </a:r>
            <a:endParaRPr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8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Ecosystem Webs</a:t>
            </a:r>
            <a:endParaRPr/>
          </a:p>
        </p:txBody>
      </p:sp>
      <p:sp>
        <p:nvSpPr>
          <p:cNvPr id="263" name="Google Shape;263;p28"/>
          <p:cNvSpPr txBox="1">
            <a:spLocks noGrp="1"/>
          </p:cNvSpPr>
          <p:nvPr>
            <p:ph type="body" idx="1"/>
          </p:nvPr>
        </p:nvSpPr>
        <p:spPr>
          <a:xfrm>
            <a:off x="457200" y="1451600"/>
            <a:ext cx="8151900" cy="32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05730" lvl="0" indent="-20573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</a:pPr>
            <a:r>
              <a:rPr lang="en-US" dirty="0"/>
              <a:t>Add parts of the environment to your food web.</a:t>
            </a:r>
          </a:p>
          <a:p>
            <a:pPr marL="205730" lvl="0" indent="-20573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</a:pPr>
            <a:r>
              <a:rPr lang="en-US" dirty="0"/>
              <a:t>Choose one nutrient you measured in your soil investigation. </a:t>
            </a:r>
          </a:p>
          <a:p>
            <a:pPr marL="205730" lvl="0" indent="-20573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</a:pPr>
            <a:r>
              <a:rPr lang="en-US" dirty="0"/>
              <a:t>Show how the nutrient flows in and out of the ecosystem. </a:t>
            </a:r>
          </a:p>
          <a:p>
            <a:pPr marL="662930" lvl="1" indent="-205730">
              <a:spcBef>
                <a:spcPts val="0"/>
              </a:spcBef>
              <a:buClr>
                <a:schemeClr val="accent4"/>
              </a:buClr>
              <a:buSzPts val="2600"/>
              <a:buFont typeface="Arial"/>
              <a:buChar char="•"/>
            </a:pPr>
            <a:r>
              <a:rPr lang="en-US" dirty="0"/>
              <a:t>Use a color that is different from the one you used to draw your energy and matter arrows. </a:t>
            </a:r>
          </a:p>
          <a:p>
            <a:pPr indent="-457200"/>
            <a:r>
              <a:rPr lang="en-US" dirty="0"/>
              <a:t>Label the arrows with what causes the nutrient to flow in and out of the system.</a:t>
            </a:r>
            <a:endParaRPr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9"/>
          <p:cNvSpPr txBox="1">
            <a:spLocks noGrp="1"/>
          </p:cNvSpPr>
          <p:nvPr>
            <p:ph type="title"/>
          </p:nvPr>
        </p:nvSpPr>
        <p:spPr>
          <a:xfrm>
            <a:off x="353714" y="368591"/>
            <a:ext cx="6069387" cy="6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Calibri"/>
              <a:buNone/>
            </a:pPr>
            <a:r>
              <a:rPr lang="en-US" sz="3600" dirty="0">
                <a:solidFill>
                  <a:schemeClr val="accent4"/>
                </a:solidFill>
              </a:rPr>
              <a:t>Ecosystem Web Example</a:t>
            </a:r>
          </a:p>
        </p:txBody>
      </p:sp>
      <p:pic>
        <p:nvPicPr>
          <p:cNvPr id="269" name="Google Shape;269;p29"/>
          <p:cNvPicPr preferRelativeResize="0"/>
          <p:nvPr/>
        </p:nvPicPr>
        <p:blipFill rotWithShape="1">
          <a:blip r:embed="rId3">
            <a:alphaModFix/>
          </a:blip>
          <a:srcRect r="3063"/>
          <a:stretch/>
        </p:blipFill>
        <p:spPr>
          <a:xfrm>
            <a:off x="2003843" y="1034291"/>
            <a:ext cx="5136313" cy="4062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K20 LEARN">
  <a:themeElements>
    <a:clrScheme name="Custom 11">
      <a:dk1>
        <a:srgbClr val="000000"/>
      </a:dk1>
      <a:lt1>
        <a:srgbClr val="FFFFFF"/>
      </a:lt1>
      <a:dk2>
        <a:srgbClr val="534949"/>
      </a:dk2>
      <a:lt2>
        <a:srgbClr val="F2E6B7"/>
      </a:lt2>
      <a:accent1>
        <a:srgbClr val="DCBA25"/>
      </a:accent1>
      <a:accent2>
        <a:srgbClr val="679BCD"/>
      </a:accent2>
      <a:accent3>
        <a:srgbClr val="999967"/>
      </a:accent3>
      <a:accent4>
        <a:srgbClr val="991B1E"/>
      </a:accent4>
      <a:accent5>
        <a:srgbClr val="C1C1C1"/>
      </a:accent5>
      <a:accent6>
        <a:srgbClr val="7D1619"/>
      </a:accent6>
      <a:hlink>
        <a:srgbClr val="5D94C1"/>
      </a:hlink>
      <a:folHlink>
        <a:srgbClr val="7C7C5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20 LEARN">
  <a:themeElements>
    <a:clrScheme name="Custom 11">
      <a:dk1>
        <a:srgbClr val="000000"/>
      </a:dk1>
      <a:lt1>
        <a:srgbClr val="FFFFFF"/>
      </a:lt1>
      <a:dk2>
        <a:srgbClr val="534949"/>
      </a:dk2>
      <a:lt2>
        <a:srgbClr val="F2E6B7"/>
      </a:lt2>
      <a:accent1>
        <a:srgbClr val="DCBA25"/>
      </a:accent1>
      <a:accent2>
        <a:srgbClr val="679BCD"/>
      </a:accent2>
      <a:accent3>
        <a:srgbClr val="999967"/>
      </a:accent3>
      <a:accent4>
        <a:srgbClr val="991B1E"/>
      </a:accent4>
      <a:accent5>
        <a:srgbClr val="C1C1C1"/>
      </a:accent5>
      <a:accent6>
        <a:srgbClr val="7D1619"/>
      </a:accent6>
      <a:hlink>
        <a:srgbClr val="5D94C1"/>
      </a:hlink>
      <a:folHlink>
        <a:srgbClr val="7C7C5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1059</Words>
  <Application>Microsoft Office PowerPoint</Application>
  <PresentationFormat>On-screen Show (16:9)</PresentationFormat>
  <Paragraphs>110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Constantia</vt:lpstr>
      <vt:lpstr>Georgia</vt:lpstr>
      <vt:lpstr>Calibri</vt:lpstr>
      <vt:lpstr>Lato</vt:lpstr>
      <vt:lpstr>Wingdings</vt:lpstr>
      <vt:lpstr>K20 LEARN</vt:lpstr>
      <vt:lpstr>K20 LEARN</vt:lpstr>
      <vt:lpstr>PowerPoint Presentation</vt:lpstr>
      <vt:lpstr>How Does Your Garden Grow?</vt:lpstr>
      <vt:lpstr>Essential Question</vt:lpstr>
      <vt:lpstr>Learning Objective</vt:lpstr>
      <vt:lpstr>Photo Deconstruction</vt:lpstr>
      <vt:lpstr>What do you notice? What is the cause?</vt:lpstr>
      <vt:lpstr>Summarize the images.</vt:lpstr>
      <vt:lpstr>Assessing Soil Chemistry</vt:lpstr>
      <vt:lpstr>Soil Chemistry Investigation: Preparing the sample</vt:lpstr>
      <vt:lpstr>Soil Chemistry Investigation: Recording the data</vt:lpstr>
      <vt:lpstr>Soil Chemistry Clean-Up</vt:lpstr>
      <vt:lpstr>Investigating Soil and Soil Health</vt:lpstr>
      <vt:lpstr>Soil and Soil Health Research</vt:lpstr>
      <vt:lpstr>Discussion</vt:lpstr>
      <vt:lpstr>PowerPoint Presentation</vt:lpstr>
      <vt:lpstr>Breakout Rooms</vt:lpstr>
      <vt:lpstr>Breakout!</vt:lpstr>
      <vt:lpstr>Three Sticky Notes</vt:lpstr>
      <vt:lpstr>Nutrient Cycles</vt:lpstr>
      <vt:lpstr>Discussion</vt:lpstr>
      <vt:lpstr>Soil Health</vt:lpstr>
      <vt:lpstr>Ecosystem Functions</vt:lpstr>
      <vt:lpstr>Food Webs</vt:lpstr>
      <vt:lpstr>Food Web Example</vt:lpstr>
      <vt:lpstr>Ecosystem Webs</vt:lpstr>
      <vt:lpstr>Ecosystem Web Example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Shaffery, Heather M.</dc:creator>
  <cp:lastModifiedBy>Corrigan, MacKenzie D.</cp:lastModifiedBy>
  <cp:revision>5</cp:revision>
  <dcterms:modified xsi:type="dcterms:W3CDTF">2026-09-17T15:21:37Z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0x010100BB981ECC0E692C48A0B148E61CFECC3A</vt:lpwstr>
  </property>
</Properties>
</file>