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eCOhS46LepfzC76RWw/DQ2+D1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8F7A4B-D9C6-46D2-95FE-D11493D239B0}">
  <a:tblStyle styleId="{098F7A4B-D9C6-46D2-95FE-D11493D239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/>
    <p:restoredTop sz="94737"/>
  </p:normalViewPr>
  <p:slideViewPr>
    <p:cSldViewPr snapToGrid="0">
      <p:cViewPr varScale="1">
        <p:scale>
          <a:sx n="154" d="100"/>
          <a:sy n="154" d="100"/>
        </p:scale>
        <p:origin x="41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6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15d0f265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015d0f265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Powell, D. (2024).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 strips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15d0f265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015d0f265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Powell, D. (2024).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 strips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15d0f265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015d0f265f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15d0f265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015d0f265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Wakelet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Tool. https://learn.k20center.ou.edu/tech-tool/2180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Window notes. Strategies. https://learn.k20center.ou.edu/strategy/189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15d0f265f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15d0f265f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15d0f265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015d0f265f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Anchor charts.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https://learn.k20center.ou.edu/strategy/2364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15d0f265f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015d0f265f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15d0f265f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015d0f265f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i="1" dirty="0"/>
              <a:t>How does your garden grow breakout. </a:t>
            </a:r>
            <a:r>
              <a:rPr lang="en-US" i="0" dirty="0"/>
              <a:t>https://</a:t>
            </a:r>
            <a:r>
              <a:rPr lang="en-US" i="0" dirty="0" err="1"/>
              <a:t>sites.google.com</a:t>
            </a:r>
            <a:r>
              <a:rPr lang="en-US" i="0" dirty="0"/>
              <a:t>/</a:t>
            </a:r>
            <a:r>
              <a:rPr lang="en-US" i="0" dirty="0" err="1"/>
              <a:t>ou.edu</a:t>
            </a:r>
            <a:r>
              <a:rPr lang="en-US" i="0" dirty="0"/>
              <a:t>/</a:t>
            </a:r>
            <a:r>
              <a:rPr lang="en-US" i="0" dirty="0" err="1"/>
              <a:t>gardengrowbreakout</a:t>
            </a:r>
            <a:r>
              <a:rPr lang="en-US" i="0" dirty="0"/>
              <a:t>/home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15d0f265f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dirty="0"/>
          </a:p>
        </p:txBody>
      </p:sp>
      <p:sp>
        <p:nvSpPr>
          <p:cNvPr id="198" name="Google Shape;198;g3015d0f265f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15d0f265f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015d0f265f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15d0f26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3015d0f26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15d0f265f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015d0f265f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15d0f265f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3015d0f265f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Arias, R. (2015). 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 mushroom surrounded by dried leaves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[Photograph].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Unsplash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unsplash.com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/photos/brown-mushroom-surrounded-by-dried-leaves-ihpiRgog1vs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Felise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J. (2015). 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photography of standing wolf near tree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[Photograph].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Unsplash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unsplash.com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/photos/focus-photography-of-standing-wolf-near-tree-mblYxasm0nk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Tessaro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A. (2019). 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poppy flower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[Photograph].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Unsplash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unsplash.com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/photos/common-poppy-flower-8Qeelw9kL4s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15d0f265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015d0f265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Photo or picture deconstruction.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15d0f265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015d0f265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(2018). [Photograph series of harvested wheat fields and grasslands].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 </a:t>
            </a:r>
            <a:endParaRPr lang="en-US" sz="1800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15d0f265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3015d0f265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(2018). [Photograph series of harvested wheat fields and grasslands].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 </a:t>
            </a:r>
            <a:endParaRPr lang="en-US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15d0f265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015d0f265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15d0f265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015d0f265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(2018). [Photograph of a hand digging in soil].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</a:t>
            </a:r>
            <a:endParaRPr 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99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nstantia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nstantia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t.ly/4ebB8y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it.ly/gardengrowbreakou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7.jpg"/><Relationship Id="rId7" Type="http://schemas.openxmlformats.org/officeDocument/2006/relationships/hyperlink" Target="https://unsplash.com/photos/mblYxasm0n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unsplash.com/@rariasg?utm_source=unsplash&amp;utm_medium=referral&amp;utm_content=creditCopyText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unsplash.com/@alberta_tessaro?utm_source=unsplash&amp;utm_medium=referral&amp;utm_content=creditCopyTex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15d0f265f_0_108"/>
          <p:cNvSpPr txBox="1">
            <a:spLocks noGrp="1"/>
          </p:cNvSpPr>
          <p:nvPr>
            <p:ph type="title"/>
          </p:nvPr>
        </p:nvSpPr>
        <p:spPr>
          <a:xfrm>
            <a:off x="432862" y="21863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1111"/>
              <a:buFont typeface="Calibri"/>
              <a:buNone/>
            </a:pPr>
            <a:r>
              <a:rPr lang="en-US"/>
              <a:t>Soil Chemistry Investigation: Recording the data</a:t>
            </a:r>
            <a:endParaRPr/>
          </a:p>
        </p:txBody>
      </p:sp>
      <p:pic>
        <p:nvPicPr>
          <p:cNvPr id="148" name="Google Shape;148;g3015d0f265f_0_108"/>
          <p:cNvPicPr preferRelativeResize="0"/>
          <p:nvPr/>
        </p:nvPicPr>
        <p:blipFill rotWithShape="1">
          <a:blip r:embed="rId3">
            <a:alphaModFix/>
          </a:blip>
          <a:srcRect l="3359" t="20900" r="10492" b="16391"/>
          <a:stretch/>
        </p:blipFill>
        <p:spPr>
          <a:xfrm>
            <a:off x="6046254" y="1282864"/>
            <a:ext cx="2714289" cy="25777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C66F8B-4213-D32A-D547-14AF1C69D121}"/>
              </a:ext>
            </a:extLst>
          </p:cNvPr>
          <p:cNvSpPr txBox="1">
            <a:spLocks/>
          </p:cNvSpPr>
          <p:nvPr/>
        </p:nvSpPr>
        <p:spPr>
          <a:xfrm>
            <a:off x="432862" y="1282864"/>
            <a:ext cx="5413732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31775" indent="-231775">
              <a:lnSpc>
                <a:spcPct val="80000"/>
              </a:lnSpc>
              <a:spcBef>
                <a:spcPts val="0"/>
              </a:spcBef>
              <a:buSzPts val="2210"/>
            </a:pPr>
            <a:r>
              <a:rPr lang="en-US" sz="2210" dirty="0"/>
              <a:t>Record each soil sample type in your data table.</a:t>
            </a:r>
            <a:endParaRPr lang="en-US" dirty="0"/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Dip each test strip into the sample solution. </a:t>
            </a:r>
            <a:endParaRPr lang="en-US" dirty="0"/>
          </a:p>
          <a:p>
            <a:pPr marL="580629" lvl="1" indent="-285750">
              <a:lnSpc>
                <a:spcPct val="80000"/>
              </a:lnSpc>
              <a:spcBef>
                <a:spcPts val="306"/>
              </a:spcBef>
              <a:buSzPts val="1301"/>
              <a:buFont typeface="Wingdings" panose="05000000000000000000" pitchFamily="2" charset="2"/>
              <a:buChar char="§"/>
            </a:pPr>
            <a:r>
              <a:rPr lang="en-US" sz="1530" dirty="0"/>
              <a:t>Do not touch the sample with your fingers.</a:t>
            </a:r>
          </a:p>
          <a:p>
            <a:pPr marL="580629" lvl="1" indent="-285750">
              <a:lnSpc>
                <a:spcPct val="80000"/>
              </a:lnSpc>
              <a:spcBef>
                <a:spcPts val="306"/>
              </a:spcBef>
              <a:buSzPts val="1301"/>
              <a:buFont typeface="Wingdings" panose="05000000000000000000" pitchFamily="2" charset="2"/>
              <a:buChar char="§"/>
            </a:pPr>
            <a:r>
              <a:rPr lang="en-US" sz="1530" dirty="0"/>
              <a:t>Do not put more than ½ the pH strip in the sample. </a:t>
            </a:r>
            <a:endParaRPr lang="en-US" dirty="0"/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Wait for 50–60 seconds.</a:t>
            </a:r>
            <a:endParaRPr lang="en-US" dirty="0"/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Compare the colors of your strip to the color chart. </a:t>
            </a:r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Record the measurement in your table.</a:t>
            </a:r>
            <a:endParaRPr lang="en-US" dirty="0"/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Repeat for each sample.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15d0f265f_0_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None/>
            </a:pPr>
            <a:r>
              <a:rPr lang="en-US"/>
              <a:t>Soil Chemistry Clean-Up</a:t>
            </a:r>
            <a:endParaRPr/>
          </a:p>
        </p:txBody>
      </p:sp>
      <p:sp>
        <p:nvSpPr>
          <p:cNvPr id="154" name="Google Shape;154;g3015d0f265f_0_114"/>
          <p:cNvSpPr txBox="1">
            <a:spLocks noGrp="1"/>
          </p:cNvSpPr>
          <p:nvPr>
            <p:ph type="body" idx="2"/>
          </p:nvPr>
        </p:nvSpPr>
        <p:spPr>
          <a:xfrm>
            <a:off x="3000375" y="1200150"/>
            <a:ext cx="5686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Wipe down your table.</a:t>
            </a:r>
          </a:p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Throw away garbage and gloves.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55" name="Google Shape;155;g3015d0f265f_0_114"/>
          <p:cNvPicPr preferRelativeResize="0"/>
          <p:nvPr/>
        </p:nvPicPr>
        <p:blipFill rotWithShape="1">
          <a:blip r:embed="rId3">
            <a:alphaModFix/>
          </a:blip>
          <a:srcRect l="3359" t="20900" r="10492" b="16391"/>
          <a:stretch/>
        </p:blipFill>
        <p:spPr>
          <a:xfrm>
            <a:off x="345080" y="1408349"/>
            <a:ext cx="2450028" cy="232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15d0f265f_0_244"/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Investigating Soil and Soil Health</a:t>
            </a:r>
            <a:endParaRPr dirty="0"/>
          </a:p>
        </p:txBody>
      </p:sp>
      <p:sp>
        <p:nvSpPr>
          <p:cNvPr id="161" name="Google Shape;161;g3015d0f265f_0_244"/>
          <p:cNvSpPr txBox="1">
            <a:spLocks noGrp="1"/>
          </p:cNvSpPr>
          <p:nvPr>
            <p:ph type="body" idx="1"/>
          </p:nvPr>
        </p:nvSpPr>
        <p:spPr>
          <a:xfrm>
            <a:off x="530352" y="2795415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Online Research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15d0f265f_0_2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Soil and Soil Health Research</a:t>
            </a:r>
            <a:endParaRPr/>
          </a:p>
        </p:txBody>
      </p:sp>
      <p:pic>
        <p:nvPicPr>
          <p:cNvPr id="168" name="Google Shape;168;g3015d0f265f_0_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0308" y="182606"/>
            <a:ext cx="1458313" cy="1529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2;p15">
            <a:extLst>
              <a:ext uri="{FF2B5EF4-FFF2-40B4-BE49-F238E27FC236}">
                <a16:creationId xmlns:a16="http://schemas.microsoft.com/office/drawing/2014/main" id="{0385F709-C6DA-F15C-987E-0ACCAEB2C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5288" y="1385466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Navigate to this website: </a:t>
            </a:r>
            <a:r>
              <a:rPr lang="en-US" sz="2400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/>
              </a:rPr>
              <a:t>https://bit.ly/4ebB8yX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/>
              </a:rPr>
              <a:t> </a:t>
            </a:r>
            <a:endParaRPr lang="en-US" sz="2400" b="0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Visit each resource to learn more about soil and soil health.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Record facts from the resources in the first three boxes of your Window Notes handout.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Put each fact under one of th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 headings labeled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Soil Properties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Soil Health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or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Soil Chemistry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600" dirty="0">
              <a:solidFill>
                <a:srgbClr val="991B1E"/>
              </a:solidFill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Ask for help if you don’t know how to categorize a fact. 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Leave the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Nutrient Cycles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box empty.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15d0f265f_0_255"/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Discussion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15d0f265f_0_260"/>
          <p:cNvSpPr txBox="1">
            <a:spLocks noGrp="1"/>
          </p:cNvSpPr>
          <p:nvPr>
            <p:ph type="body" idx="1"/>
          </p:nvPr>
        </p:nvSpPr>
        <p:spPr>
          <a:xfrm>
            <a:off x="457199" y="1113847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-205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is soil? </a:t>
            </a:r>
            <a:endParaRPr dirty="0"/>
          </a:p>
          <a:p>
            <a:pPr marL="205729" lvl="0" indent="-20572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do we describe soil?</a:t>
            </a:r>
            <a:endParaRPr dirty="0"/>
          </a:p>
          <a:p>
            <a:pPr marL="205729" lvl="0" indent="-20572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do we know if soil is healthy?</a:t>
            </a:r>
            <a:endParaRPr dirty="0"/>
          </a:p>
          <a:p>
            <a:pPr marL="205729" lvl="0" indent="-20572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are the benefits of having healthy soil?</a:t>
            </a:r>
            <a:endParaRPr dirty="0"/>
          </a:p>
          <a:p>
            <a:pPr marL="205729" lvl="0" indent="-20572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soil management practices or strategies can improve soil health?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80" name="Google Shape;180;g3015d0f265f_0_260"/>
          <p:cNvSpPr txBox="1"/>
          <p:nvPr/>
        </p:nvSpPr>
        <p:spPr>
          <a:xfrm>
            <a:off x="457200" y="3117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Soil and Soil Health Research</a:t>
            </a:r>
            <a:endParaRPr sz="3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3015d0f265f_0_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1831" y="148147"/>
            <a:ext cx="1748042" cy="176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15d0f265f_0_332"/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Breakout Rooms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15d0f265f_0_3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Breakout!</a:t>
            </a:r>
            <a:endParaRPr dirty="0"/>
          </a:p>
        </p:txBody>
      </p:sp>
      <p:sp>
        <p:nvSpPr>
          <p:cNvPr id="193" name="Google Shape;193;g3015d0f265f_0_348"/>
          <p:cNvSpPr txBox="1">
            <a:spLocks noGrp="1"/>
          </p:cNvSpPr>
          <p:nvPr>
            <p:ph type="body" idx="1"/>
          </p:nvPr>
        </p:nvSpPr>
        <p:spPr>
          <a:xfrm>
            <a:off x="3388727" y="1107534"/>
            <a:ext cx="5529000" cy="322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spcBef>
                <a:spcPts val="0"/>
              </a:spcBef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bit.ly/gardengrowbreakout</a:t>
            </a:r>
            <a:endParaRPr lang="en-US" sz="2000" b="0" i="0" u="none" strike="noStrike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information about nutrient cycles to find codes.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codes into the form at the bottom of the page.</a:t>
            </a:r>
            <a:endParaRPr lang="en-US" sz="2000" b="0" i="0" u="none" strike="noStrike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articles, analyze images, and collaborate to find codes.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facts you learn from the activity under the </a:t>
            </a:r>
            <a:r>
              <a:rPr lang="en-US" sz="2000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Nutrient Cycles </a:t>
            </a: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on your handout.</a:t>
            </a:r>
            <a:endParaRPr lang="en-US" sz="3200" b="1" dirty="0">
              <a:solidFill>
                <a:srgbClr val="298A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" name="Google Shape;194;g3015d0f265f_0_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942" y="654132"/>
            <a:ext cx="2880228" cy="20682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g3015d0f265f_0_348"/>
          <p:cNvGraphicFramePr/>
          <p:nvPr/>
        </p:nvGraphicFramePr>
        <p:xfrm>
          <a:off x="330942" y="2991672"/>
          <a:ext cx="2880250" cy="1681550"/>
        </p:xfrm>
        <a:graphic>
          <a:graphicData uri="http://schemas.openxmlformats.org/drawingml/2006/table">
            <a:tbl>
              <a:tblPr>
                <a:noFill/>
                <a:tableStyleId>{098F7A4B-D9C6-46D2-95FE-D11493D239B0}</a:tableStyleId>
              </a:tblPr>
              <a:tblGrid>
                <a:gridCol w="144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Soil Properties</a:t>
                      </a: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9200" marR="69200" marT="69200" marB="69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Soil Health</a:t>
                      </a: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9200" marR="69200" marT="69200" marB="69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Soil Chemistry</a:t>
                      </a: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9200" marR="69200" marT="69200" marB="69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nstantia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Nutrient Cycles</a:t>
                      </a:r>
                      <a:endParaRPr sz="1400" u="none" strike="noStrike" cap="none"/>
                    </a:p>
                  </a:txBody>
                  <a:tcPr marL="69200" marR="69200" marT="69200" marB="69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15d0f265f_0_4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Three Sticky Notes</a:t>
            </a:r>
            <a:endParaRPr/>
          </a:p>
        </p:txBody>
      </p:sp>
      <p:sp>
        <p:nvSpPr>
          <p:cNvPr id="201" name="Google Shape;201;g3015d0f265f_0_410"/>
          <p:cNvSpPr/>
          <p:nvPr/>
        </p:nvSpPr>
        <p:spPr>
          <a:xfrm>
            <a:off x="3886200" y="1420906"/>
            <a:ext cx="1371600" cy="1371600"/>
          </a:xfrm>
          <a:prstGeom prst="rect">
            <a:avLst/>
          </a:prstGeom>
          <a:solidFill>
            <a:srgbClr val="F9A4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3015d0f265f_0_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826" y="492475"/>
            <a:ext cx="2408904" cy="92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015d0f265f_0_410"/>
          <p:cNvSpPr txBox="1"/>
          <p:nvPr/>
        </p:nvSpPr>
        <p:spPr>
          <a:xfrm>
            <a:off x="346587" y="3107329"/>
            <a:ext cx="85269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one sticky note, summarize what you learned during the breakout activity using a single word.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15d0f265f_0_4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Nutrient Cycles</a:t>
            </a:r>
            <a:endParaRPr/>
          </a:p>
        </p:txBody>
      </p:sp>
      <p:sp>
        <p:nvSpPr>
          <p:cNvPr id="209" name="Google Shape;209;g3015d0f265f_0_417"/>
          <p:cNvSpPr txBox="1">
            <a:spLocks noGrp="1"/>
          </p:cNvSpPr>
          <p:nvPr>
            <p:ph type="body" idx="4"/>
          </p:nvPr>
        </p:nvSpPr>
        <p:spPr>
          <a:xfrm>
            <a:off x="663677" y="2768301"/>
            <a:ext cx="78165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On another sticky note, summarize what you learned during the breakout activity using a short phrase (less than ten words). </a:t>
            </a:r>
            <a:endParaRPr lang="en-US" sz="3200" i="1" dirty="0"/>
          </a:p>
        </p:txBody>
      </p:sp>
      <p:sp>
        <p:nvSpPr>
          <p:cNvPr id="210" name="Google Shape;210;g3015d0f265f_0_417"/>
          <p:cNvSpPr/>
          <p:nvPr/>
        </p:nvSpPr>
        <p:spPr>
          <a:xfrm>
            <a:off x="3886200" y="1200150"/>
            <a:ext cx="1371600" cy="1371600"/>
          </a:xfrm>
          <a:prstGeom prst="rect">
            <a:avLst/>
          </a:prstGeom>
          <a:solidFill>
            <a:srgbClr val="F6E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Phrase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3015d0f265f_0_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826" y="492475"/>
            <a:ext cx="2408904" cy="92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15d0f265f_0_0"/>
          <p:cNvSpPr/>
          <p:nvPr/>
        </p:nvSpPr>
        <p:spPr>
          <a:xfrm>
            <a:off x="125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015d0f265f_0_0"/>
          <p:cNvSpPr txBox="1">
            <a:spLocks noGrp="1"/>
          </p:cNvSpPr>
          <p:nvPr>
            <p:ph type="ctrTitle"/>
          </p:nvPr>
        </p:nvSpPr>
        <p:spPr>
          <a:xfrm>
            <a:off x="323225" y="923200"/>
            <a:ext cx="39258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How Does Your Garden Grow?</a:t>
            </a:r>
            <a:endParaRPr/>
          </a:p>
        </p:txBody>
      </p:sp>
      <p:sp>
        <p:nvSpPr>
          <p:cNvPr id="88" name="Google Shape;88;g3015d0f265f_0_0"/>
          <p:cNvSpPr txBox="1"/>
          <p:nvPr/>
        </p:nvSpPr>
        <p:spPr>
          <a:xfrm>
            <a:off x="289475" y="3216525"/>
            <a:ext cx="3993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Conservation, Ecosystems, and Soil Health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3015d0f265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875" y="1382750"/>
            <a:ext cx="4267075" cy="237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15d0f265f_0_4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217" name="Google Shape;217;g3015d0f265f_0_424"/>
          <p:cNvSpPr txBox="1">
            <a:spLocks noGrp="1"/>
          </p:cNvSpPr>
          <p:nvPr>
            <p:ph type="body" idx="1"/>
          </p:nvPr>
        </p:nvSpPr>
        <p:spPr>
          <a:xfrm>
            <a:off x="457200" y="1641986"/>
            <a:ext cx="8229600" cy="31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out your words and phrases.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any new information to your window notes.</a:t>
            </a:r>
            <a:endParaRPr sz="3200" b="0" i="0" u="none" strike="noStrike" dirty="0">
              <a:solidFill>
                <a:srgbClr val="991B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15d0f265f_0_4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Soil Health</a:t>
            </a:r>
            <a:endParaRPr/>
          </a:p>
        </p:txBody>
      </p:sp>
      <p:sp>
        <p:nvSpPr>
          <p:cNvPr id="223" name="Google Shape;223;g3015d0f265f_0_429"/>
          <p:cNvSpPr txBox="1">
            <a:spLocks noGrp="1"/>
          </p:cNvSpPr>
          <p:nvPr>
            <p:ph type="body" idx="3"/>
          </p:nvPr>
        </p:nvSpPr>
        <p:spPr>
          <a:xfrm>
            <a:off x="627640" y="2964035"/>
            <a:ext cx="75726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On another sticky note, use one sentence to describe how nutrient cycles, soil health, and soil management practices relate to each other.</a:t>
            </a:r>
          </a:p>
        </p:txBody>
      </p:sp>
      <p:sp>
        <p:nvSpPr>
          <p:cNvPr id="224" name="Google Shape;224;g3015d0f265f_0_429"/>
          <p:cNvSpPr/>
          <p:nvPr/>
        </p:nvSpPr>
        <p:spPr>
          <a:xfrm>
            <a:off x="3535096" y="1325290"/>
            <a:ext cx="1371600" cy="1371600"/>
          </a:xfrm>
          <a:prstGeom prst="rect">
            <a:avLst/>
          </a:prstGeom>
          <a:solidFill>
            <a:srgbClr val="9ECA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3015d0f265f_0_4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826" y="492475"/>
            <a:ext cx="2408904" cy="92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457199" y="268090"/>
            <a:ext cx="8229600" cy="69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</a:pPr>
            <a:r>
              <a:rPr lang="en-US" sz="3600" dirty="0">
                <a:solidFill>
                  <a:schemeClr val="accent4"/>
                </a:solidFill>
              </a:rPr>
              <a:t>Ecosystem Functions</a:t>
            </a:r>
            <a:endParaRPr dirty="0"/>
          </a:p>
        </p:txBody>
      </p:sp>
      <p:sp>
        <p:nvSpPr>
          <p:cNvPr id="231" name="Google Shape;231;p24"/>
          <p:cNvSpPr txBox="1"/>
          <p:nvPr/>
        </p:nvSpPr>
        <p:spPr>
          <a:xfrm>
            <a:off x="457199" y="965997"/>
            <a:ext cx="8229600" cy="56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functions of these groups in an ecosystem?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4"/>
          <p:cNvGrpSpPr/>
          <p:nvPr/>
        </p:nvGrpSpPr>
        <p:grpSpPr>
          <a:xfrm>
            <a:off x="3172968" y="1551671"/>
            <a:ext cx="2798064" cy="3506172"/>
            <a:chOff x="3237652" y="1616617"/>
            <a:chExt cx="2798064" cy="3489031"/>
          </a:xfrm>
        </p:grpSpPr>
        <p:grpSp>
          <p:nvGrpSpPr>
            <p:cNvPr id="233" name="Google Shape;233;p24"/>
            <p:cNvGrpSpPr/>
            <p:nvPr/>
          </p:nvGrpSpPr>
          <p:grpSpPr>
            <a:xfrm>
              <a:off x="3237652" y="1616617"/>
              <a:ext cx="2798064" cy="3366740"/>
              <a:chOff x="3237652" y="1616617"/>
              <a:chExt cx="2798064" cy="3366740"/>
            </a:xfrm>
          </p:grpSpPr>
          <p:sp>
            <p:nvSpPr>
              <p:cNvPr id="234" name="Google Shape;234;p24"/>
              <p:cNvSpPr/>
              <p:nvPr/>
            </p:nvSpPr>
            <p:spPr>
              <a:xfrm>
                <a:off x="3237652" y="1616617"/>
                <a:ext cx="2798064" cy="336674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Producers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5" name="Google Shape;235;p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245780" y="1962736"/>
                <a:ext cx="2779776" cy="3011867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236" name="Google Shape;236;p24"/>
            <p:cNvSpPr/>
            <p:nvPr/>
          </p:nvSpPr>
          <p:spPr>
            <a:xfrm>
              <a:off x="4237770" y="5013766"/>
              <a:ext cx="810526" cy="91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r>
                <a:rPr lang="en-US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Photo by </a:t>
              </a:r>
              <a:r>
                <a:rPr lang="en-US" sz="6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Alberta Tessaro</a:t>
              </a:r>
              <a:endPara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24"/>
          <p:cNvGrpSpPr/>
          <p:nvPr/>
        </p:nvGrpSpPr>
        <p:grpSpPr>
          <a:xfrm>
            <a:off x="178330" y="1551671"/>
            <a:ext cx="2798064" cy="3380833"/>
            <a:chOff x="255771" y="1607090"/>
            <a:chExt cx="2788920" cy="3380833"/>
          </a:xfrm>
        </p:grpSpPr>
        <p:sp>
          <p:nvSpPr>
            <p:cNvPr id="238" name="Google Shape;238;p24"/>
            <p:cNvSpPr/>
            <p:nvPr/>
          </p:nvSpPr>
          <p:spPr>
            <a:xfrm>
              <a:off x="255771" y="1607090"/>
              <a:ext cx="2788920" cy="3380833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Decomposers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4915" y="1954909"/>
              <a:ext cx="2770632" cy="3026664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0" name="Google Shape;240;p24"/>
          <p:cNvSpPr/>
          <p:nvPr/>
        </p:nvSpPr>
        <p:spPr>
          <a:xfrm>
            <a:off x="1172099" y="4965510"/>
            <a:ext cx="810526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 </a:t>
            </a:r>
            <a:r>
              <a:rPr lang="en-US" sz="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Roberto Arias</a:t>
            </a:r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24"/>
          <p:cNvGrpSpPr/>
          <p:nvPr/>
        </p:nvGrpSpPr>
        <p:grpSpPr>
          <a:xfrm>
            <a:off x="6154906" y="1551672"/>
            <a:ext cx="2798064" cy="3509414"/>
            <a:chOff x="6154906" y="1551672"/>
            <a:chExt cx="2798064" cy="3509414"/>
          </a:xfrm>
        </p:grpSpPr>
        <p:grpSp>
          <p:nvGrpSpPr>
            <p:cNvPr id="242" name="Google Shape;242;p24"/>
            <p:cNvGrpSpPr/>
            <p:nvPr/>
          </p:nvGrpSpPr>
          <p:grpSpPr>
            <a:xfrm>
              <a:off x="6154906" y="1551672"/>
              <a:ext cx="2798064" cy="3509414"/>
              <a:chOff x="6154906" y="1551672"/>
              <a:chExt cx="2798064" cy="3509414"/>
            </a:xfrm>
          </p:grpSpPr>
          <p:sp>
            <p:nvSpPr>
              <p:cNvPr id="243" name="Google Shape;243;p24"/>
              <p:cNvSpPr/>
              <p:nvPr/>
            </p:nvSpPr>
            <p:spPr>
              <a:xfrm>
                <a:off x="6154906" y="1551672"/>
                <a:ext cx="2798064" cy="3380833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Consumers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>
                <a:off x="7148675" y="4968753"/>
                <a:ext cx="810526" cy="92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Calibri"/>
                  <a:buNone/>
                </a:pPr>
                <a:r>
                  <a:rPr lang="en-US" sz="6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Photo by </a:t>
                </a:r>
                <a:r>
                  <a:rPr lang="en-US" sz="600" b="0" i="0" u="sng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Josh Felise</a:t>
                </a:r>
                <a:endParaRPr sz="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45" name="Google Shape;245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164050" y="1899490"/>
              <a:ext cx="2779776" cy="3026664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Food Webs</a:t>
            </a:r>
            <a:endParaRPr dirty="0"/>
          </a:p>
        </p:txBody>
      </p:sp>
      <p:sp>
        <p:nvSpPr>
          <p:cNvPr id="251" name="Google Shape;251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On your handout, create a model food web of your neighborhood or school ecosystem. </a:t>
            </a:r>
          </a:p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Draw arrows to show the flow of matter and energy between organisms. </a:t>
            </a:r>
          </a:p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Label each arrow with what causes the matter and energy to flow.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r="2856"/>
          <a:stretch/>
        </p:blipFill>
        <p:spPr>
          <a:xfrm>
            <a:off x="1700783" y="857251"/>
            <a:ext cx="5742434" cy="40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468861" y="272024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</a:pPr>
            <a:r>
              <a:rPr lang="en-US" sz="3600" dirty="0">
                <a:solidFill>
                  <a:schemeClr val="accent4"/>
                </a:solidFill>
              </a:rPr>
              <a:t>Food Web Example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Ecosystem Webs</a:t>
            </a:r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8151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Add parts of the environment to your food web.</a:t>
            </a:r>
          </a:p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Choose one nutrient you measured in your soil investigation. </a:t>
            </a:r>
          </a:p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Show how the nutrient flows in and out of the ecosystem. </a:t>
            </a:r>
          </a:p>
          <a:p>
            <a:pPr marL="662930" lvl="1" indent="-205730">
              <a:spcBef>
                <a:spcPts val="0"/>
              </a:spcBef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a color that is different from the one you used to draw your energy and matter arrows. </a:t>
            </a:r>
          </a:p>
          <a:p>
            <a:pPr indent="-457200"/>
            <a:r>
              <a:rPr lang="en-US" dirty="0"/>
              <a:t>Label the arrows with what causes the nutrient to flow in and out of the system.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353714" y="368591"/>
            <a:ext cx="6069387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</a:pPr>
            <a:r>
              <a:rPr lang="en-US" sz="3600" dirty="0">
                <a:solidFill>
                  <a:schemeClr val="accent4"/>
                </a:solidFill>
              </a:rPr>
              <a:t>Ecosystem Web Example</a:t>
            </a:r>
          </a:p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 r="3063"/>
          <a:stretch/>
        </p:blipFill>
        <p:spPr>
          <a:xfrm>
            <a:off x="2003843" y="1034291"/>
            <a:ext cx="5136313" cy="406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530352" y="200939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</a:pPr>
            <a:r>
              <a:rPr lang="en-US" dirty="0"/>
              <a:t>Why should we care about soil health?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Learning Objective</a:t>
            </a:r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95103"/>
              <a:buNone/>
            </a:pPr>
            <a:r>
              <a:rPr lang="en-US" sz="2733"/>
              <a:t>Develop a model to describe matter cycles and energy flows</a:t>
            </a:r>
            <a:endParaRPr sz="2733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95103"/>
              <a:buNone/>
            </a:pPr>
            <a:r>
              <a:rPr lang="en-US" sz="2733"/>
              <a:t>among living and nonliving parts of a local ecosystem.</a:t>
            </a:r>
            <a:endParaRPr sz="2933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15d0f265f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Photo Deconstruction</a:t>
            </a:r>
            <a:endParaRPr/>
          </a:p>
        </p:txBody>
      </p:sp>
      <p:sp>
        <p:nvSpPr>
          <p:cNvPr id="107" name="Google Shape;107;g3015d0f265f_0_18"/>
          <p:cNvSpPr txBox="1">
            <a:spLocks noGrp="1"/>
          </p:cNvSpPr>
          <p:nvPr>
            <p:ph type="body" idx="1"/>
          </p:nvPr>
        </p:nvSpPr>
        <p:spPr>
          <a:xfrm>
            <a:off x="457198" y="1451610"/>
            <a:ext cx="742244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Examine the four photos on the next slide and consider: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What do you observe in each photo?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What are some causes of the things you observed?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What do the healthy plants have that the unhealthy plants do not have?</a:t>
            </a:r>
            <a:endParaRPr dirty="0"/>
          </a:p>
        </p:txBody>
      </p:sp>
      <p:pic>
        <p:nvPicPr>
          <p:cNvPr id="108" name="Google Shape;108;g3015d0f265f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2394" y="184484"/>
            <a:ext cx="1691383" cy="1365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15d0f265f_0_24"/>
          <p:cNvSpPr txBox="1">
            <a:spLocks noGrp="1"/>
          </p:cNvSpPr>
          <p:nvPr>
            <p:ph type="title"/>
          </p:nvPr>
        </p:nvSpPr>
        <p:spPr>
          <a:xfrm>
            <a:off x="533690" y="222107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do you notice? What is the cause?</a:t>
            </a:r>
            <a:endParaRPr/>
          </a:p>
        </p:txBody>
      </p:sp>
      <p:pic>
        <p:nvPicPr>
          <p:cNvPr id="114" name="Google Shape;114;g3015d0f265f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949" y="1161257"/>
            <a:ext cx="6013759" cy="382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15d0f265f_0_29"/>
          <p:cNvSpPr txBox="1">
            <a:spLocks noGrp="1"/>
          </p:cNvSpPr>
          <p:nvPr>
            <p:ph type="title"/>
          </p:nvPr>
        </p:nvSpPr>
        <p:spPr>
          <a:xfrm>
            <a:off x="473850" y="130137"/>
            <a:ext cx="81963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000" dirty="0"/>
              <a:t>Summarize the images.</a:t>
            </a:r>
            <a:endParaRPr dirty="0"/>
          </a:p>
        </p:txBody>
      </p:sp>
      <p:grpSp>
        <p:nvGrpSpPr>
          <p:cNvPr id="120" name="Google Shape;120;g3015d0f265f_0_29"/>
          <p:cNvGrpSpPr/>
          <p:nvPr/>
        </p:nvGrpSpPr>
        <p:grpSpPr>
          <a:xfrm>
            <a:off x="1766381" y="908637"/>
            <a:ext cx="5611238" cy="3980896"/>
            <a:chOff x="1400137" y="344863"/>
            <a:chExt cx="6700786" cy="4725099"/>
          </a:xfrm>
        </p:grpSpPr>
        <p:grpSp>
          <p:nvGrpSpPr>
            <p:cNvPr id="121" name="Google Shape;121;g3015d0f265f_0_29"/>
            <p:cNvGrpSpPr/>
            <p:nvPr/>
          </p:nvGrpSpPr>
          <p:grpSpPr>
            <a:xfrm>
              <a:off x="4859625" y="344875"/>
              <a:ext cx="3241298" cy="4725077"/>
              <a:chOff x="4859625" y="344875"/>
              <a:chExt cx="3241298" cy="4725077"/>
            </a:xfrm>
          </p:grpSpPr>
          <p:pic>
            <p:nvPicPr>
              <p:cNvPr id="122" name="Google Shape;122;g3015d0f265f_0_2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61785" y="344875"/>
                <a:ext cx="3236974" cy="2191582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123" name="Google Shape;123;g3015d0f265f_0_2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59625" y="2875388"/>
                <a:ext cx="3241298" cy="2194564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24" name="Google Shape;124;g3015d0f265f_0_29"/>
              <p:cNvSpPr txBox="1"/>
              <p:nvPr/>
            </p:nvSpPr>
            <p:spPr>
              <a:xfrm>
                <a:off x="5816971" y="2503343"/>
                <a:ext cx="1326600" cy="33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ato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Grasslands </a:t>
                </a: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25" name="Google Shape;125;g3015d0f265f_0_29"/>
            <p:cNvGrpSpPr/>
            <p:nvPr/>
          </p:nvGrpSpPr>
          <p:grpSpPr>
            <a:xfrm>
              <a:off x="1400137" y="344863"/>
              <a:ext cx="3236980" cy="4725099"/>
              <a:chOff x="1427887" y="393438"/>
              <a:chExt cx="3236980" cy="4725099"/>
            </a:xfrm>
          </p:grpSpPr>
          <p:pic>
            <p:nvPicPr>
              <p:cNvPr id="126" name="Google Shape;126;g3015d0f265f_0_2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27888" y="393438"/>
                <a:ext cx="3236974" cy="219456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127" name="Google Shape;127;g3015d0f265f_0_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427887" y="2923975"/>
                <a:ext cx="3236980" cy="2194562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28" name="Google Shape;128;g3015d0f265f_0_29"/>
              <p:cNvSpPr txBox="1"/>
              <p:nvPr/>
            </p:nvSpPr>
            <p:spPr>
              <a:xfrm>
                <a:off x="1809327" y="2588743"/>
                <a:ext cx="2474100" cy="33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ato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Harvested Wheat Fields</a:t>
                </a: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15d0f265f_0_9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Assessing Soil Chemistry</a:t>
            </a:r>
            <a:endParaRPr dirty="0"/>
          </a:p>
        </p:txBody>
      </p:sp>
      <p:sp>
        <p:nvSpPr>
          <p:cNvPr id="134" name="Google Shape;134;g3015d0f265f_0_9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Lab Investigation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15d0f265f_0_10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5000"/>
              <a:buFont typeface="Calibri"/>
              <a:buNone/>
            </a:pPr>
            <a:r>
              <a:rPr lang="en-US" sz="3200"/>
              <a:t>Soil Chemistry Investigation: Preparing the sample</a:t>
            </a:r>
            <a:endParaRPr/>
          </a:p>
        </p:txBody>
      </p:sp>
      <p:sp>
        <p:nvSpPr>
          <p:cNvPr id="140" name="Google Shape;140;g3015d0f265f_0_10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314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Add 100 mg of soil and 200 mL of water to </a:t>
            </a:r>
            <a:r>
              <a:rPr lang="en-US" sz="2800"/>
              <a:t>your beaker</a:t>
            </a:r>
            <a:r>
              <a:rPr lang="en-US" sz="2800" dirty="0"/>
              <a:t>. </a:t>
            </a:r>
            <a:endParaRPr dirty="0"/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Stir the solution to blend the soil and water.</a:t>
            </a:r>
          </a:p>
          <a:p>
            <a:pPr marL="688975" lvl="1" indent="-231775">
              <a:spcBef>
                <a:spcPts val="0"/>
              </a:spcBef>
              <a:buSzPts val="2210"/>
              <a:buChar char="•"/>
            </a:pPr>
            <a:r>
              <a:rPr lang="en-US" sz="2000" dirty="0"/>
              <a:t>Use a different stirring utensil for each soil sample. </a:t>
            </a:r>
            <a:endParaRPr dirty="0"/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Let the soil and water mixture sit overnight.</a:t>
            </a:r>
            <a:endParaRPr dirty="0"/>
          </a:p>
        </p:txBody>
      </p:sp>
      <p:pic>
        <p:nvPicPr>
          <p:cNvPr id="141" name="Google Shape;141;g3015d0f265f_0_102" descr="A picture containing ground, outdoor, person, vege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878" y="1572796"/>
            <a:ext cx="2252371" cy="240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1083</Words>
  <Application>Microsoft Macintosh PowerPoint</Application>
  <PresentationFormat>On-screen Show (16:9)</PresentationFormat>
  <Paragraphs>111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Georgia</vt:lpstr>
      <vt:lpstr>Calibri</vt:lpstr>
      <vt:lpstr>Lato</vt:lpstr>
      <vt:lpstr>Wingdings</vt:lpstr>
      <vt:lpstr>Arial</vt:lpstr>
      <vt:lpstr>Constantia</vt:lpstr>
      <vt:lpstr>K20 LEARN</vt:lpstr>
      <vt:lpstr>K20 LEARN</vt:lpstr>
      <vt:lpstr>PowerPoint Presentation</vt:lpstr>
      <vt:lpstr>How Does Your Garden Grow?</vt:lpstr>
      <vt:lpstr>Essential Question</vt:lpstr>
      <vt:lpstr>Learning Objective</vt:lpstr>
      <vt:lpstr>Photo Deconstruction</vt:lpstr>
      <vt:lpstr>What do you notice? What is the cause?</vt:lpstr>
      <vt:lpstr>Summarize the images.</vt:lpstr>
      <vt:lpstr>Assessing Soil Chemistry</vt:lpstr>
      <vt:lpstr>Soil Chemistry Investigation: Preparing the sample</vt:lpstr>
      <vt:lpstr>Soil Chemistry Investigation: Recording the data</vt:lpstr>
      <vt:lpstr>Soil Chemistry Clean-Up</vt:lpstr>
      <vt:lpstr>Investigating Soil and Soil Health</vt:lpstr>
      <vt:lpstr>Soil and Soil Health Research</vt:lpstr>
      <vt:lpstr>Discussion</vt:lpstr>
      <vt:lpstr>PowerPoint Presentation</vt:lpstr>
      <vt:lpstr>Breakout Rooms</vt:lpstr>
      <vt:lpstr>Breakout!</vt:lpstr>
      <vt:lpstr>Three Sticky Notes</vt:lpstr>
      <vt:lpstr>Nutrient Cycles</vt:lpstr>
      <vt:lpstr>Discussion</vt:lpstr>
      <vt:lpstr>Soil Health</vt:lpstr>
      <vt:lpstr>Ecosystem Functions</vt:lpstr>
      <vt:lpstr>Food Webs</vt:lpstr>
      <vt:lpstr>Food Web Example</vt:lpstr>
      <vt:lpstr>Ecosystem Webs</vt:lpstr>
      <vt:lpstr>Ecosystem Web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Shaffery, Heather M.</dc:creator>
  <cp:lastModifiedBy>Finley-Combs, Elsa C.</cp:lastModifiedBy>
  <cp:revision>4</cp:revision>
  <dcterms:modified xsi:type="dcterms:W3CDTF">2025-01-22T18:31:56Z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