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eorgia" panose="02040502050405020303"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hufNPcu6tbOn10DnEYstKREbgA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16003-3DD7-41E4-AA28-250EE1DDC1E2}" v="1" dt="2023-08-02T19:15:38.128"/>
  </p1510:revLst>
</p1510:revInfo>
</file>

<file path=ppt/tableStyles.xml><?xml version="1.0" encoding="utf-8"?>
<a:tblStyleLst xmlns:a="http://schemas.openxmlformats.org/drawingml/2006/main" def="{4F0702C3-4695-489E-8B64-79B168C5C458}">
  <a:tblStyle styleId="{4F0702C3-4695-489E-8B64-79B168C5C458}" styleName="Table_0">
    <a:wholeTbl>
      <a:tcTxStyle b="off" i="off">
        <a:font>
          <a:latin typeface="Constantia"/>
          <a:ea typeface="Constantia"/>
          <a:cs typeface="Constantia"/>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8CDC8BFB-11C5-4284-9626-773BADDFC18D}" styleName="Table_1">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FF6"/>
          </a:solidFill>
        </a:fill>
      </a:tcStyle>
    </a:wholeTbl>
    <a:band1H>
      <a:tcTxStyle/>
      <a:tcStyle>
        <a:tcBdr/>
        <a:fill>
          <a:solidFill>
            <a:srgbClr val="D2DEED"/>
          </a:solidFill>
        </a:fill>
      </a:tcStyle>
    </a:band1H>
    <a:band2H>
      <a:tcTxStyle/>
      <a:tcStyle>
        <a:tcBdr/>
      </a:tcStyle>
    </a:band2H>
    <a:band1V>
      <a:tcTxStyle/>
      <a:tcStyle>
        <a:tcBdr/>
        <a:fill>
          <a:solidFill>
            <a:srgbClr val="D2DEED"/>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2"/>
          </a:solidFill>
        </a:fill>
      </a:tcStyle>
    </a:lastCol>
    <a:firstCol>
      <a:tcTxStyle b="on" i="off">
        <a:font>
          <a:latin typeface="Constantia"/>
          <a:ea typeface="Constantia"/>
          <a:cs typeface="Constantia"/>
        </a:font>
        <a:schemeClr val="lt1"/>
      </a:tcTxStyle>
      <a:tcStyle>
        <a:tcBdr/>
        <a:fill>
          <a:solidFill>
            <a:schemeClr val="accent2"/>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78" d="100"/>
          <a:sy n="78" d="100"/>
        </p:scale>
        <p:origin x="67" y="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7av19YhNkh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d9908066f654727934df7bf4f505a54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ewsela.com/read/dinosaurs-crustaceans/id/3560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baee4e90c5fa1a7060ca04dd8b00450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hm.org/stories/proof-poop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ozeum.com/coprolit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Provide students the materials and instructions for conducting the digestion model simulation. Teacher and student set-up guides are provided in the attachments.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i="0" dirty="0">
                <a:solidFill>
                  <a:schemeClr val="dk1"/>
                </a:solidFill>
                <a:latin typeface="Arial"/>
                <a:ea typeface="Arial"/>
                <a:cs typeface="Arial"/>
                <a:sym typeface="Arial"/>
              </a:rPr>
              <a:t>Group Structure Options</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dirty="0">
                <a:solidFill>
                  <a:schemeClr val="dk1"/>
                </a:solidFill>
                <a:latin typeface="Arial"/>
                <a:ea typeface="Arial"/>
                <a:cs typeface="Arial"/>
                <a:sym typeface="Arial"/>
              </a:rPr>
              <a:t>Have the entire class go through the activity at the same pace. Consider demonstrating each step of the process to help students successfully create the models for themselves.</a:t>
            </a:r>
            <a:r>
              <a:rPr lang="en-US" sz="1100" b="0" i="0" u="none" strike="noStrike" cap="none" dirty="0">
                <a:solidFill>
                  <a:schemeClr val="dk1"/>
                </a:solidFill>
                <a:effectLst/>
                <a:latin typeface="Arial"/>
                <a:ea typeface="Arial"/>
                <a:cs typeface="Arial"/>
                <a:sym typeface="Arial"/>
              </a:rPr>
              <a:t> The YouTube video </a:t>
            </a:r>
            <a:r>
              <a:rPr lang="en-US" sz="1100" b="0" i="0" u="none" strike="noStrike" cap="none" dirty="0">
                <a:solidFill>
                  <a:schemeClr val="dk1"/>
                </a:solidFill>
                <a:effectLst/>
                <a:latin typeface="Arial"/>
                <a:ea typeface="Arial"/>
                <a:cs typeface="Arial"/>
                <a:sym typeface="Arial"/>
                <a:hlinkClick r:id="rId3"/>
              </a:rPr>
              <a:t>“Lesson Idea: Digestive System Experiment” </a:t>
            </a:r>
            <a:r>
              <a:rPr lang="en-US" sz="1100" b="0" i="0" u="none" strike="noStrike" cap="none" dirty="0">
                <a:solidFill>
                  <a:schemeClr val="dk1"/>
                </a:solidFill>
                <a:effectLst/>
                <a:latin typeface="Arial"/>
                <a:ea typeface="Arial"/>
                <a:cs typeface="Arial"/>
                <a:sym typeface="Arial"/>
              </a:rPr>
              <a:t>provides a clear demonstration of the entire model.</a:t>
            </a:r>
            <a:r>
              <a:rPr lang="en-US" sz="1100" b="0" i="0" dirty="0">
                <a:solidFill>
                  <a:schemeClr val="dk1"/>
                </a:solidFill>
                <a:latin typeface="Arial"/>
                <a:ea typeface="Arial"/>
                <a:cs typeface="Arial"/>
                <a:sym typeface="Arial"/>
              </a:rPr>
              <a:t> If necessary, it can be used to help students (or teacher) assemble and use the model. If showing the video to the entire class, consider pausing between steps to ensure students are able to recreate each part of the model.</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dirty="0">
                <a:solidFill>
                  <a:schemeClr val="dk1"/>
                </a:solidFill>
                <a:latin typeface="Arial"/>
                <a:ea typeface="Arial"/>
                <a:cs typeface="Arial"/>
                <a:sym typeface="Arial"/>
              </a:rPr>
              <a:t>Teacher demonstration of any portion of the model </a:t>
            </a:r>
            <a:r>
              <a:rPr lang="en-US" sz="1100" b="1" i="0" dirty="0">
                <a:solidFill>
                  <a:schemeClr val="dk1"/>
                </a:solidFill>
                <a:latin typeface="Arial"/>
                <a:ea typeface="Arial"/>
                <a:cs typeface="Arial"/>
                <a:sym typeface="Arial"/>
              </a:rPr>
              <a:t>should not be used as a substitute </a:t>
            </a:r>
            <a:r>
              <a:rPr lang="en-US" sz="1100" b="0" i="0" dirty="0">
                <a:solidFill>
                  <a:schemeClr val="dk1"/>
                </a:solidFill>
                <a:latin typeface="Arial"/>
                <a:ea typeface="Arial"/>
                <a:cs typeface="Arial"/>
                <a:sym typeface="Arial"/>
              </a:rPr>
              <a:t>for students doing the activity.</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a small group of students demonstrate the model while their classmates observe.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Several model set-ups; at each station 3 students work through the model on one side of the table and 3-4 peers make observations and support from the other side.</a:t>
            </a:r>
            <a:endParaRPr dirty="0"/>
          </a:p>
          <a:p>
            <a:pPr marL="0" lvl="0" indent="0" algn="l" rtl="0">
              <a:spcBef>
                <a:spcPts val="0"/>
              </a:spcBef>
              <a:spcAft>
                <a:spcPts val="0"/>
              </a:spcAft>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r>
              <a:rPr lang="en-US" sz="1100" b="0" i="0" dirty="0">
                <a:solidFill>
                  <a:schemeClr val="dk1"/>
                </a:solidFill>
                <a:latin typeface="Arial"/>
                <a:ea typeface="Arial"/>
                <a:cs typeface="Arial"/>
                <a:sym typeface="Arial"/>
              </a:rPr>
              <a:t>As students explore the model, they should record observations of what they see happening at each step, including what the food materials look like before and after they enter each section.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Several groups should have "undigestible" materials in their food that all students should have a chance to observe. Ask students to </a:t>
            </a:r>
            <a:r>
              <a:rPr lang="en-US" sz="1100" b="0" i="0" u="sng" dirty="0">
                <a:solidFill>
                  <a:schemeClr val="dk1"/>
                </a:solidFill>
                <a:latin typeface="Arial"/>
                <a:ea typeface="Arial"/>
                <a:cs typeface="Arial"/>
                <a:sym typeface="Arial"/>
                <a:hlinkClick r:id="rId3"/>
              </a:rPr>
              <a:t>Carousel</a:t>
            </a:r>
            <a:r>
              <a:rPr lang="en-US" sz="1100" b="0" i="0" dirty="0">
                <a:solidFill>
                  <a:schemeClr val="dk1"/>
                </a:solidFill>
                <a:latin typeface="Arial"/>
                <a:ea typeface="Arial"/>
                <a:cs typeface="Arial"/>
                <a:sym typeface="Arial"/>
              </a:rPr>
              <a:t> around the room to observe the final products of each group's model. They should record additional observations about their peers' models and attempt to identify the content of the "waste" products.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Despite the messy ingredients, the pie pan and plates make clean-up for the investigation easy. With rare exception, clean-up only involved the students' normal post-lab procedure of wiping down their stations with a disinfecting wipe or spray cleaner.</a:t>
            </a:r>
            <a:endParaRPr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As a class, ask students to describe what happened in each step of the model.</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For each step, ask them to describe what part of their body the process is occurring in. (</a:t>
            </a:r>
            <a:r>
              <a:rPr lang="en-US" sz="1100" b="0" i="1" dirty="0">
                <a:solidFill>
                  <a:schemeClr val="dk1"/>
                </a:solidFill>
                <a:latin typeface="Arial"/>
                <a:ea typeface="Arial"/>
                <a:cs typeface="Arial"/>
                <a:sym typeface="Arial"/>
              </a:rPr>
              <a:t>What organ does this part of the model represent? What process in digestion does this part of the model represent?</a:t>
            </a:r>
            <a:r>
              <a:rPr lang="en-US" sz="1100" b="0" i="0" dirty="0">
                <a:solidFill>
                  <a:schemeClr val="dk1"/>
                </a:solidFill>
                <a:latin typeface="Arial"/>
                <a:ea typeface="Arial"/>
                <a:cs typeface="Arial"/>
                <a:sym typeface="Arial"/>
              </a:rPr>
              <a:t>) Next, ask students where they think chemical reactions are happening in the system. Have them justify their claims based on prior knowledge and what they observed in the model.</a:t>
            </a:r>
            <a:endParaRPr dirty="0"/>
          </a:p>
          <a:p>
            <a:pPr marL="0" lvl="0" indent="0" algn="l" rtl="0">
              <a:spcBef>
                <a:spcPts val="0"/>
              </a:spcBef>
              <a:spcAft>
                <a:spcPts val="0"/>
              </a:spcAft>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r>
              <a:rPr lang="en-US" sz="1100" b="0" i="0" dirty="0">
                <a:solidFill>
                  <a:schemeClr val="dk1"/>
                </a:solidFill>
                <a:latin typeface="Arial"/>
                <a:ea typeface="Arial"/>
                <a:cs typeface="Arial"/>
                <a:sym typeface="Arial"/>
              </a:rPr>
              <a:t>After the group discussion provide students a formal explanation of the digestive system. While it's important to cover the entire system, focus more heavily on the structures and processes students misunderstood or left out during the conversation. If they already know part of the content, a brief overview is all that is necessary for those details.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Food starts in the </a:t>
            </a:r>
            <a:r>
              <a:rPr lang="en-US" sz="1100" b="1" u="sng" dirty="0"/>
              <a:t>mouth</a:t>
            </a:r>
            <a:r>
              <a:rPr lang="en-US" sz="1100" dirty="0"/>
              <a:t> where we chew it up with our teeth. When we swallow the food, it travels down our </a:t>
            </a:r>
            <a:r>
              <a:rPr lang="en-US" sz="1100" b="1" u="sng" dirty="0"/>
              <a:t>esophagus</a:t>
            </a:r>
            <a:r>
              <a:rPr lang="en-US" sz="1100" dirty="0"/>
              <a:t> into the stomach.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Food in the </a:t>
            </a:r>
            <a:r>
              <a:rPr lang="en-US" sz="1100" b="1" u="sng" dirty="0"/>
              <a:t>stomach</a:t>
            </a:r>
            <a:r>
              <a:rPr lang="en-US" sz="1100" dirty="0"/>
              <a:t> is broken down into liquid with digestive juices. Next, food travels through the </a:t>
            </a:r>
            <a:r>
              <a:rPr lang="en-US" sz="1100" b="1" u="sng" dirty="0"/>
              <a:t>small intestine</a:t>
            </a:r>
            <a:r>
              <a:rPr lang="en-US" sz="1100" dirty="0"/>
              <a:t> – a long and windy tube. The small intestine is very important because this is where many of the nutrients are absorbed by your body and travel via your bloodstream to all the body parts (like muscles, bones, eyes, skin, etc.) that need them.</a:t>
            </a:r>
            <a:endParaRPr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Liver produces bile, removes toxins, stores some vitamins/minerals; gallbladder stores bile</a:t>
            </a:r>
            <a:endParaRPr dirty="0"/>
          </a:p>
          <a:p>
            <a:pPr marL="0" lvl="0" indent="0" algn="l" rtl="0">
              <a:spcBef>
                <a:spcPts val="0"/>
              </a:spcBef>
              <a:spcAft>
                <a:spcPts val="0"/>
              </a:spcAft>
              <a:buNone/>
            </a:pPr>
            <a:r>
              <a:rPr lang="en-US" sz="1100" dirty="0"/>
              <a:t>Pancreas releases enzymes to break food down and neutralize the acidity of stomach contents when they enter small intestine</a:t>
            </a:r>
            <a:endParaRPr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Lipase, bile 🡪 breaks down fats</a:t>
            </a:r>
            <a:endParaRPr dirty="0"/>
          </a:p>
          <a:p>
            <a:pPr marL="0" lvl="0" indent="0" algn="l" rtl="0">
              <a:spcBef>
                <a:spcPts val="0"/>
              </a:spcBef>
              <a:spcAft>
                <a:spcPts val="0"/>
              </a:spcAft>
              <a:buNone/>
            </a:pPr>
            <a:r>
              <a:rPr lang="en-US" sz="1100" dirty="0"/>
              <a:t>Protease 🡪 breaks down proteins</a:t>
            </a:r>
            <a:endParaRPr dirty="0"/>
          </a:p>
          <a:p>
            <a:pPr marL="0" lvl="0" indent="0" algn="l" rtl="0">
              <a:spcBef>
                <a:spcPts val="0"/>
              </a:spcBef>
              <a:spcAft>
                <a:spcPts val="0"/>
              </a:spcAft>
              <a:buNone/>
            </a:pPr>
            <a:r>
              <a:rPr lang="en-US" sz="1100" dirty="0"/>
              <a:t>Amylase 🡪 breaks down starches and sugars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dirty="0"/>
              <a:t>Finally, food travels through the </a:t>
            </a:r>
            <a:r>
              <a:rPr lang="en-US" sz="1100" b="1" u="sng" dirty="0"/>
              <a:t>large intestine</a:t>
            </a:r>
            <a:r>
              <a:rPr lang="en-US" sz="1100" dirty="0"/>
              <a:t> where water and some minerals are extracted and now that your body has taken everything it needs out of your food, the waste temporarily stored in the </a:t>
            </a:r>
            <a:r>
              <a:rPr lang="en-US" sz="1100" b="1" u="sng" dirty="0"/>
              <a:t>rectum</a:t>
            </a:r>
            <a:r>
              <a:rPr lang="en-US" sz="1100" dirty="0"/>
              <a:t> then exits your body through the </a:t>
            </a:r>
            <a:r>
              <a:rPr lang="en-US" sz="1100" b="1" u="sng" dirty="0"/>
              <a:t>anus</a:t>
            </a:r>
            <a:r>
              <a:rPr lang="en-US" sz="1100" dirty="0"/>
              <a:t> – like when you go to the bathroom.</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US"/>
              <a:t>MS-LS1-7</a:t>
            </a:r>
            <a:endParaRPr/>
          </a:p>
          <a:p>
            <a:pPr marL="0" lvl="0" indent="0" algn="l" rtl="0">
              <a:spcBef>
                <a:spcPts val="0"/>
              </a:spcBef>
              <a:spcAft>
                <a:spcPts val="0"/>
              </a:spcAft>
              <a:buClr>
                <a:schemeClr val="lt1"/>
              </a:buClr>
              <a:buSzPts val="1100"/>
              <a:buFont typeface="Arial"/>
              <a:buNone/>
            </a:pPr>
            <a:r>
              <a:rPr lang="en-US"/>
              <a:t>MS-LS4-1</a:t>
            </a:r>
            <a:endParaRPr/>
          </a:p>
          <a:p>
            <a:pPr marL="0" lvl="0" indent="0" algn="l" rtl="0">
              <a:spcBef>
                <a:spcPts val="0"/>
              </a:spcBef>
              <a:spcAft>
                <a:spcPts val="0"/>
              </a:spcAft>
              <a:buClr>
                <a:schemeClr val="lt1"/>
              </a:buClr>
              <a:buSzPts val="1100"/>
              <a:buFont typeface="Arial"/>
              <a:buNone/>
            </a:pPr>
            <a:r>
              <a:rPr lang="en-US"/>
              <a:t>MS-LS4-2</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To further reinforce digestive system details, see the following YouTube video. A camera travels through the digestive system so students can watch the process in action from inside the human body. After watching the video, consider walking students through the process one more time to ensure they understand where the chemical processes occur. Whenever possible have students answer their classmates' questions during discussion.</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Doolan, Tom. The Digestive System. (2012, November 26). YouTube. http://</a:t>
            </a:r>
            <a:r>
              <a:rPr lang="en-US" dirty="0" err="1"/>
              <a:t>youtu.be</a:t>
            </a:r>
            <a:r>
              <a:rPr lang="en-US" dirty="0"/>
              <a:t>/_</a:t>
            </a:r>
            <a:r>
              <a:rPr lang="en-US" dirty="0" err="1"/>
              <a:t>QYwscALNng</a:t>
            </a:r>
            <a:r>
              <a:rPr lang="en-US" dirty="0"/>
              <a:t>  </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Once students have a complete understanding of digestive processes, return to their observations from the Explore Carousel. Ask them to describe what they were able to identify in the "waste" products of the models. Help students connect this to their understanding of how fossils form.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Additionally, interesting conversation synthesizing content can be facilitated through student-generated questions. Previous student questions have included:</a:t>
            </a:r>
            <a:endParaRPr/>
          </a:p>
          <a:p>
            <a:pPr marL="0" lvl="0" indent="0" algn="l" rtl="0">
              <a:spcBef>
                <a:spcPts val="0"/>
              </a:spcBef>
              <a:spcAft>
                <a:spcPts val="0"/>
              </a:spcAft>
              <a:buNone/>
            </a:pPr>
            <a:r>
              <a:rPr lang="en-US" sz="1100" b="0" i="0">
                <a:solidFill>
                  <a:schemeClr val="dk1"/>
                </a:solidFill>
                <a:latin typeface="Arial"/>
                <a:ea typeface="Arial"/>
                <a:cs typeface="Arial"/>
                <a:sym typeface="Arial"/>
              </a:rPr>
              <a:t>Why can't we eat our poop?</a:t>
            </a:r>
            <a:endParaRPr/>
          </a:p>
          <a:p>
            <a:pPr marL="0" lvl="0" indent="0" algn="l" rtl="0">
              <a:spcBef>
                <a:spcPts val="0"/>
              </a:spcBef>
              <a:spcAft>
                <a:spcPts val="0"/>
              </a:spcAft>
              <a:buNone/>
            </a:pPr>
            <a:r>
              <a:rPr lang="en-US" sz="1100" b="0" i="0">
                <a:solidFill>
                  <a:schemeClr val="dk1"/>
                </a:solidFill>
                <a:latin typeface="Arial"/>
                <a:ea typeface="Arial"/>
                <a:cs typeface="Arial"/>
                <a:sym typeface="Arial"/>
              </a:rPr>
              <a:t>Why do some animals eat their poop?</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Have students brainstorm the types of conclusions they might be able to draw about an animal based on what they might find in its poop (e.g., whole seeds would tell us that animals can't digest that food).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Remind students that scientists figured out how the "bone-crushing" dogs hunted based on their coprolites. Ask them to revise their explanation from the Engage for how this is possible using what they now understand about digestion.</a:t>
            </a: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{Screenshot is of one of the articles used in the lesson. Retrieved from</a:t>
            </a:r>
            <a:r>
              <a:rPr lang="en-US" sz="1100" b="0" i="0" u="none" strike="noStrike" cap="none" dirty="0">
                <a:solidFill>
                  <a:schemeClr val="dk1"/>
                </a:solidFill>
                <a:effectLst/>
                <a:latin typeface="Arial"/>
                <a:ea typeface="Arial"/>
                <a:cs typeface="Arial"/>
                <a:sym typeface="Arial"/>
              </a:rPr>
              <a:t> Fritts-Penniman, A. (2018, July 5). </a:t>
            </a:r>
            <a:r>
              <a:rPr lang="en-US" sz="1100" b="0" i="1" u="none" strike="noStrike" cap="none" dirty="0">
                <a:solidFill>
                  <a:schemeClr val="dk1"/>
                </a:solidFill>
                <a:effectLst/>
                <a:latin typeface="Arial"/>
                <a:ea typeface="Arial"/>
                <a:cs typeface="Arial"/>
                <a:sym typeface="Arial"/>
              </a:rPr>
              <a:t>What can ancient dog poop reveal about an ecosystem?</a:t>
            </a:r>
            <a:r>
              <a:rPr lang="en-US" sz="1100" b="0" i="0" u="none" strike="noStrike" cap="none" dirty="0">
                <a:solidFill>
                  <a:schemeClr val="dk1"/>
                </a:solidFill>
                <a:effectLst/>
                <a:latin typeface="Arial"/>
                <a:ea typeface="Arial"/>
                <a:cs typeface="Arial"/>
                <a:sym typeface="Arial"/>
              </a:rPr>
              <a:t> Massive Science. https://</a:t>
            </a:r>
            <a:r>
              <a:rPr lang="en-US" sz="1100" b="0" i="0" u="none" strike="noStrike" cap="none" dirty="0" err="1">
                <a:solidFill>
                  <a:schemeClr val="dk1"/>
                </a:solidFill>
                <a:effectLst/>
                <a:latin typeface="Arial"/>
                <a:ea typeface="Arial"/>
                <a:cs typeface="Arial"/>
                <a:sym typeface="Arial"/>
              </a:rPr>
              <a:t>massivesci.com</a:t>
            </a:r>
            <a:r>
              <a:rPr lang="en-US" sz="1100" b="0" i="0" u="none" strike="noStrike" cap="none" dirty="0">
                <a:solidFill>
                  <a:schemeClr val="dk1"/>
                </a:solidFill>
                <a:effectLst/>
                <a:latin typeface="Arial"/>
                <a:ea typeface="Arial"/>
                <a:cs typeface="Arial"/>
                <a:sym typeface="Arial"/>
              </a:rPr>
              <a:t>/articles/ancient-dog-fossils-bones.</a:t>
            </a:r>
            <a:r>
              <a:rPr lang="en-US" dirty="0"/>
              <a:t>}</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Have students read about how scientists use coprolites or about the bone-crushing dog research specifically. Discuss the article(s) as a class to help students determine why bones and other materials are left behind during digestion (e.g., lack of necessary enzymes, too dense for body to break down physically, etc.). </a:t>
            </a:r>
            <a:endParaRPr/>
          </a:p>
          <a:p>
            <a:pPr marL="0" lvl="0" indent="0" algn="l" rtl="0">
              <a:spcBef>
                <a:spcPts val="0"/>
              </a:spcBef>
              <a:spcAft>
                <a:spcPts val="0"/>
              </a:spcAft>
              <a:buNone/>
            </a:pPr>
            <a:endParaRPr/>
          </a:p>
          <a:p>
            <a:pPr marL="0" lvl="0" indent="0" algn="l" rtl="0">
              <a:spcBef>
                <a:spcPts val="0"/>
              </a:spcBef>
              <a:spcAft>
                <a:spcPts val="0"/>
              </a:spcAft>
              <a:buNone/>
            </a:pPr>
            <a:r>
              <a:rPr lang="en-US"/>
              <a:t>{Screenshot is of one of the articles used in the lesson. Retrieved from </a:t>
            </a:r>
            <a:r>
              <a:rPr lang="en-US" u="sng">
                <a:solidFill>
                  <a:schemeClr val="hlink"/>
                </a:solidFill>
                <a:hlinkClick r:id="rId3"/>
              </a:rPr>
              <a:t>https://newsela.com/read/dinosaurs-crustaceans/id/35605/</a:t>
            </a:r>
            <a:r>
              <a:rPr lang="en-US"/>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Provide students with the evidence scientists found within the coprolites and the specific things they concluded about the "bone-crushing" dogs' ecosystem. Ask students to decide what evidence supports each conclusion and explain why using what they understand about digestion and fossils (see “Student Explanations” handout). </a:t>
            </a:r>
            <a:r>
              <a:rPr lang="en-US" sz="1100" b="0" i="1" dirty="0">
                <a:solidFill>
                  <a:schemeClr val="dk1"/>
                </a:solidFill>
                <a:latin typeface="Arial"/>
                <a:ea typeface="Arial"/>
                <a:cs typeface="Arial"/>
                <a:sym typeface="Arial"/>
              </a:rPr>
              <a:t>Note that pieces of evidence can be used to support more than one conclusion and conclusions may be supported by more than one piece of evidence.</a:t>
            </a:r>
            <a:r>
              <a:rPr lang="en-US" sz="1100" b="0" i="0" dirty="0">
                <a:solidFill>
                  <a:schemeClr val="dk1"/>
                </a:solidFill>
                <a:latin typeface="Arial"/>
                <a:ea typeface="Arial"/>
                <a:cs typeface="Arial"/>
                <a:sym typeface="Arial"/>
              </a:rPr>
              <a:t>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After students complete the task, have them compare their answers and reasoning with a partner. They should discuss why their ideas do or do not match one another using the evidence and their learning so far.</a:t>
            </a:r>
            <a:endParaRPr dirty="0"/>
          </a:p>
          <a:p>
            <a:pPr marL="0" lvl="0" indent="0" algn="l" rtl="0">
              <a:spcBef>
                <a:spcPts val="0"/>
              </a:spcBef>
              <a:spcAft>
                <a:spcPts val="0"/>
              </a:spcAft>
              <a:buNone/>
            </a:pPr>
            <a:r>
              <a:rPr lang="en-US" sz="1100" b="0" i="0" dirty="0">
                <a:solidFill>
                  <a:schemeClr val="dk1"/>
                </a:solidFill>
                <a:latin typeface="Arial"/>
                <a:ea typeface="Arial"/>
                <a:cs typeface="Arial"/>
                <a:sym typeface="Arial"/>
              </a:rPr>
              <a:t>Students may generate several questions which provide an opportunity for a discussion connecting previous knowledge and the content learned during the lesson.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lt1"/>
                </a:solidFill>
                <a:latin typeface="Arial"/>
                <a:ea typeface="Arial"/>
                <a:cs typeface="Arial"/>
                <a:sym typeface="Arial"/>
              </a:rPr>
              <a:t>Have students explain how the process of digestion left bone fragments in the coprolites of "bone-crushing" dogs. Either have them draw or provide a pre-printed (unlabeled) model of the digestive system for students to use as part of their explanation. In addition, students should revise their Engage/Extend explanation one more time to describe why scientists can use materials found in coprolites to understand ancient ecosystems (see “Student Explanations” handout).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0" name="Google Shape;270;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If students need a </a:t>
            </a:r>
            <a:r>
              <a:rPr lang="en-US" b="1" dirty="0"/>
              <a:t>brief</a:t>
            </a:r>
            <a:r>
              <a:rPr lang="en-US" dirty="0"/>
              <a:t> review about fossilization, include images and description as necessary.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Instructions for hiding slides can be found on the following site: https://</a:t>
            </a:r>
            <a:r>
              <a:rPr lang="en-US" dirty="0" err="1"/>
              <a:t>support.office.com</a:t>
            </a:r>
            <a:r>
              <a:rPr lang="en-US" dirty="0"/>
              <a:t>/</a:t>
            </a:r>
            <a:r>
              <a:rPr lang="en-US" dirty="0" err="1"/>
              <a:t>en</a:t>
            </a:r>
            <a:r>
              <a:rPr lang="en-US" dirty="0"/>
              <a:t>-us/article/hide-or-show-a-slide-8313e1ec-3e20-4464-952f-387931554d69</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If students need a </a:t>
            </a:r>
            <a:r>
              <a:rPr lang="en-US" b="1" dirty="0"/>
              <a:t>brief</a:t>
            </a:r>
            <a:r>
              <a:rPr lang="en-US" dirty="0"/>
              <a:t> review about how we use the fossil record, include images and description as necessary.</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US" dirty="0"/>
              <a:t>Instructions for hiding slides can be found on the following site: https://</a:t>
            </a:r>
            <a:r>
              <a:rPr lang="en-US" dirty="0" err="1"/>
              <a:t>support.office.com</a:t>
            </a:r>
            <a:r>
              <a:rPr lang="en-US" dirty="0"/>
              <a:t>/</a:t>
            </a:r>
            <a:r>
              <a:rPr lang="en-US" dirty="0" err="1"/>
              <a:t>en</a:t>
            </a:r>
            <a:r>
              <a:rPr lang="en-US" dirty="0"/>
              <a:t>-us/article/hide-or-show-a-slide-8313e1ec-3e20-4464-952f-387931554d69</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As a formative assessment, ask students to explain what they know about poop. Use the </a:t>
            </a:r>
            <a:r>
              <a:rPr lang="en-US" sz="1100" b="0" i="0" u="sng" dirty="0">
                <a:solidFill>
                  <a:schemeClr val="dk1"/>
                </a:solidFill>
                <a:latin typeface="Arial"/>
                <a:ea typeface="Arial"/>
                <a:cs typeface="Arial"/>
                <a:sym typeface="Arial"/>
                <a:hlinkClick r:id="rId3"/>
              </a:rPr>
              <a:t>Collective Brain Dump</a:t>
            </a:r>
            <a:r>
              <a:rPr lang="en-US" sz="1100" b="0" i="0" dirty="0">
                <a:solidFill>
                  <a:schemeClr val="dk1"/>
                </a:solidFill>
                <a:latin typeface="Arial"/>
                <a:ea typeface="Arial"/>
                <a:cs typeface="Arial"/>
                <a:sym typeface="Arial"/>
              </a:rPr>
              <a:t> strategy to structure this conversation. Arrange students into small groups. Allow students to collaborate with their groups to share knowledge. When groups seem to be done sharing with one another, have each group share their knowledge with the whole class. As groups share, write list items on the board to create a whole-class product. Using the whole-class list, you can guide the lesson to address misconceptions and gaps in knowledge.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Show students images of the coprolites from the Natural History Museum of LA County.</a:t>
            </a:r>
            <a:endParaRPr sz="1100" b="0" i="0">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Retrieved from: </a:t>
            </a:r>
            <a:endParaRPr/>
          </a:p>
          <a:p>
            <a:pPr marL="0" lvl="0" indent="0" algn="l" rtl="0">
              <a:spcBef>
                <a:spcPts val="0"/>
              </a:spcBef>
              <a:spcAft>
                <a:spcPts val="0"/>
              </a:spcAft>
              <a:buNone/>
            </a:pPr>
            <a:r>
              <a:rPr lang="en-US"/>
              <a:t>Natural History Museum of Los Angeles County. (n.d.). [A few of the six-million-year-old coprolites (fossilized feces) of extinct bone-crushing dogs; the one on the right has visible bits of bone sticking out]. </a:t>
            </a:r>
            <a:r>
              <a:rPr lang="en-US" u="sng">
                <a:solidFill>
                  <a:schemeClr val="hlink"/>
                </a:solidFill>
                <a:hlinkClick r:id="rId3"/>
              </a:rPr>
              <a:t>https://nhm.org/stories/proof-pooping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Tell students that scientists were able to figure out how the "bone-crushing" dogs' hunted based on these fossils.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to write an explanation about how it was possible for scientists to draw that conclusion (see “Student Explanations” handout). Have them discuss with an elbow partner after.</a:t>
            </a:r>
            <a:endParaRPr sz="1100" b="0" i="0" dirty="0">
              <a:solidFill>
                <a:schemeClr val="dk1"/>
              </a:solidFill>
              <a:latin typeface="Arial"/>
              <a:ea typeface="Arial"/>
              <a:cs typeface="Arial"/>
              <a:sym typeface="Arial"/>
            </a:endParaRPr>
          </a:p>
          <a:p>
            <a:pPr marL="171450" lvl="0" indent="-190500" algn="l" rtl="0">
              <a:spcBef>
                <a:spcPts val="0"/>
              </a:spcBef>
              <a:spcAft>
                <a:spcPts val="0"/>
              </a:spcAft>
              <a:buSzPts val="1400"/>
              <a:buChar char="•"/>
            </a:pPr>
            <a:r>
              <a:rPr lang="en-US" dirty="0"/>
              <a:t>Click on the Ancient Poop link to go to </a:t>
            </a:r>
            <a:r>
              <a:rPr lang="en-US" u="sng" dirty="0">
                <a:solidFill>
                  <a:schemeClr val="hlink"/>
                </a:solidFill>
                <a:hlinkClick r:id="rId3"/>
              </a:rPr>
              <a:t>Poozeum’s website</a:t>
            </a:r>
            <a:r>
              <a:rPr lang="en-US" dirty="0"/>
              <a:t> to show students more picture of coprolites. </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{Screenshot is of one of the articles used in the lesson. Retrieved from</a:t>
            </a:r>
            <a:r>
              <a:rPr lang="en-US" sz="1100" b="0" i="0" u="none" strike="noStrike" cap="none" dirty="0">
                <a:solidFill>
                  <a:schemeClr val="dk1"/>
                </a:solidFill>
                <a:effectLst/>
                <a:latin typeface="Arial"/>
                <a:ea typeface="Arial"/>
                <a:cs typeface="Arial"/>
                <a:sym typeface="Arial"/>
              </a:rPr>
              <a:t> Fritts-Penniman, A. (2018, July 5). </a:t>
            </a:r>
            <a:r>
              <a:rPr lang="en-US" sz="1100" b="0" i="1" u="none" strike="noStrike" cap="none" dirty="0">
                <a:solidFill>
                  <a:schemeClr val="dk1"/>
                </a:solidFill>
                <a:effectLst/>
                <a:latin typeface="Arial"/>
                <a:ea typeface="Arial"/>
                <a:cs typeface="Arial"/>
                <a:sym typeface="Arial"/>
              </a:rPr>
              <a:t>What can ancient dog poop reveal about an ecosystem?</a:t>
            </a:r>
            <a:r>
              <a:rPr lang="en-US" sz="1100" b="0" i="0" u="none" strike="noStrike" cap="none" dirty="0">
                <a:solidFill>
                  <a:schemeClr val="dk1"/>
                </a:solidFill>
                <a:effectLst/>
                <a:latin typeface="Arial"/>
                <a:ea typeface="Arial"/>
                <a:cs typeface="Arial"/>
                <a:sym typeface="Arial"/>
              </a:rPr>
              <a:t> Massive Science. https://</a:t>
            </a:r>
            <a:r>
              <a:rPr lang="en-US" sz="1100" b="0" i="0" u="none" strike="noStrike" cap="none" dirty="0" err="1">
                <a:solidFill>
                  <a:schemeClr val="dk1"/>
                </a:solidFill>
                <a:effectLst/>
                <a:latin typeface="Arial"/>
                <a:ea typeface="Arial"/>
                <a:cs typeface="Arial"/>
                <a:sym typeface="Arial"/>
              </a:rPr>
              <a:t>massivesci.com</a:t>
            </a:r>
            <a:r>
              <a:rPr lang="en-US" sz="1100" b="0" i="0" u="none" strike="noStrike" cap="none" dirty="0">
                <a:solidFill>
                  <a:schemeClr val="dk1"/>
                </a:solidFill>
                <a:effectLst/>
                <a:latin typeface="Arial"/>
                <a:ea typeface="Arial"/>
                <a:cs typeface="Arial"/>
                <a:sym typeface="Arial"/>
              </a:rPr>
              <a:t>/articles/ancient-dog-fossils-bones.</a:t>
            </a:r>
            <a:r>
              <a:rPr lang="en-US" dirty="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3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48"/>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8"/>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4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4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5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6" name="Google Shape;56;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0" name="Google Shape;60;p5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1" name="Google Shape;61;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5" name="Google Shape;65;p53"/>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6" name="Google Shape;66;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0"/>
        <p:cNvGrpSpPr/>
        <p:nvPr/>
      </p:nvGrpSpPr>
      <p:grpSpPr>
        <a:xfrm>
          <a:off x="0" y="0"/>
          <a:ext cx="0" cy="0"/>
          <a:chOff x="0" y="0"/>
          <a:chExt cx="0" cy="0"/>
        </a:xfrm>
      </p:grpSpPr>
      <p:sp>
        <p:nvSpPr>
          <p:cNvPr id="71" name="Google Shape;71;p3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3" name="Google Shape;7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7" name="Google Shape;77;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4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4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1"/>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pic>
        <p:nvPicPr>
          <p:cNvPr id="20" name="Google Shape;20;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4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4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4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7" name="Google Shape;27;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3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8" name="Google Shape;38;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_QYwscALN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hm.org/stories/proof-poop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ozeum.com/coprolit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Modeling Digestion</a:t>
            </a:r>
            <a:endParaRPr/>
          </a:p>
        </p:txBody>
      </p:sp>
      <p:sp>
        <p:nvSpPr>
          <p:cNvPr id="142" name="Google Shape;142;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b="1"/>
              <a:t>Provide class-specific instructions for acquiring materials and completing the work here</a:t>
            </a:r>
            <a:endParaRPr/>
          </a:p>
          <a:p>
            <a:pPr marL="205730" lvl="0" indent="-40630" algn="l" rtl="0">
              <a:spcBef>
                <a:spcPts val="520"/>
              </a:spcBef>
              <a:spcAft>
                <a:spcPts val="0"/>
              </a:spcAft>
              <a:buClr>
                <a:schemeClr val="accent4"/>
              </a:buClr>
              <a:buSzPts val="2600"/>
              <a:buFont typeface="Arial"/>
              <a:buNone/>
            </a:pPr>
            <a:endParaRPr/>
          </a:p>
        </p:txBody>
      </p:sp>
      <p:pic>
        <p:nvPicPr>
          <p:cNvPr id="143" name="Google Shape;143;p12"/>
          <p:cNvPicPr preferRelativeResize="0"/>
          <p:nvPr/>
        </p:nvPicPr>
        <p:blipFill rotWithShape="1">
          <a:blip r:embed="rId3">
            <a:alphaModFix/>
          </a:blip>
          <a:srcRect t="19478" b="30250"/>
          <a:stretch/>
        </p:blipFill>
        <p:spPr>
          <a:xfrm>
            <a:off x="3266281" y="4572001"/>
            <a:ext cx="2611437" cy="57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Modeling Digestion</a:t>
            </a:r>
            <a:endParaRPr/>
          </a:p>
        </p:txBody>
      </p:sp>
      <p:sp>
        <p:nvSpPr>
          <p:cNvPr id="149" name="Google Shape;149;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b="1"/>
              <a:t>Provide class-specific instructions for how to complete the model (e.g., pacing, demo video for support, etc.)</a:t>
            </a:r>
            <a:endParaRPr/>
          </a:p>
        </p:txBody>
      </p:sp>
      <p:pic>
        <p:nvPicPr>
          <p:cNvPr id="150" name="Google Shape;150;p13"/>
          <p:cNvPicPr preferRelativeResize="0"/>
          <p:nvPr/>
        </p:nvPicPr>
        <p:blipFill rotWithShape="1">
          <a:blip r:embed="rId3">
            <a:alphaModFix/>
          </a:blip>
          <a:srcRect t="19478" b="30250"/>
          <a:stretch/>
        </p:blipFill>
        <p:spPr>
          <a:xfrm>
            <a:off x="3266281" y="4572001"/>
            <a:ext cx="2611437" cy="57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Modeling Digestion</a:t>
            </a:r>
            <a:endParaRPr/>
          </a:p>
        </p:txBody>
      </p:sp>
      <p:sp>
        <p:nvSpPr>
          <p:cNvPr id="156" name="Google Shape;156;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a:t>Visit each </a:t>
            </a:r>
            <a:r>
              <a:rPr lang="en-US" b="1"/>
              <a:t>(GROUP/STATION) </a:t>
            </a:r>
            <a:r>
              <a:rPr lang="en-US"/>
              <a:t>around the room. [</a:t>
            </a:r>
            <a:r>
              <a:rPr lang="en-US" b="1"/>
              <a:t>Provide class-specific instructions for moving around the room here]</a:t>
            </a:r>
            <a:endParaRPr/>
          </a:p>
          <a:p>
            <a:pPr marL="205730" lvl="0" indent="-205730" algn="l" rtl="0">
              <a:spcBef>
                <a:spcPts val="520"/>
              </a:spcBef>
              <a:spcAft>
                <a:spcPts val="0"/>
              </a:spcAft>
              <a:buClr>
                <a:schemeClr val="accent4"/>
              </a:buClr>
              <a:buSzPts val="2600"/>
              <a:buFont typeface="Arial"/>
              <a:buChar char="•"/>
            </a:pPr>
            <a:r>
              <a:rPr lang="en-US"/>
              <a:t>Record new observations about how your classmates' model waste looks different than yours.</a:t>
            </a:r>
            <a:endParaRPr/>
          </a:p>
          <a:p>
            <a:pPr marL="205730" lvl="0" indent="-205730" algn="l" rtl="0">
              <a:spcBef>
                <a:spcPts val="520"/>
              </a:spcBef>
              <a:spcAft>
                <a:spcPts val="0"/>
              </a:spcAft>
              <a:buClr>
                <a:schemeClr val="accent4"/>
              </a:buClr>
              <a:buSzPts val="2600"/>
              <a:buFont typeface="Arial"/>
              <a:buChar char="•"/>
            </a:pPr>
            <a:r>
              <a:rPr lang="en-US"/>
              <a:t>If you see things in the waste that weren’t “digested,” try to guess what they are.</a:t>
            </a:r>
            <a:endParaRPr/>
          </a:p>
        </p:txBody>
      </p:sp>
      <p:pic>
        <p:nvPicPr>
          <p:cNvPr id="157" name="Google Shape;157;p14"/>
          <p:cNvPicPr preferRelativeResize="0"/>
          <p:nvPr/>
        </p:nvPicPr>
        <p:blipFill rotWithShape="1">
          <a:blip r:embed="rId3">
            <a:alphaModFix/>
          </a:blip>
          <a:srcRect t="19478" b="30250"/>
          <a:stretch/>
        </p:blipFill>
        <p:spPr>
          <a:xfrm>
            <a:off x="3266281" y="4572001"/>
            <a:ext cx="2611437" cy="57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Modeling Digestion</a:t>
            </a:r>
            <a:endParaRPr/>
          </a:p>
        </p:txBody>
      </p:sp>
      <p:sp>
        <p:nvSpPr>
          <p:cNvPr id="163" name="Google Shape;163;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b="1"/>
              <a:t>Provide class-specific instructions for clean-up here</a:t>
            </a:r>
            <a:endParaRPr/>
          </a:p>
        </p:txBody>
      </p:sp>
      <p:pic>
        <p:nvPicPr>
          <p:cNvPr id="164" name="Google Shape;164;p15"/>
          <p:cNvPicPr preferRelativeResize="0"/>
          <p:nvPr/>
        </p:nvPicPr>
        <p:blipFill rotWithShape="1">
          <a:blip r:embed="rId3">
            <a:alphaModFix/>
          </a:blip>
          <a:srcRect t="19478" b="30250"/>
          <a:stretch/>
        </p:blipFill>
        <p:spPr>
          <a:xfrm>
            <a:off x="3266281" y="4572001"/>
            <a:ext cx="2611437" cy="57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457202" y="308060"/>
            <a:ext cx="8229600" cy="613549"/>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a:t>Observations of the Model</a:t>
            </a:r>
            <a:endParaRPr/>
          </a:p>
        </p:txBody>
      </p:sp>
      <p:sp>
        <p:nvSpPr>
          <p:cNvPr id="170" name="Google Shape;170;p17"/>
          <p:cNvSpPr txBox="1">
            <a:spLocks noGrp="1"/>
          </p:cNvSpPr>
          <p:nvPr>
            <p:ph type="body" idx="1"/>
          </p:nvPr>
        </p:nvSpPr>
        <p:spPr>
          <a:xfrm>
            <a:off x="457189" y="1101759"/>
            <a:ext cx="3341400" cy="6135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000"/>
              <a:buNone/>
            </a:pPr>
            <a:r>
              <a:rPr lang="en-US" sz="2000"/>
              <a:t>In the model...</a:t>
            </a:r>
            <a:endParaRPr/>
          </a:p>
          <a:p>
            <a:pPr marL="0" lvl="0" indent="0" algn="l" rtl="0">
              <a:spcBef>
                <a:spcPts val="0"/>
              </a:spcBef>
              <a:spcAft>
                <a:spcPts val="0"/>
              </a:spcAft>
              <a:buSzPts val="1600"/>
              <a:buNone/>
            </a:pPr>
            <a:r>
              <a:rPr lang="en-US" sz="1600" b="0"/>
              <a:t>(What did you observe in the model?)</a:t>
            </a:r>
            <a:endParaRPr/>
          </a:p>
        </p:txBody>
      </p:sp>
      <p:graphicFrame>
        <p:nvGraphicFramePr>
          <p:cNvPr id="171" name="Google Shape;171;p17"/>
          <p:cNvGraphicFramePr/>
          <p:nvPr/>
        </p:nvGraphicFramePr>
        <p:xfrm>
          <a:off x="457205" y="1715308"/>
          <a:ext cx="7379000" cy="3241750"/>
        </p:xfrm>
        <a:graphic>
          <a:graphicData uri="http://schemas.openxmlformats.org/drawingml/2006/table">
            <a:tbl>
              <a:tblPr bandRow="1">
                <a:noFill/>
                <a:tableStyleId>{4F0702C3-4695-489E-8B64-79B168C5C458}</a:tableStyleId>
              </a:tblPr>
              <a:tblGrid>
                <a:gridCol w="1362950">
                  <a:extLst>
                    <a:ext uri="{9D8B030D-6E8A-4147-A177-3AD203B41FA5}">
                      <a16:colId xmlns:a16="http://schemas.microsoft.com/office/drawing/2014/main" val="20000"/>
                    </a:ext>
                  </a:extLst>
                </a:gridCol>
                <a:gridCol w="6016050">
                  <a:extLst>
                    <a:ext uri="{9D8B030D-6E8A-4147-A177-3AD203B41FA5}">
                      <a16:colId xmlns:a16="http://schemas.microsoft.com/office/drawing/2014/main" val="20001"/>
                    </a:ext>
                  </a:extLst>
                </a:gridCol>
              </a:tblGrid>
              <a:tr h="648350">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Phase 1</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2</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3</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4</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5</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457202" y="308060"/>
            <a:ext cx="8229600" cy="613549"/>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a:t>Digestion Model vs. Real Digestion</a:t>
            </a:r>
            <a:endParaRPr/>
          </a:p>
        </p:txBody>
      </p:sp>
      <p:sp>
        <p:nvSpPr>
          <p:cNvPr id="177" name="Google Shape;177;p18"/>
          <p:cNvSpPr txBox="1">
            <a:spLocks noGrp="1"/>
          </p:cNvSpPr>
          <p:nvPr>
            <p:ph type="body" idx="1"/>
          </p:nvPr>
        </p:nvSpPr>
        <p:spPr>
          <a:xfrm>
            <a:off x="1491739" y="1101759"/>
            <a:ext cx="3341519" cy="613549"/>
          </a:xfrm>
          <a:prstGeom prst="rect">
            <a:avLst/>
          </a:prstGeom>
          <a:noFill/>
          <a:ln>
            <a:noFill/>
          </a:ln>
        </p:spPr>
        <p:txBody>
          <a:bodyPr spcFirstLastPara="1" wrap="square" lIns="45700" tIns="0" rIns="45700" bIns="0" anchor="t" anchorCtr="0">
            <a:noAutofit/>
          </a:bodyPr>
          <a:lstStyle/>
          <a:p>
            <a:pPr marL="0" lvl="0" indent="0" algn="ctr" rtl="0">
              <a:spcBef>
                <a:spcPts val="0"/>
              </a:spcBef>
              <a:spcAft>
                <a:spcPts val="0"/>
              </a:spcAft>
              <a:buSzPts val="2000"/>
              <a:buNone/>
            </a:pPr>
            <a:r>
              <a:rPr lang="en-US" sz="2000"/>
              <a:t>In the model...</a:t>
            </a:r>
            <a:endParaRPr/>
          </a:p>
          <a:p>
            <a:pPr marL="0" lvl="0" indent="0" algn="ctr" rtl="0">
              <a:spcBef>
                <a:spcPts val="0"/>
              </a:spcBef>
              <a:spcAft>
                <a:spcPts val="0"/>
              </a:spcAft>
              <a:buSzPts val="1600"/>
              <a:buNone/>
            </a:pPr>
            <a:r>
              <a:rPr lang="en-US" sz="1600" b="0"/>
              <a:t>(What did you observe in the model?)</a:t>
            </a:r>
            <a:endParaRPr/>
          </a:p>
        </p:txBody>
      </p:sp>
      <p:sp>
        <p:nvSpPr>
          <p:cNvPr id="178" name="Google Shape;178;p18"/>
          <p:cNvSpPr txBox="1">
            <a:spLocks noGrp="1"/>
          </p:cNvSpPr>
          <p:nvPr>
            <p:ph type="body" idx="2"/>
          </p:nvPr>
        </p:nvSpPr>
        <p:spPr>
          <a:xfrm>
            <a:off x="5345283" y="1101756"/>
            <a:ext cx="3341519" cy="613551"/>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000"/>
              <a:buNone/>
            </a:pPr>
            <a:r>
              <a:rPr lang="en-US" sz="2000"/>
              <a:t>In the body...</a:t>
            </a:r>
            <a:endParaRPr/>
          </a:p>
          <a:p>
            <a:pPr marL="0" lvl="0" indent="0" algn="ctr" rtl="0">
              <a:spcBef>
                <a:spcPts val="0"/>
              </a:spcBef>
              <a:spcAft>
                <a:spcPts val="0"/>
              </a:spcAft>
              <a:buSzPts val="1600"/>
              <a:buNone/>
            </a:pPr>
            <a:r>
              <a:rPr lang="en-US" sz="1600" b="0"/>
              <a:t>(What happens inside each organ?)</a:t>
            </a:r>
            <a:endParaRPr/>
          </a:p>
        </p:txBody>
      </p:sp>
      <p:graphicFrame>
        <p:nvGraphicFramePr>
          <p:cNvPr id="179" name="Google Shape;179;p18"/>
          <p:cNvGraphicFramePr/>
          <p:nvPr/>
        </p:nvGraphicFramePr>
        <p:xfrm>
          <a:off x="199380" y="1715308"/>
          <a:ext cx="8745250" cy="3241750"/>
        </p:xfrm>
        <a:graphic>
          <a:graphicData uri="http://schemas.openxmlformats.org/drawingml/2006/table">
            <a:tbl>
              <a:tblPr bandRow="1">
                <a:noFill/>
                <a:tableStyleId>{4F0702C3-4695-489E-8B64-79B168C5C458}</a:tableStyleId>
              </a:tblPr>
              <a:tblGrid>
                <a:gridCol w="1029175">
                  <a:extLst>
                    <a:ext uri="{9D8B030D-6E8A-4147-A177-3AD203B41FA5}">
                      <a16:colId xmlns:a16="http://schemas.microsoft.com/office/drawing/2014/main" val="20000"/>
                    </a:ext>
                  </a:extLst>
                </a:gridCol>
                <a:gridCol w="3852225">
                  <a:extLst>
                    <a:ext uri="{9D8B030D-6E8A-4147-A177-3AD203B41FA5}">
                      <a16:colId xmlns:a16="http://schemas.microsoft.com/office/drawing/2014/main" val="20001"/>
                    </a:ext>
                  </a:extLst>
                </a:gridCol>
                <a:gridCol w="3863850">
                  <a:extLst>
                    <a:ext uri="{9D8B030D-6E8A-4147-A177-3AD203B41FA5}">
                      <a16:colId xmlns:a16="http://schemas.microsoft.com/office/drawing/2014/main" val="20002"/>
                    </a:ext>
                  </a:extLst>
                </a:gridCol>
              </a:tblGrid>
              <a:tr h="648350">
                <a:tc>
                  <a:txBody>
                    <a:bodyPr/>
                    <a:lstStyle/>
                    <a:p>
                      <a:pPr marL="0" marR="0" lvl="0" indent="0" algn="l" rtl="0">
                        <a:spcBef>
                          <a:spcPts val="0"/>
                        </a:spcBef>
                        <a:spcAft>
                          <a:spcPts val="0"/>
                        </a:spcAft>
                        <a:buNone/>
                      </a:pPr>
                      <a:r>
                        <a:rPr lang="en-US" sz="2000">
                          <a:latin typeface="Calibri"/>
                          <a:ea typeface="Calibri"/>
                          <a:cs typeface="Calibri"/>
                          <a:sym typeface="Calibri"/>
                        </a:rPr>
                        <a:t>Phase 1</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2</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3</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4</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648350">
                <a:tc>
                  <a:txBody>
                    <a:bodyPr/>
                    <a:lstStyle/>
                    <a:p>
                      <a:pPr marL="0" marR="0" lvl="0" indent="0" algn="l" rtl="0">
                        <a:spcBef>
                          <a:spcPts val="0"/>
                        </a:spcBef>
                        <a:spcAft>
                          <a:spcPts val="0"/>
                        </a:spcAft>
                        <a:buNone/>
                      </a:pPr>
                      <a:r>
                        <a:rPr lang="en-US" sz="2000">
                          <a:latin typeface="Calibri"/>
                          <a:ea typeface="Calibri"/>
                          <a:cs typeface="Calibri"/>
                          <a:sym typeface="Calibri"/>
                        </a:rPr>
                        <a:t>Phase 5</a:t>
                      </a:r>
                      <a:endParaRPr sz="20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Digestion</a:t>
            </a:r>
            <a:endParaRPr/>
          </a:p>
        </p:txBody>
      </p:sp>
      <p:sp>
        <p:nvSpPr>
          <p:cNvPr id="185" name="Google Shape;185;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a:t>Where did chemical reactions happen?</a:t>
            </a:r>
            <a:endParaRPr/>
          </a:p>
          <a:p>
            <a:pPr marL="205730" lvl="0" indent="-205730" algn="l" rtl="0">
              <a:spcBef>
                <a:spcPts val="520"/>
              </a:spcBef>
              <a:spcAft>
                <a:spcPts val="0"/>
              </a:spcAft>
              <a:buClr>
                <a:schemeClr val="accent4"/>
              </a:buClr>
              <a:buSzPts val="2600"/>
              <a:buFont typeface="Arial"/>
              <a:buChar char="•"/>
            </a:pPr>
            <a:r>
              <a:rPr lang="en-US"/>
              <a:t>How do we know?</a:t>
            </a:r>
            <a:endParaRPr/>
          </a:p>
          <a:p>
            <a:pPr marL="205730" lvl="0" indent="-40630" algn="l" rtl="0">
              <a:spcBef>
                <a:spcPts val="520"/>
              </a:spcBef>
              <a:spcAft>
                <a:spcPts val="0"/>
              </a:spcAft>
              <a:buClr>
                <a:schemeClr val="accent4"/>
              </a:buClr>
              <a:buSzPts val="26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Digestion: Mouth → Stomach</a:t>
            </a:r>
            <a:endParaRPr sz="3240"/>
          </a:p>
        </p:txBody>
      </p:sp>
      <p:sp>
        <p:nvSpPr>
          <p:cNvPr id="191" name="Google Shape;191;p2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Mouth</a:t>
            </a:r>
            <a:endParaRPr dirty="0"/>
          </a:p>
          <a:p>
            <a:pPr marL="580629" lvl="1" indent="-285750" algn="l" rtl="0">
              <a:spcBef>
                <a:spcPts val="360"/>
              </a:spcBef>
              <a:spcAft>
                <a:spcPts val="0"/>
              </a:spcAft>
              <a:buSzPts val="1530"/>
              <a:buFont typeface="Arial" panose="020B0604020202020204" pitchFamily="34" charset="0"/>
              <a:buChar char="•"/>
            </a:pPr>
            <a:r>
              <a:rPr lang="en-US" dirty="0"/>
              <a:t>Salivary Glands (amylase)</a:t>
            </a:r>
            <a:endParaRPr dirty="0"/>
          </a:p>
          <a:p>
            <a:pPr marL="580629" lvl="1" indent="-285750" algn="l" rtl="0">
              <a:spcBef>
                <a:spcPts val="360"/>
              </a:spcBef>
              <a:spcAft>
                <a:spcPts val="0"/>
              </a:spcAft>
              <a:buSzPts val="1530"/>
              <a:buFont typeface="Arial" panose="020B0604020202020204" pitchFamily="34" charset="0"/>
              <a:buChar char="•"/>
            </a:pPr>
            <a:r>
              <a:rPr lang="en-US" dirty="0"/>
              <a:t>Esophagus</a:t>
            </a:r>
            <a:endParaRPr dirty="0"/>
          </a:p>
        </p:txBody>
      </p:sp>
      <p:pic>
        <p:nvPicPr>
          <p:cNvPr id="192" name="Google Shape;192;p20"/>
          <p:cNvPicPr preferRelativeResize="0"/>
          <p:nvPr/>
        </p:nvPicPr>
        <p:blipFill rotWithShape="1">
          <a:blip r:embed="rId3">
            <a:alphaModFix/>
          </a:blip>
          <a:srcRect l="12986" r="9833" b="55828"/>
          <a:stretch/>
        </p:blipFill>
        <p:spPr>
          <a:xfrm>
            <a:off x="4648196" y="977161"/>
            <a:ext cx="4305828" cy="31891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Digestion: Stomach → Small Intestine</a:t>
            </a:r>
            <a:endParaRPr sz="3240"/>
          </a:p>
        </p:txBody>
      </p:sp>
      <p:sp>
        <p:nvSpPr>
          <p:cNvPr id="198" name="Google Shape;198;p2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Stomach</a:t>
            </a:r>
            <a:endParaRPr dirty="0"/>
          </a:p>
          <a:p>
            <a:pPr marL="231775" lvl="0" indent="-231775" algn="l" rtl="0">
              <a:spcBef>
                <a:spcPts val="480"/>
              </a:spcBef>
              <a:spcAft>
                <a:spcPts val="0"/>
              </a:spcAft>
              <a:buSzPts val="2400"/>
              <a:buChar char="•"/>
            </a:pPr>
            <a:r>
              <a:rPr lang="en-US" dirty="0"/>
              <a:t>Liver</a:t>
            </a:r>
            <a:endParaRPr dirty="0"/>
          </a:p>
          <a:p>
            <a:pPr marL="580629" lvl="1" indent="-285750" algn="l" rtl="0">
              <a:spcBef>
                <a:spcPts val="360"/>
              </a:spcBef>
              <a:spcAft>
                <a:spcPts val="0"/>
              </a:spcAft>
              <a:buSzPts val="1530"/>
              <a:buFont typeface="Arial" panose="020B0604020202020204" pitchFamily="34" charset="0"/>
              <a:buChar char="•"/>
            </a:pPr>
            <a:r>
              <a:rPr lang="en-US" dirty="0"/>
              <a:t>Gallbladder (bile)</a:t>
            </a:r>
            <a:endParaRPr dirty="0"/>
          </a:p>
          <a:p>
            <a:pPr marL="231775" lvl="0" indent="-231775" algn="l" rtl="0">
              <a:spcBef>
                <a:spcPts val="480"/>
              </a:spcBef>
              <a:spcAft>
                <a:spcPts val="0"/>
              </a:spcAft>
              <a:buSzPts val="2400"/>
              <a:buChar char="•"/>
            </a:pPr>
            <a:r>
              <a:rPr lang="en-US" dirty="0"/>
              <a:t>Pancreas (lipase, protease, amylase)</a:t>
            </a:r>
            <a:endParaRPr dirty="0"/>
          </a:p>
          <a:p>
            <a:pPr marL="231775" lvl="0" indent="-231775" algn="l" rtl="0">
              <a:spcBef>
                <a:spcPts val="480"/>
              </a:spcBef>
              <a:spcAft>
                <a:spcPts val="0"/>
              </a:spcAft>
              <a:buSzPts val="2400"/>
              <a:buChar char="•"/>
            </a:pPr>
            <a:r>
              <a:rPr lang="en-US" dirty="0"/>
              <a:t>Small intestine</a:t>
            </a:r>
            <a:endParaRPr dirty="0"/>
          </a:p>
          <a:p>
            <a:pPr marL="231775" lvl="0" indent="-79375" algn="l" rtl="0">
              <a:spcBef>
                <a:spcPts val="480"/>
              </a:spcBef>
              <a:spcAft>
                <a:spcPts val="0"/>
              </a:spcAft>
              <a:buSzPts val="2400"/>
              <a:buNone/>
            </a:pPr>
            <a:endParaRPr dirty="0"/>
          </a:p>
        </p:txBody>
      </p:sp>
      <p:pic>
        <p:nvPicPr>
          <p:cNvPr id="199" name="Google Shape;199;p21"/>
          <p:cNvPicPr preferRelativeResize="0"/>
          <p:nvPr/>
        </p:nvPicPr>
        <p:blipFill rotWithShape="1">
          <a:blip r:embed="rId3">
            <a:alphaModFix/>
          </a:blip>
          <a:srcRect l="5520" t="43907" r="3337" b="15273"/>
          <a:stretch/>
        </p:blipFill>
        <p:spPr>
          <a:xfrm>
            <a:off x="3942852" y="1440079"/>
            <a:ext cx="4775885" cy="27680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Digestion: Small Intestine → Anus</a:t>
            </a:r>
            <a:endParaRPr sz="3240"/>
          </a:p>
        </p:txBody>
      </p:sp>
      <p:sp>
        <p:nvSpPr>
          <p:cNvPr id="205" name="Google Shape;205;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a:t>Large Intestine</a:t>
            </a:r>
            <a:endParaRPr/>
          </a:p>
          <a:p>
            <a:pPr marL="231775" lvl="0" indent="-231775" algn="l" rtl="0">
              <a:spcBef>
                <a:spcPts val="480"/>
              </a:spcBef>
              <a:spcAft>
                <a:spcPts val="0"/>
              </a:spcAft>
              <a:buSzPts val="2400"/>
              <a:buChar char="•"/>
            </a:pPr>
            <a:r>
              <a:rPr lang="en-US"/>
              <a:t>Rectum </a:t>
            </a:r>
            <a:endParaRPr/>
          </a:p>
          <a:p>
            <a:pPr marL="231775" lvl="0" indent="-231775" algn="l" rtl="0">
              <a:spcBef>
                <a:spcPts val="480"/>
              </a:spcBef>
              <a:spcAft>
                <a:spcPts val="0"/>
              </a:spcAft>
              <a:buSzPts val="2400"/>
              <a:buChar char="•"/>
            </a:pPr>
            <a:r>
              <a:rPr lang="en-US"/>
              <a:t>Anus</a:t>
            </a:r>
            <a:endParaRPr/>
          </a:p>
          <a:p>
            <a:pPr marL="231775" lvl="0" indent="-79375" algn="l" rtl="0">
              <a:spcBef>
                <a:spcPts val="480"/>
              </a:spcBef>
              <a:spcAft>
                <a:spcPts val="0"/>
              </a:spcAft>
              <a:buSzPts val="2400"/>
              <a:buNone/>
            </a:pPr>
            <a:endParaRPr/>
          </a:p>
        </p:txBody>
      </p:sp>
      <p:pic>
        <p:nvPicPr>
          <p:cNvPr id="206" name="Google Shape;206;p22"/>
          <p:cNvPicPr preferRelativeResize="0"/>
          <p:nvPr/>
        </p:nvPicPr>
        <p:blipFill rotWithShape="1">
          <a:blip r:embed="rId3">
            <a:alphaModFix/>
          </a:blip>
          <a:srcRect l="5532" t="61247" r="4341" b="2259"/>
          <a:stretch/>
        </p:blipFill>
        <p:spPr>
          <a:xfrm>
            <a:off x="3652033" y="1440074"/>
            <a:ext cx="4666554" cy="2445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Doggos, Digestion, and Fossils, Oh My!</a:t>
            </a:r>
            <a:endParaRPr/>
          </a:p>
        </p:txBody>
      </p:sp>
      <p:sp>
        <p:nvSpPr>
          <p:cNvPr id="87" name="Google Shape;87;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Digestion and the Fossil Record</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4843851" y="1661890"/>
            <a:ext cx="3262185" cy="1819719"/>
          </a:xfrm>
          <a:prstGeom prst="rect">
            <a:avLst/>
          </a:prstGeom>
          <a:noFill/>
          <a:ln>
            <a:noFill/>
          </a:ln>
        </p:spPr>
        <p:txBody>
          <a:bodyPr spcFirstLastPara="1" wrap="square" lIns="0" tIns="45700" rIns="0" bIns="0" anchor="ctr" anchorCtr="0">
            <a:normAutofit/>
          </a:bodyPr>
          <a:lstStyle/>
          <a:p>
            <a:pPr marL="0" lvl="0" indent="0" algn="ctr" rtl="0">
              <a:spcBef>
                <a:spcPts val="0"/>
              </a:spcBef>
              <a:spcAft>
                <a:spcPts val="0"/>
              </a:spcAft>
              <a:buClr>
                <a:schemeClr val="accent4"/>
              </a:buClr>
              <a:buSzPts val="3600"/>
              <a:buFont typeface="Calibri"/>
              <a:buNone/>
            </a:pPr>
            <a:r>
              <a:rPr lang="en-US" u="sng">
                <a:solidFill>
                  <a:schemeClr val="hlink"/>
                </a:solidFill>
                <a:hlinkClick r:id="rId3"/>
              </a:rPr>
              <a:t>Watch How Digestion Works</a:t>
            </a:r>
            <a:endParaRPr/>
          </a:p>
        </p:txBody>
      </p:sp>
      <p:pic>
        <p:nvPicPr>
          <p:cNvPr id="212" name="Google Shape;212;p23"/>
          <p:cNvPicPr preferRelativeResize="0"/>
          <p:nvPr/>
        </p:nvPicPr>
        <p:blipFill rotWithShape="1">
          <a:blip r:embed="rId4">
            <a:alphaModFix/>
          </a:blip>
          <a:srcRect l="4897" r="3791" b="2679"/>
          <a:stretch/>
        </p:blipFill>
        <p:spPr>
          <a:xfrm>
            <a:off x="729049" y="60421"/>
            <a:ext cx="3571102" cy="49255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18" name="Google Shape;218;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SzPts val="2600"/>
              <a:buChar char="•"/>
            </a:pPr>
            <a:r>
              <a:rPr lang="en-US" dirty="0"/>
              <a:t>What types of materials are most/least likely to fossilize?</a:t>
            </a:r>
            <a:endParaRPr dirty="0"/>
          </a:p>
          <a:p>
            <a:pPr marL="0" lvl="0" indent="0" algn="l" rtl="0">
              <a:spcBef>
                <a:spcPts val="0"/>
              </a:spcBef>
              <a:spcAft>
                <a:spcPts val="0"/>
              </a:spcAft>
              <a:buSzPts val="1200"/>
              <a:buNone/>
            </a:pPr>
            <a:r>
              <a:rPr lang="en-US" sz="1200" dirty="0"/>
              <a:t> </a:t>
            </a:r>
            <a:endParaRPr dirty="0"/>
          </a:p>
          <a:p>
            <a:pPr marL="205730" lvl="0" indent="-205730" algn="l" rtl="0">
              <a:spcBef>
                <a:spcPts val="0"/>
              </a:spcBef>
              <a:spcAft>
                <a:spcPts val="0"/>
              </a:spcAft>
              <a:buSzPts val="2600"/>
              <a:buChar char="•"/>
            </a:pPr>
            <a:r>
              <a:rPr lang="en-US" dirty="0"/>
              <a:t>Why are coprolites rare?</a:t>
            </a:r>
            <a:endParaRPr dirty="0"/>
          </a:p>
          <a:p>
            <a:pPr marL="0" lvl="0" indent="0" algn="l" rtl="0">
              <a:spcBef>
                <a:spcPts val="0"/>
              </a:spcBef>
              <a:spcAft>
                <a:spcPts val="0"/>
              </a:spcAft>
              <a:buSzPts val="1100"/>
              <a:buNone/>
            </a:pPr>
            <a:endParaRPr sz="1100" dirty="0"/>
          </a:p>
          <a:p>
            <a:pPr marL="205730" lvl="0" indent="-205730" algn="l" rtl="0">
              <a:spcBef>
                <a:spcPts val="0"/>
              </a:spcBef>
              <a:spcAft>
                <a:spcPts val="0"/>
              </a:spcAft>
              <a:buSzPts val="2600"/>
              <a:buChar char="•"/>
            </a:pPr>
            <a:r>
              <a:rPr lang="en-US"/>
              <a:t>When poop does fossilize, what sort of materials might be found inside? </a:t>
            </a:r>
            <a:endParaRPr/>
          </a:p>
          <a:p>
            <a:pPr marL="580629" lvl="1" indent="-285750" algn="l" rtl="0">
              <a:spcBef>
                <a:spcPts val="0"/>
              </a:spcBef>
              <a:spcAft>
                <a:spcPts val="0"/>
              </a:spcAft>
              <a:buSzPts val="1530"/>
              <a:buFont typeface="Arial" panose="020B0604020202020204" pitchFamily="34" charset="0"/>
              <a:buChar char="•"/>
            </a:pPr>
            <a:r>
              <a:rPr lang="en-US"/>
              <a:t>Why?</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24" name="Google Shape;224;p2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600"/>
              <a:buFont typeface="Arial"/>
              <a:buChar char="•"/>
            </a:pPr>
            <a:r>
              <a:rPr lang="en-US"/>
              <a:t>Why can't we eat our poop?</a:t>
            </a:r>
            <a:endParaRPr/>
          </a:p>
          <a:p>
            <a:pPr marL="205730" lvl="0" indent="-205730" algn="l" rtl="0">
              <a:spcBef>
                <a:spcPts val="520"/>
              </a:spcBef>
              <a:spcAft>
                <a:spcPts val="0"/>
              </a:spcAft>
              <a:buClr>
                <a:schemeClr val="accent4"/>
              </a:buClr>
              <a:buSzPts val="2600"/>
              <a:buFont typeface="Arial"/>
              <a:buChar char="•"/>
            </a:pPr>
            <a:r>
              <a:rPr lang="en-US"/>
              <a:t>Why do some animals eat their poop?</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30" name="Google Shape;230;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a:t>What conclusions could you draw about an animal based on what you might find in its poop?</a:t>
            </a:r>
            <a:endParaRPr/>
          </a:p>
          <a:p>
            <a:pPr marL="205730" lvl="0" indent="-40630" algn="l" rtl="0">
              <a:spcBef>
                <a:spcPts val="520"/>
              </a:spcBef>
              <a:spcAft>
                <a:spcPts val="0"/>
              </a:spcAft>
              <a:buClr>
                <a:schemeClr val="accent4"/>
              </a:buClr>
              <a:buSzPts val="2600"/>
              <a:buFont typeface="Arial"/>
              <a:buNone/>
            </a:pPr>
            <a:endParaRPr/>
          </a:p>
          <a:p>
            <a:pPr marL="205730" lvl="0" indent="-205730" algn="l" rtl="0">
              <a:spcBef>
                <a:spcPts val="520"/>
              </a:spcBef>
              <a:spcAft>
                <a:spcPts val="0"/>
              </a:spcAft>
              <a:buClr>
                <a:schemeClr val="accent4"/>
              </a:buClr>
              <a:buSzPts val="2600"/>
              <a:buFont typeface="Arial"/>
              <a:buChar char="•"/>
            </a:pPr>
            <a:r>
              <a:rPr lang="en-US"/>
              <a:t>Come up with as many answers as you can.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Ancient Poop</a:t>
            </a:r>
            <a:endParaRPr/>
          </a:p>
        </p:txBody>
      </p:sp>
      <p:sp>
        <p:nvSpPr>
          <p:cNvPr id="236" name="Google Shape;236;p28"/>
          <p:cNvSpPr txBox="1">
            <a:spLocks noGrp="1"/>
          </p:cNvSpPr>
          <p:nvPr>
            <p:ph type="body" idx="1"/>
          </p:nvPr>
        </p:nvSpPr>
        <p:spPr>
          <a:xfrm>
            <a:off x="457201" y="2572710"/>
            <a:ext cx="8229599" cy="20427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400"/>
              <a:buNone/>
            </a:pPr>
            <a:r>
              <a:rPr lang="en-US"/>
              <a:t>Scientists were able to figure out how the dogs hunted based on these fossils.</a:t>
            </a:r>
            <a:endParaRPr/>
          </a:p>
          <a:p>
            <a:pPr marL="0" lvl="0" indent="0" algn="ctr" rtl="0">
              <a:spcBef>
                <a:spcPts val="320"/>
              </a:spcBef>
              <a:spcAft>
                <a:spcPts val="0"/>
              </a:spcAft>
              <a:buSzPts val="1600"/>
              <a:buNone/>
            </a:pPr>
            <a:endParaRPr sz="1600"/>
          </a:p>
          <a:p>
            <a:pPr marL="0" lvl="0" indent="0" algn="l" rtl="0">
              <a:spcBef>
                <a:spcPts val="480"/>
              </a:spcBef>
              <a:spcAft>
                <a:spcPts val="0"/>
              </a:spcAft>
              <a:buSzPts val="2400"/>
              <a:buNone/>
            </a:pPr>
            <a:r>
              <a:rPr lang="en-US" b="1"/>
              <a:t>Based on what you know now, write a new explanation.</a:t>
            </a:r>
            <a:endParaRPr b="1"/>
          </a:p>
        </p:txBody>
      </p:sp>
      <p:pic>
        <p:nvPicPr>
          <p:cNvPr id="237" name="Google Shape;237;p28"/>
          <p:cNvPicPr preferRelativeResize="0"/>
          <p:nvPr/>
        </p:nvPicPr>
        <p:blipFill rotWithShape="1">
          <a:blip r:embed="rId3">
            <a:alphaModFix/>
          </a:blip>
          <a:srcRect l="10949" t="26934" r="9291" b="12835"/>
          <a:stretch/>
        </p:blipFill>
        <p:spPr>
          <a:xfrm>
            <a:off x="3638372" y="313007"/>
            <a:ext cx="5048426" cy="21446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All About Dino Dung</a:t>
            </a:r>
            <a:endParaRPr/>
          </a:p>
        </p:txBody>
      </p:sp>
      <p:sp>
        <p:nvSpPr>
          <p:cNvPr id="243" name="Google Shape;243;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Read the article given and answer the following question: </a:t>
            </a:r>
            <a:endParaRPr/>
          </a:p>
          <a:p>
            <a:pPr marL="0" lvl="0" indent="0" algn="l" rtl="0">
              <a:spcBef>
                <a:spcPts val="0"/>
              </a:spcBef>
              <a:spcAft>
                <a:spcPts val="0"/>
              </a:spcAft>
              <a:buNone/>
            </a:pPr>
            <a:r>
              <a:rPr lang="en-US" i="1"/>
              <a:t>Why are bones and other materials left behind during digestion?</a:t>
            </a:r>
            <a:endParaRPr i="1"/>
          </a:p>
        </p:txBody>
      </p:sp>
      <p:pic>
        <p:nvPicPr>
          <p:cNvPr id="244" name="Google Shape;244;p29"/>
          <p:cNvPicPr preferRelativeResize="0"/>
          <p:nvPr/>
        </p:nvPicPr>
        <p:blipFill rotWithShape="1">
          <a:blip r:embed="rId3">
            <a:alphaModFix/>
          </a:blip>
          <a:srcRect t="23299" b="30250"/>
          <a:stretch/>
        </p:blipFill>
        <p:spPr>
          <a:xfrm>
            <a:off x="3266282" y="4615434"/>
            <a:ext cx="2611435" cy="5280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457200" y="311887"/>
            <a:ext cx="8229600" cy="644386"/>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Poop: What is It Good For?</a:t>
            </a:r>
            <a:endParaRPr dirty="0"/>
          </a:p>
        </p:txBody>
      </p:sp>
      <p:sp>
        <p:nvSpPr>
          <p:cNvPr id="250" name="Google Shape;250;p30"/>
          <p:cNvSpPr txBox="1">
            <a:spLocks noGrp="1"/>
          </p:cNvSpPr>
          <p:nvPr>
            <p:ph type="body" idx="1"/>
          </p:nvPr>
        </p:nvSpPr>
        <p:spPr>
          <a:xfrm>
            <a:off x="457200" y="1161721"/>
            <a:ext cx="8229600" cy="8034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600"/>
              <a:buNone/>
            </a:pPr>
            <a:r>
              <a:rPr lang="en-US"/>
              <a:t>Pick the coprolite evidence that helped scientists draw their conclusions.</a:t>
            </a:r>
            <a:endParaRPr/>
          </a:p>
        </p:txBody>
      </p:sp>
      <p:pic>
        <p:nvPicPr>
          <p:cNvPr id="251" name="Google Shape;251;p30"/>
          <p:cNvPicPr preferRelativeResize="0"/>
          <p:nvPr/>
        </p:nvPicPr>
        <p:blipFill rotWithShape="1">
          <a:blip r:embed="rId3">
            <a:alphaModFix/>
          </a:blip>
          <a:srcRect t="23299" b="30250"/>
          <a:stretch/>
        </p:blipFill>
        <p:spPr>
          <a:xfrm>
            <a:off x="3266282" y="4615434"/>
            <a:ext cx="2611435" cy="528066"/>
          </a:xfrm>
          <a:prstGeom prst="rect">
            <a:avLst/>
          </a:prstGeom>
          <a:noFill/>
          <a:ln>
            <a:noFill/>
          </a:ln>
        </p:spPr>
      </p:pic>
      <p:graphicFrame>
        <p:nvGraphicFramePr>
          <p:cNvPr id="252" name="Google Shape;252;p30"/>
          <p:cNvGraphicFramePr/>
          <p:nvPr/>
        </p:nvGraphicFramePr>
        <p:xfrm>
          <a:off x="4703829" y="1660391"/>
          <a:ext cx="4154075" cy="2362240"/>
        </p:xfrm>
        <a:graphic>
          <a:graphicData uri="http://schemas.openxmlformats.org/drawingml/2006/table">
            <a:tbl>
              <a:tblPr firstRow="1" bandRow="1">
                <a:noFill/>
                <a:tableStyleId>{8CDC8BFB-11C5-4284-9626-773BADDFC18D}</a:tableStyleId>
              </a:tblPr>
              <a:tblGrid>
                <a:gridCol w="4154075">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None/>
                      </a:pPr>
                      <a:r>
                        <a:rPr lang="en-US" sz="2000">
                          <a:latin typeface="Calibri"/>
                          <a:ea typeface="Calibri"/>
                          <a:cs typeface="Calibri"/>
                          <a:sym typeface="Calibri"/>
                        </a:rPr>
                        <a:t>Evidence</a:t>
                      </a:r>
                      <a:endParaRPr>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Some of the bones in the coprolites belonged to animals that weighed 75 lbs or more.</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About 5% of the coprolites were bone fragments.</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14 coprolite fossils were found in the same place.</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Partially digested bone and feces with bones provide nutrients to an ecosystem in an unusual way.</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The coprolites came from multiple dogs. </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bl>
          </a:graphicData>
        </a:graphic>
      </p:graphicFrame>
      <p:graphicFrame>
        <p:nvGraphicFramePr>
          <p:cNvPr id="253" name="Google Shape;253;p30"/>
          <p:cNvGraphicFramePr/>
          <p:nvPr/>
        </p:nvGraphicFramePr>
        <p:xfrm>
          <a:off x="286102" y="1968877"/>
          <a:ext cx="4078325" cy="2050040"/>
        </p:xfrm>
        <a:graphic>
          <a:graphicData uri="http://schemas.openxmlformats.org/drawingml/2006/table">
            <a:tbl>
              <a:tblPr firstRow="1" bandRow="1">
                <a:noFill/>
                <a:tableStyleId>{8CDC8BFB-11C5-4284-9626-773BADDFC18D}</a:tableStyleId>
              </a:tblPr>
              <a:tblGrid>
                <a:gridCol w="4078325">
                  <a:extLst>
                    <a:ext uri="{9D8B030D-6E8A-4147-A177-3AD203B41FA5}">
                      <a16:colId xmlns:a16="http://schemas.microsoft.com/office/drawing/2014/main" val="20000"/>
                    </a:ext>
                  </a:extLst>
                </a:gridCol>
              </a:tblGrid>
              <a:tr h="321650">
                <a:tc>
                  <a:txBody>
                    <a:bodyPr/>
                    <a:lstStyle/>
                    <a:p>
                      <a:pPr marL="0" marR="0" lvl="0" indent="0" algn="ctr" rtl="0">
                        <a:lnSpc>
                          <a:spcPct val="100000"/>
                        </a:lnSpc>
                        <a:spcBef>
                          <a:spcPts val="0"/>
                        </a:spcBef>
                        <a:spcAft>
                          <a:spcPts val="0"/>
                        </a:spcAft>
                        <a:buNone/>
                      </a:pPr>
                      <a:r>
                        <a:rPr lang="en-US" sz="2000">
                          <a:latin typeface="Calibri"/>
                          <a:ea typeface="Calibri"/>
                          <a:cs typeface="Calibri"/>
                          <a:sym typeface="Calibri"/>
                        </a:rPr>
                        <a:t>Conclusions</a:t>
                      </a:r>
                      <a:endParaRPr>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Bone-crushing dogs weighed about 50 lbs, and probably hunted in packs.</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The dogs marked their territories. </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The dogs ate animals much larger than them.</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Ecosystems were probably disrupted when the dogs went extinct. </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Poop: What is It Good For?</a:t>
            </a:r>
            <a:endParaRPr dirty="0"/>
          </a:p>
        </p:txBody>
      </p:sp>
      <p:sp>
        <p:nvSpPr>
          <p:cNvPr id="259" name="Google Shape;259;p3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a:t>Discuss with a partner:</a:t>
            </a:r>
            <a:endParaRPr/>
          </a:p>
          <a:p>
            <a:pPr marL="205730" lvl="0" indent="-205730" algn="l" rtl="0">
              <a:spcBef>
                <a:spcPts val="520"/>
              </a:spcBef>
              <a:spcAft>
                <a:spcPts val="0"/>
              </a:spcAft>
              <a:buClr>
                <a:schemeClr val="accent4"/>
              </a:buClr>
              <a:buSzPts val="2600"/>
              <a:buFont typeface="Arial"/>
              <a:buChar char="•"/>
            </a:pPr>
            <a:r>
              <a:rPr lang="en-US"/>
              <a:t>How does your evidence support the conclusion(s) you matched it to?</a:t>
            </a:r>
            <a:endParaRPr/>
          </a:p>
          <a:p>
            <a:pPr marL="205730" lvl="0" indent="-205730" algn="l" rtl="0">
              <a:spcBef>
                <a:spcPts val="520"/>
              </a:spcBef>
              <a:spcAft>
                <a:spcPts val="0"/>
              </a:spcAft>
              <a:buClr>
                <a:schemeClr val="accent4"/>
              </a:buClr>
              <a:buSzPts val="2600"/>
              <a:buFont typeface="Arial"/>
              <a:buChar char="•"/>
            </a:pPr>
            <a:r>
              <a:rPr lang="en-US"/>
              <a:t>If your conclusions/evidence don’t match, discuss why not</a:t>
            </a:r>
            <a:endParaRPr/>
          </a:p>
        </p:txBody>
      </p:sp>
      <p:pic>
        <p:nvPicPr>
          <p:cNvPr id="260" name="Google Shape;260;p31"/>
          <p:cNvPicPr preferRelativeResize="0"/>
          <p:nvPr/>
        </p:nvPicPr>
        <p:blipFill rotWithShape="1">
          <a:blip r:embed="rId3">
            <a:alphaModFix/>
          </a:blip>
          <a:srcRect t="23299" b="30250"/>
          <a:stretch/>
        </p:blipFill>
        <p:spPr>
          <a:xfrm>
            <a:off x="3266282" y="4615434"/>
            <a:ext cx="2611435" cy="5280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body" idx="1"/>
          </p:nvPr>
        </p:nvSpPr>
        <p:spPr>
          <a:xfrm>
            <a:off x="3079788" y="308541"/>
            <a:ext cx="5654695" cy="4106385"/>
          </a:xfrm>
          <a:prstGeom prst="rect">
            <a:avLst/>
          </a:prstGeom>
          <a:noFill/>
          <a:ln>
            <a:noFill/>
          </a:ln>
        </p:spPr>
        <p:txBody>
          <a:bodyPr spcFirstLastPara="1" wrap="square" lIns="45700" tIns="45700" rIns="45700" bIns="45700" anchor="t" anchorCtr="0">
            <a:normAutofit/>
          </a:bodyPr>
          <a:lstStyle/>
          <a:p>
            <a:pPr marL="457200" lvl="0" indent="-457200" algn="l" rtl="0">
              <a:spcBef>
                <a:spcPts val="0"/>
              </a:spcBef>
              <a:spcAft>
                <a:spcPts val="0"/>
              </a:spcAft>
              <a:buClr>
                <a:schemeClr val="lt1"/>
              </a:buClr>
              <a:buSzPts val="2800"/>
              <a:buFont typeface="Arial"/>
              <a:buChar char="•"/>
            </a:pPr>
            <a:r>
              <a:rPr lang="en-US" sz="2800"/>
              <a:t>Explain how the process of digestion left bone fragments in the coprolites of "bone-crushing" dogs. </a:t>
            </a:r>
            <a:endParaRPr/>
          </a:p>
          <a:p>
            <a:pPr marL="937235" lvl="1" indent="-457200" algn="l" rtl="0">
              <a:spcBef>
                <a:spcPts val="480"/>
              </a:spcBef>
              <a:spcAft>
                <a:spcPts val="0"/>
              </a:spcAft>
              <a:buClr>
                <a:schemeClr val="lt1"/>
              </a:buClr>
              <a:buSzPts val="2040"/>
              <a:buFont typeface="Arial"/>
              <a:buChar char="•"/>
            </a:pPr>
            <a:r>
              <a:rPr lang="en-US" sz="2400"/>
              <a:t>Use a digestion model as part of your explanation.</a:t>
            </a:r>
            <a:endParaRPr/>
          </a:p>
          <a:p>
            <a:pPr marL="0" lvl="0" indent="0" algn="l" rtl="0">
              <a:spcBef>
                <a:spcPts val="140"/>
              </a:spcBef>
              <a:spcAft>
                <a:spcPts val="0"/>
              </a:spcAft>
              <a:buClr>
                <a:schemeClr val="lt1"/>
              </a:buClr>
              <a:buSzPts val="700"/>
              <a:buNone/>
            </a:pPr>
            <a:endParaRPr sz="700"/>
          </a:p>
          <a:p>
            <a:pPr marL="457200" lvl="0" indent="-457200" algn="l" rtl="0">
              <a:spcBef>
                <a:spcPts val="560"/>
              </a:spcBef>
              <a:spcAft>
                <a:spcPts val="0"/>
              </a:spcAft>
              <a:buClr>
                <a:schemeClr val="lt1"/>
              </a:buClr>
              <a:buSzPts val="2800"/>
              <a:buFont typeface="Arial"/>
              <a:buChar char="•"/>
            </a:pPr>
            <a:r>
              <a:rPr lang="en-US" sz="2800"/>
              <a:t>Revise your explanation for why scientists can use coprolites to understand ecosystems.</a:t>
            </a:r>
            <a:endParaRPr/>
          </a:p>
        </p:txBody>
      </p:sp>
      <p:pic>
        <p:nvPicPr>
          <p:cNvPr id="266" name="Google Shape;266;p33"/>
          <p:cNvPicPr preferRelativeResize="0"/>
          <p:nvPr/>
        </p:nvPicPr>
        <p:blipFill rotWithShape="1">
          <a:blip r:embed="rId3">
            <a:alphaModFix/>
          </a:blip>
          <a:srcRect t="17901" b="30250"/>
          <a:stretch/>
        </p:blipFill>
        <p:spPr>
          <a:xfrm>
            <a:off x="3266283" y="4554071"/>
            <a:ext cx="2611433" cy="589430"/>
          </a:xfrm>
          <a:prstGeom prst="rect">
            <a:avLst/>
          </a:prstGeom>
          <a:noFill/>
          <a:ln>
            <a:noFill/>
          </a:ln>
        </p:spPr>
      </p:pic>
      <p:pic>
        <p:nvPicPr>
          <p:cNvPr id="267" name="Google Shape;267;p33"/>
          <p:cNvPicPr preferRelativeResize="0"/>
          <p:nvPr/>
        </p:nvPicPr>
        <p:blipFill rotWithShape="1">
          <a:blip r:embed="rId4">
            <a:alphaModFix/>
          </a:blip>
          <a:srcRect l="23606" t="6653" r="23041" b="16019"/>
          <a:stretch/>
        </p:blipFill>
        <p:spPr>
          <a:xfrm>
            <a:off x="329576" y="122668"/>
            <a:ext cx="2611434" cy="48981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Muddiest Point</a:t>
            </a:r>
            <a:endParaRPr/>
          </a:p>
        </p:txBody>
      </p:sp>
      <p:sp>
        <p:nvSpPr>
          <p:cNvPr id="273" name="Google Shape;273;p3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a:t>What is your muddiest point about how we can use fossils to learn about ancient organisms' diets and ecosystems?</a:t>
            </a:r>
            <a:endParaRPr b="1"/>
          </a:p>
        </p:txBody>
      </p:sp>
      <p:pic>
        <p:nvPicPr>
          <p:cNvPr id="274" name="Google Shape;274;p34"/>
          <p:cNvPicPr preferRelativeResize="0"/>
          <p:nvPr/>
        </p:nvPicPr>
        <p:blipFill>
          <a:blip r:embed="rId3">
            <a:alphaModFix/>
          </a:blip>
          <a:stretch>
            <a:fillRect/>
          </a:stretch>
        </p:blipFill>
        <p:spPr>
          <a:xfrm>
            <a:off x="2857500" y="2273350"/>
            <a:ext cx="3429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039125" y="528075"/>
            <a:ext cx="4647600" cy="8574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ts val="3240"/>
              <a:buFont typeface="Calibri"/>
              <a:buNone/>
            </a:pPr>
            <a:r>
              <a:rPr lang="en-US"/>
              <a:t>Prerequisite Knowledge: How Are Fossils Made?</a:t>
            </a:r>
            <a:endParaRPr/>
          </a:p>
        </p:txBody>
      </p:sp>
      <p:sp>
        <p:nvSpPr>
          <p:cNvPr id="93" name="Google Shape;93;p3"/>
          <p:cNvSpPr txBox="1">
            <a:spLocks noGrp="1"/>
          </p:cNvSpPr>
          <p:nvPr>
            <p:ph type="body" idx="1"/>
          </p:nvPr>
        </p:nvSpPr>
        <p:spPr>
          <a:xfrm>
            <a:off x="4039150" y="1428750"/>
            <a:ext cx="4647600" cy="3257700"/>
          </a:xfrm>
          <a:prstGeom prst="rect">
            <a:avLst/>
          </a:prstGeom>
          <a:noFill/>
          <a:ln>
            <a:noFill/>
          </a:ln>
        </p:spPr>
        <p:txBody>
          <a:bodyPr spcFirstLastPara="1" wrap="square" lIns="91425" tIns="45700" rIns="91425" bIns="45700" anchor="t" anchorCtr="0">
            <a:normAutofit/>
          </a:bodyPr>
          <a:lstStyle/>
          <a:p>
            <a:pPr marL="457200" lvl="0" indent="-361950" algn="l" rtl="0">
              <a:spcBef>
                <a:spcPts val="520"/>
              </a:spcBef>
              <a:spcAft>
                <a:spcPts val="0"/>
              </a:spcAft>
              <a:buSzPts val="2100"/>
              <a:buAutoNum type="arabicPeriod"/>
            </a:pPr>
            <a:r>
              <a:rPr lang="en-US"/>
              <a:t>An organism dies. </a:t>
            </a:r>
            <a:endParaRPr/>
          </a:p>
          <a:p>
            <a:pPr marL="457200" lvl="0" indent="-361950" algn="l" rtl="0">
              <a:spcBef>
                <a:spcPts val="0"/>
              </a:spcBef>
              <a:spcAft>
                <a:spcPts val="0"/>
              </a:spcAft>
              <a:buSzPts val="2100"/>
              <a:buAutoNum type="arabicPeriod"/>
            </a:pPr>
            <a:r>
              <a:rPr lang="en-US"/>
              <a:t>The organism is buried in the ground. </a:t>
            </a:r>
            <a:endParaRPr/>
          </a:p>
          <a:p>
            <a:pPr marL="457200" lvl="0" indent="-361950" algn="l" rtl="0">
              <a:spcBef>
                <a:spcPts val="0"/>
              </a:spcBef>
              <a:spcAft>
                <a:spcPts val="0"/>
              </a:spcAft>
              <a:buSzPts val="2100"/>
              <a:buAutoNum type="arabicPeriod"/>
            </a:pPr>
            <a:r>
              <a:rPr lang="en-US"/>
              <a:t>Soft tissues decompose, and hard structures like bone are left.</a:t>
            </a:r>
            <a:endParaRPr/>
          </a:p>
          <a:p>
            <a:pPr marL="457200" lvl="0" indent="-361950" algn="l" rtl="0">
              <a:spcBef>
                <a:spcPts val="0"/>
              </a:spcBef>
              <a:spcAft>
                <a:spcPts val="0"/>
              </a:spcAft>
              <a:buSzPts val="2100"/>
              <a:buAutoNum type="arabicPeriod"/>
            </a:pPr>
            <a:r>
              <a:rPr lang="en-US"/>
              <a:t>Sediment fills the space that was once occupied by soft tissue. </a:t>
            </a:r>
            <a:endParaRPr/>
          </a:p>
        </p:txBody>
      </p:sp>
      <p:pic>
        <p:nvPicPr>
          <p:cNvPr id="94" name="Google Shape;94;p3"/>
          <p:cNvPicPr preferRelativeResize="0"/>
          <p:nvPr/>
        </p:nvPicPr>
        <p:blipFill>
          <a:blip r:embed="rId3">
            <a:alphaModFix/>
          </a:blip>
          <a:stretch>
            <a:fillRect/>
          </a:stretch>
        </p:blipFill>
        <p:spPr>
          <a:xfrm>
            <a:off x="1" y="0"/>
            <a:ext cx="3787149" cy="51435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57200" y="10614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2400"/>
              <a:buFont typeface="Calibri"/>
              <a:buNone/>
            </a:pPr>
            <a:r>
              <a:rPr lang="en-US"/>
              <a:t>Prerequisite Knowledge: </a:t>
            </a:r>
            <a:br>
              <a:rPr lang="en-US"/>
            </a:br>
            <a:r>
              <a:rPr lang="en-US"/>
              <a:t>What does the fossil record reveal about the evolution of life on earth? </a:t>
            </a:r>
            <a:endParaRPr/>
          </a:p>
        </p:txBody>
      </p:sp>
      <p:sp>
        <p:nvSpPr>
          <p:cNvPr id="100" name="Google Shape;100;p4"/>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Fossils provide evidence of Earth’s climate in the past. The fossil record shows that groups of organisms have changed over time. </a:t>
            </a:r>
            <a:endParaRPr/>
          </a:p>
        </p:txBody>
      </p:sp>
      <p:pic>
        <p:nvPicPr>
          <p:cNvPr id="101" name="Google Shape;101;p4"/>
          <p:cNvPicPr preferRelativeResize="0"/>
          <p:nvPr/>
        </p:nvPicPr>
        <p:blipFill>
          <a:blip r:embed="rId3">
            <a:alphaModFix/>
          </a:blip>
          <a:stretch>
            <a:fillRect/>
          </a:stretch>
        </p:blipFill>
        <p:spPr>
          <a:xfrm>
            <a:off x="372750" y="1138325"/>
            <a:ext cx="4082029" cy="40820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7" name="Google Shape;107;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How can we use fossils to learn about ancient organisms' diets and ecosystems?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Objectives</a:t>
            </a:r>
            <a:endParaRPr/>
          </a:p>
        </p:txBody>
      </p:sp>
      <p:sp>
        <p:nvSpPr>
          <p:cNvPr id="113" name="Google Shape;113;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Students will be able to:</a:t>
            </a:r>
            <a:endParaRPr/>
          </a:p>
          <a:p>
            <a:pPr marL="457200" lvl="0" indent="-393700" algn="l" rtl="0">
              <a:spcBef>
                <a:spcPts val="0"/>
              </a:spcBef>
              <a:spcAft>
                <a:spcPts val="0"/>
              </a:spcAft>
              <a:buSzPts val="2600"/>
              <a:buChar char="•"/>
            </a:pPr>
            <a:r>
              <a:rPr lang="en-US"/>
              <a:t>connect the chemical and physical process of digestion to fossil formation;</a:t>
            </a:r>
            <a:endParaRPr/>
          </a:p>
          <a:p>
            <a:pPr marL="457200" lvl="0" indent="-393700" algn="l" rtl="0">
              <a:spcBef>
                <a:spcPts val="0"/>
              </a:spcBef>
              <a:spcAft>
                <a:spcPts val="0"/>
              </a:spcAft>
              <a:buSzPts val="2600"/>
              <a:buChar char="•"/>
            </a:pPr>
            <a:r>
              <a:rPr lang="en-US"/>
              <a:t>explain what coprolites can tell us about the diet of the organisms they came from; </a:t>
            </a:r>
            <a:endParaRPr/>
          </a:p>
          <a:p>
            <a:pPr marL="457200" lvl="0" indent="-393700" algn="l" rtl="0">
              <a:spcBef>
                <a:spcPts val="0"/>
              </a:spcBef>
              <a:spcAft>
                <a:spcPts val="0"/>
              </a:spcAft>
              <a:buSzPts val="2600"/>
              <a:buChar char="•"/>
            </a:pPr>
            <a:r>
              <a:rPr lang="en-US"/>
              <a:t>and draw conclusions about ecosystem-level interactions.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Collective Brain Dump</a:t>
            </a:r>
            <a:endParaRPr/>
          </a:p>
        </p:txBody>
      </p:sp>
      <p:sp>
        <p:nvSpPr>
          <p:cNvPr id="119" name="Google Shape;119;p8"/>
          <p:cNvSpPr txBox="1">
            <a:spLocks noGrp="1"/>
          </p:cNvSpPr>
          <p:nvPr>
            <p:ph type="body" idx="1"/>
          </p:nvPr>
        </p:nvSpPr>
        <p:spPr>
          <a:xfrm>
            <a:off x="457200" y="1713304"/>
            <a:ext cx="8229600" cy="1716892"/>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800"/>
              <a:buFont typeface="Arial"/>
              <a:buChar char="•"/>
            </a:pPr>
            <a:r>
              <a:rPr lang="en-US" sz="2800"/>
              <a:t>What is poop? </a:t>
            </a:r>
            <a:endParaRPr/>
          </a:p>
          <a:p>
            <a:pPr marL="205730" lvl="0" indent="-205730" algn="l" rtl="0">
              <a:spcBef>
                <a:spcPts val="560"/>
              </a:spcBef>
              <a:spcAft>
                <a:spcPts val="0"/>
              </a:spcAft>
              <a:buClr>
                <a:schemeClr val="accent4"/>
              </a:buClr>
              <a:buSzPts val="2800"/>
              <a:buFont typeface="Arial"/>
              <a:buChar char="•"/>
            </a:pPr>
            <a:r>
              <a:rPr lang="en-US" sz="2800"/>
              <a:t>Why do we poop? </a:t>
            </a:r>
            <a:endParaRPr/>
          </a:p>
          <a:p>
            <a:pPr marL="205730" lvl="0" indent="-205730" algn="l" rtl="0">
              <a:spcBef>
                <a:spcPts val="560"/>
              </a:spcBef>
              <a:spcAft>
                <a:spcPts val="0"/>
              </a:spcAft>
              <a:buClr>
                <a:schemeClr val="accent4"/>
              </a:buClr>
              <a:buSzPts val="2800"/>
              <a:buFont typeface="Arial"/>
              <a:buChar char="•"/>
            </a:pPr>
            <a:r>
              <a:rPr lang="en-US" sz="2800"/>
              <a:t>Where does poop come from? </a:t>
            </a:r>
            <a:endParaRPr/>
          </a:p>
        </p:txBody>
      </p:sp>
      <p:pic>
        <p:nvPicPr>
          <p:cNvPr id="120" name="Google Shape;120;p8"/>
          <p:cNvPicPr preferRelativeResize="0"/>
          <p:nvPr/>
        </p:nvPicPr>
        <p:blipFill rotWithShape="1">
          <a:blip r:embed="rId3">
            <a:alphaModFix/>
          </a:blip>
          <a:srcRect t="23312" b="30259"/>
          <a:stretch/>
        </p:blipFill>
        <p:spPr>
          <a:xfrm>
            <a:off x="3266281" y="4615434"/>
            <a:ext cx="2611437" cy="528066"/>
          </a:xfrm>
          <a:prstGeom prst="rect">
            <a:avLst/>
          </a:prstGeom>
          <a:noFill/>
          <a:ln>
            <a:noFill/>
          </a:ln>
        </p:spPr>
      </p:pic>
      <p:pic>
        <p:nvPicPr>
          <p:cNvPr id="121" name="Google Shape;121;p8"/>
          <p:cNvPicPr preferRelativeResize="0"/>
          <p:nvPr/>
        </p:nvPicPr>
        <p:blipFill>
          <a:blip r:embed="rId4">
            <a:alphaModFix/>
          </a:blip>
          <a:stretch>
            <a:fillRect/>
          </a:stretch>
        </p:blipFill>
        <p:spPr>
          <a:xfrm>
            <a:off x="5372775" y="338000"/>
            <a:ext cx="3429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Fossilized Poop (“coprolites”)</a:t>
            </a:r>
            <a:endParaRPr/>
          </a:p>
        </p:txBody>
      </p:sp>
      <p:sp>
        <p:nvSpPr>
          <p:cNvPr id="127" name="Google Shape;127;p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231775" lvl="0" indent="-79375" algn="l" rtl="0">
              <a:spcBef>
                <a:spcPts val="0"/>
              </a:spcBef>
              <a:spcAft>
                <a:spcPts val="0"/>
              </a:spcAft>
              <a:buSzPts val="2400"/>
              <a:buNone/>
            </a:pPr>
            <a:endParaRPr/>
          </a:p>
        </p:txBody>
      </p:sp>
      <p:pic>
        <p:nvPicPr>
          <p:cNvPr id="128" name="Google Shape;128;p9"/>
          <p:cNvPicPr preferRelativeResize="0"/>
          <p:nvPr/>
        </p:nvPicPr>
        <p:blipFill>
          <a:blip r:embed="rId3">
            <a:alphaModFix/>
          </a:blip>
          <a:stretch>
            <a:fillRect/>
          </a:stretch>
        </p:blipFill>
        <p:spPr>
          <a:xfrm>
            <a:off x="457203" y="1451600"/>
            <a:ext cx="6235598" cy="3291900"/>
          </a:xfrm>
          <a:prstGeom prst="rect">
            <a:avLst/>
          </a:prstGeom>
          <a:noFill/>
          <a:ln>
            <a:noFill/>
          </a:ln>
        </p:spPr>
      </p:pic>
      <p:sp>
        <p:nvSpPr>
          <p:cNvPr id="129" name="Google Shape;129;p9"/>
          <p:cNvSpPr txBox="1"/>
          <p:nvPr/>
        </p:nvSpPr>
        <p:spPr>
          <a:xfrm>
            <a:off x="451800" y="4671125"/>
            <a:ext cx="75594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000" i="1">
                <a:solidFill>
                  <a:srgbClr val="659298"/>
                </a:solidFill>
                <a:latin typeface="Calibri"/>
                <a:ea typeface="Calibri"/>
                <a:cs typeface="Calibri"/>
                <a:sym typeface="Calibri"/>
              </a:rPr>
              <a:t>Natural History Museum of Los Angeles County. (n.d.). [A few of the six-million-year-old coprolites (fossilized feces) of extinct bone-crushing dogs; the one on the right has visible bits of bone sticking out]. </a:t>
            </a:r>
            <a:r>
              <a:rPr lang="en-US" sz="1000" i="1" u="sng">
                <a:solidFill>
                  <a:srgbClr val="659298"/>
                </a:solidFill>
                <a:latin typeface="Calibri"/>
                <a:ea typeface="Calibri"/>
                <a:cs typeface="Calibri"/>
                <a:sym typeface="Calibri"/>
                <a:hlinkClick r:id="rId4"/>
              </a:rPr>
              <a:t>https://nhm.org/stories/proof-pooping</a:t>
            </a:r>
            <a:endParaRPr sz="1000" i="1">
              <a:solidFill>
                <a:srgbClr val="65929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u="sng">
                <a:solidFill>
                  <a:schemeClr val="hlink"/>
                </a:solidFill>
                <a:hlinkClick r:id="rId3"/>
              </a:rPr>
              <a:t>Ancient Poop</a:t>
            </a:r>
            <a:endParaRPr/>
          </a:p>
        </p:txBody>
      </p:sp>
      <p:sp>
        <p:nvSpPr>
          <p:cNvPr id="135" name="Google Shape;135;p10"/>
          <p:cNvSpPr txBox="1">
            <a:spLocks noGrp="1"/>
          </p:cNvSpPr>
          <p:nvPr>
            <p:ph type="body" idx="1"/>
          </p:nvPr>
        </p:nvSpPr>
        <p:spPr>
          <a:xfrm>
            <a:off x="457201" y="2572710"/>
            <a:ext cx="8229600" cy="204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400"/>
              <a:buNone/>
            </a:pPr>
            <a:r>
              <a:rPr lang="en-US"/>
              <a:t>Scientists were able to figure out how the dogs hunted based on these fossils.</a:t>
            </a:r>
            <a:endParaRPr/>
          </a:p>
          <a:p>
            <a:pPr marL="0" lvl="0" indent="0" algn="l" rtl="0">
              <a:spcBef>
                <a:spcPts val="320"/>
              </a:spcBef>
              <a:spcAft>
                <a:spcPts val="0"/>
              </a:spcAft>
              <a:buSzPts val="1600"/>
              <a:buNone/>
            </a:pPr>
            <a:endParaRPr sz="1600"/>
          </a:p>
          <a:p>
            <a:pPr marL="0" lvl="0" indent="0" algn="l" rtl="0">
              <a:spcBef>
                <a:spcPts val="480"/>
              </a:spcBef>
              <a:spcAft>
                <a:spcPts val="0"/>
              </a:spcAft>
              <a:buSzPts val="2400"/>
              <a:buNone/>
            </a:pPr>
            <a:r>
              <a:rPr lang="en-US" i="1"/>
              <a:t>How do you think they were able to do this?</a:t>
            </a:r>
            <a:r>
              <a:rPr lang="en-US"/>
              <a:t> </a:t>
            </a:r>
            <a:endParaRPr/>
          </a:p>
          <a:p>
            <a:pPr marL="0" lvl="0" indent="0" algn="l" rtl="0">
              <a:spcBef>
                <a:spcPts val="480"/>
              </a:spcBef>
              <a:spcAft>
                <a:spcPts val="0"/>
              </a:spcAft>
              <a:buSzPts val="2400"/>
              <a:buNone/>
            </a:pPr>
            <a:r>
              <a:rPr lang="en-US" b="1"/>
              <a:t>Write an explanation then discuss with your neighbor.</a:t>
            </a:r>
            <a:r>
              <a:rPr lang="en-US"/>
              <a:t> </a:t>
            </a:r>
            <a:endParaRPr/>
          </a:p>
        </p:txBody>
      </p:sp>
      <p:pic>
        <p:nvPicPr>
          <p:cNvPr id="136" name="Google Shape;136;p10"/>
          <p:cNvPicPr preferRelativeResize="0"/>
          <p:nvPr/>
        </p:nvPicPr>
        <p:blipFill rotWithShape="1">
          <a:blip r:embed="rId4">
            <a:alphaModFix/>
          </a:blip>
          <a:srcRect l="10949" t="26934" r="9291" b="12835"/>
          <a:stretch/>
        </p:blipFill>
        <p:spPr>
          <a:xfrm>
            <a:off x="3638372" y="313007"/>
            <a:ext cx="5048426" cy="21446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4796</TotalTime>
  <Words>2563</Words>
  <Application>Microsoft Office PowerPoint</Application>
  <PresentationFormat>On-screen Show (16:9)</PresentationFormat>
  <Paragraphs>178</Paragraphs>
  <Slides>29</Slides>
  <Notes>29</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Calibri</vt:lpstr>
      <vt:lpstr>Arial</vt:lpstr>
      <vt:lpstr>Noto Sans Symbols</vt:lpstr>
      <vt:lpstr>Constantia</vt:lpstr>
      <vt:lpstr>Georgia</vt:lpstr>
      <vt:lpstr>K20 LEARN</vt:lpstr>
      <vt:lpstr>K20 LEARN</vt:lpstr>
      <vt:lpstr>PowerPoint Presentation</vt:lpstr>
      <vt:lpstr>Doggos, Digestion, and Fossils, Oh My!</vt:lpstr>
      <vt:lpstr>Prerequisite Knowledge: How Are Fossils Made?</vt:lpstr>
      <vt:lpstr>Prerequisite Knowledge:  What does the fossil record reveal about the evolution of life on earth? </vt:lpstr>
      <vt:lpstr>Essential Question</vt:lpstr>
      <vt:lpstr>Objectives</vt:lpstr>
      <vt:lpstr>Collective Brain Dump</vt:lpstr>
      <vt:lpstr>Fossilized Poop (“coprolites”)</vt:lpstr>
      <vt:lpstr>Ancient Poop</vt:lpstr>
      <vt:lpstr>Modeling Digestion</vt:lpstr>
      <vt:lpstr>Modeling Digestion</vt:lpstr>
      <vt:lpstr>Modeling Digestion</vt:lpstr>
      <vt:lpstr>Modeling Digestion</vt:lpstr>
      <vt:lpstr>Observations of the Model</vt:lpstr>
      <vt:lpstr>Digestion Model vs. Real Digestion</vt:lpstr>
      <vt:lpstr>Digestion</vt:lpstr>
      <vt:lpstr>Digestion: Mouth → Stomach</vt:lpstr>
      <vt:lpstr>Digestion: Stomach → Small Intestine</vt:lpstr>
      <vt:lpstr>Digestion: Small Intestine → Anus</vt:lpstr>
      <vt:lpstr>Watch How Digestion Works</vt:lpstr>
      <vt:lpstr>From Digestion to Fossilized Poop…</vt:lpstr>
      <vt:lpstr>From Digestion to Fossilized Poop…</vt:lpstr>
      <vt:lpstr>From Digestion to Fossilized Poop…</vt:lpstr>
      <vt:lpstr>Ancient Poop</vt:lpstr>
      <vt:lpstr>All About Dino Dung</vt:lpstr>
      <vt:lpstr>Poop: What is It Good For?</vt:lpstr>
      <vt:lpstr>Poop: What is It Good For?</vt:lpstr>
      <vt:lpstr>PowerPoint Presentation</vt:lpstr>
      <vt:lpstr>Muddiest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Doggos, Digestion and Fossils: Oh My!</dc:title>
  <dc:creator>K20 Center</dc:creator>
  <cp:lastModifiedBy>Bigler, Elijah B.</cp:lastModifiedBy>
  <cp:revision>3</cp:revision>
  <dcterms:modified xsi:type="dcterms:W3CDTF">2023-08-02T19:15:50Z</dcterms:modified>
</cp:coreProperties>
</file>