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8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txYfRtUgS32GhALRwlzTwj02/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le Joh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1C3798-56DC-4D9A-9801-2FC9C4495233}">
  <a:tblStyle styleId="{3D1C3798-56DC-4D9A-9801-2FC9C4495233}" styleName="Table_0">
    <a:wholeTbl>
      <a:tcTxStyle b="off" i="off">
        <a:font>
          <a:latin typeface="Constantia"/>
          <a:ea typeface="Constantia"/>
          <a:cs typeface="Constantia"/>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1003E49-EC1D-4990-9888-683B8EADC599}" styleName="Table_1">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FF6"/>
          </a:solidFill>
        </a:fill>
      </a:tcStyle>
    </a:wholeTbl>
    <a:band1H>
      <a:tcTxStyle/>
      <a:tcStyle>
        <a:tcBdr/>
        <a:fill>
          <a:solidFill>
            <a:srgbClr val="D2DEED"/>
          </a:solidFill>
        </a:fill>
      </a:tcStyle>
    </a:band1H>
    <a:band2H>
      <a:tcTxStyle/>
      <a:tcStyle>
        <a:tcBdr/>
      </a:tcStyle>
    </a:band2H>
    <a:band1V>
      <a:tcTxStyle/>
      <a:tcStyle>
        <a:tcBdr/>
        <a:fill>
          <a:solidFill>
            <a:srgbClr val="D2DEED"/>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2"/>
          </a:solidFill>
        </a:fill>
      </a:tcStyle>
    </a:lastCol>
    <a:firstCol>
      <a:tcTxStyle b="on" i="off">
        <a:font>
          <a:latin typeface="Constantia"/>
          <a:ea typeface="Constantia"/>
          <a:cs typeface="Constantia"/>
        </a:font>
        <a:schemeClr val="lt1"/>
      </a:tcTxStyle>
      <a:tcStyle>
        <a:tcBdr/>
        <a:fill>
          <a:solidFill>
            <a:schemeClr val="accent2"/>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94"/>
  </p:normalViewPr>
  <p:slideViewPr>
    <p:cSldViewPr snapToGrid="0">
      <p:cViewPr varScale="1">
        <p:scale>
          <a:sx n="142" d="100"/>
          <a:sy n="142" d="100"/>
        </p:scale>
        <p:origin x="723"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8-13T13:14:29.171" idx="1">
    <p:pos x="6000" y="0"/>
    <p:text>adjust citation on this slide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T4GgiE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d9908066f654727934df7bf4f505a54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newsela.com/read/dinosaurs-crustaceans/id/3560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hm.org/stories/proof-poop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Several groups should have "undigestible" materials in their food that all students should have a chance to observe. Ask students to </a:t>
            </a:r>
            <a:r>
              <a:rPr lang="en-US" sz="11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Carousel</a:t>
            </a:r>
            <a:r>
              <a:rPr lang="en-US" sz="1100" b="0" i="0">
                <a:solidFill>
                  <a:schemeClr val="dk1"/>
                </a:solidFill>
                <a:latin typeface="Arial"/>
                <a:ea typeface="Arial"/>
                <a:cs typeface="Arial"/>
                <a:sym typeface="Arial"/>
              </a:rPr>
              <a:t> around the room to observe the final products of each group's model. They should record additional observations about their peers' models and attempt to identify the content of the "waste" products.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i="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71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US"/>
              <a:t>MS-LS1-7</a:t>
            </a:r>
            <a:endParaRPr/>
          </a:p>
          <a:p>
            <a:pPr marL="0" lvl="0" indent="0" algn="l" rtl="0">
              <a:spcBef>
                <a:spcPts val="0"/>
              </a:spcBef>
              <a:spcAft>
                <a:spcPts val="0"/>
              </a:spcAft>
              <a:buClr>
                <a:schemeClr val="lt1"/>
              </a:buClr>
              <a:buSzPts val="1100"/>
              <a:buFont typeface="Arial"/>
              <a:buNone/>
            </a:pPr>
            <a:r>
              <a:rPr lang="en-US"/>
              <a:t>MS-LS4-1</a:t>
            </a:r>
            <a:endParaRPr/>
          </a:p>
          <a:p>
            <a:pPr marL="0" lvl="0" indent="0" algn="l" rtl="0">
              <a:spcBef>
                <a:spcPts val="0"/>
              </a:spcBef>
              <a:spcAft>
                <a:spcPts val="0"/>
              </a:spcAft>
              <a:buClr>
                <a:schemeClr val="lt1"/>
              </a:buClr>
              <a:buSzPts val="1100"/>
              <a:buFont typeface="Arial"/>
              <a:buNone/>
            </a:pPr>
            <a:r>
              <a:rPr lang="en-US"/>
              <a:t>MS-LS4-2</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Once students have a complete understanding of digestive processes, return to their observations from the Explore Carousel. Ask them to describe what they were able to identify in the "waste" products of the models. Help students connect this to their understanding of how fossils form.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Additionally, interesting conversation synthesizing content can be facilitated through student-generated questions. Previous student questions have included:</a:t>
            </a:r>
            <a:endParaRPr/>
          </a:p>
          <a:p>
            <a:pPr marL="0" lvl="0" indent="0" algn="l" rtl="0">
              <a:spcBef>
                <a:spcPts val="0"/>
              </a:spcBef>
              <a:spcAft>
                <a:spcPts val="0"/>
              </a:spcAft>
              <a:buNone/>
            </a:pPr>
            <a:r>
              <a:rPr lang="en-US" sz="1100" b="0" i="0">
                <a:solidFill>
                  <a:schemeClr val="dk1"/>
                </a:solidFill>
                <a:latin typeface="Arial"/>
                <a:ea typeface="Arial"/>
                <a:cs typeface="Arial"/>
                <a:sym typeface="Arial"/>
              </a:rPr>
              <a:t>Why can't we eat our poop?</a:t>
            </a:r>
            <a:endParaRPr/>
          </a:p>
          <a:p>
            <a:pPr marL="0" lvl="0" indent="0" algn="l" rtl="0">
              <a:spcBef>
                <a:spcPts val="0"/>
              </a:spcBef>
              <a:spcAft>
                <a:spcPts val="0"/>
              </a:spcAft>
              <a:buNone/>
            </a:pPr>
            <a:r>
              <a:rPr lang="en-US" sz="1100" b="0" i="0">
                <a:solidFill>
                  <a:schemeClr val="dk1"/>
                </a:solidFill>
                <a:latin typeface="Arial"/>
                <a:ea typeface="Arial"/>
                <a:cs typeface="Arial"/>
                <a:sym typeface="Arial"/>
              </a:rPr>
              <a:t>Why do some animals eat their poop?</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Have students brainstorm the types of conclusions they might be able to draw about an animal based on what they might find in its poop (e.g., whole seeds would tell us that animals can't digest that food).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dirty="0">
                <a:solidFill>
                  <a:srgbClr val="000000"/>
                </a:solidFill>
                <a:effectLst/>
                <a:latin typeface="Times New Roman" panose="02020603050405020304" pitchFamily="18" charset="0"/>
              </a:rPr>
              <a:t>Fritts-Penniman, A. What can ancient dog poop reveal about an ecosystem? (2018, July 5). Massive Science. https://</a:t>
            </a:r>
            <a:r>
              <a:rPr lang="en-US" sz="1100" b="0" i="0" u="none" strike="noStrike" dirty="0" err="1">
                <a:solidFill>
                  <a:srgbClr val="000000"/>
                </a:solidFill>
                <a:effectLst/>
                <a:latin typeface="Times New Roman" panose="02020603050405020304" pitchFamily="18" charset="0"/>
              </a:rPr>
              <a:t>massivesci.com</a:t>
            </a:r>
            <a:r>
              <a:rPr lang="en-US" sz="1100" b="0" i="0" u="none" strike="noStrike" dirty="0">
                <a:solidFill>
                  <a:srgbClr val="000000"/>
                </a:solidFill>
                <a:effectLst/>
                <a:latin typeface="Times New Roman" panose="02020603050405020304" pitchFamily="18" charset="0"/>
              </a:rPr>
              <a:t>/articles/ancient-dog-fossils-bones/</a:t>
            </a:r>
          </a:p>
          <a:p>
            <a:pPr marL="0" lvl="0" indent="0" algn="l" rtl="0">
              <a:spcBef>
                <a:spcPts val="0"/>
              </a:spcBef>
              <a:spcAft>
                <a:spcPts val="0"/>
              </a:spcAft>
              <a:buNone/>
            </a:pPr>
            <a:endParaRPr lang="en-US" sz="1100" b="0" i="0" u="none" strike="noStrike" dirty="0">
              <a:solidFill>
                <a:srgbClr val="000000"/>
              </a:solidFill>
              <a:effectLst/>
              <a:latin typeface="Times New Roman" panose="02020603050405020304" pitchFamily="18" charset="0"/>
            </a:endParaRPr>
          </a:p>
          <a:p>
            <a:pPr marL="0" lvl="0" indent="0" algn="l" rtl="0">
              <a:spcBef>
                <a:spcPts val="0"/>
              </a:spcBef>
              <a:spcAft>
                <a:spcPts val="0"/>
              </a:spcAft>
              <a:buNone/>
            </a:pPr>
            <a:r>
              <a:rPr lang="en-US" sz="1100" b="0" i="0" u="none" strike="noStrike" dirty="0">
                <a:solidFill>
                  <a:srgbClr val="000000"/>
                </a:solidFill>
                <a:effectLst/>
                <a:latin typeface="Times New Roman" panose="02020603050405020304" pitchFamily="18" charset="0"/>
              </a:rPr>
              <a:t>Wang, X., White, S. C., </a:t>
            </a:r>
            <a:r>
              <a:rPr lang="en-US" sz="1100" b="0" i="0" u="none" strike="noStrike" dirty="0" err="1">
                <a:solidFill>
                  <a:srgbClr val="000000"/>
                </a:solidFill>
                <a:effectLst/>
                <a:latin typeface="Times New Roman" panose="02020603050405020304" pitchFamily="18" charset="0"/>
              </a:rPr>
              <a:t>Balisi</a:t>
            </a:r>
            <a:r>
              <a:rPr lang="en-US" sz="1100" b="0" i="0" u="none" strike="noStrike" dirty="0">
                <a:solidFill>
                  <a:srgbClr val="000000"/>
                </a:solidFill>
                <a:effectLst/>
                <a:latin typeface="Times New Roman" panose="02020603050405020304" pitchFamily="18" charset="0"/>
              </a:rPr>
              <a:t>, M., </a:t>
            </a:r>
            <a:r>
              <a:rPr lang="en-US" sz="1100" b="0" i="0" u="none" strike="noStrike" dirty="0" err="1">
                <a:solidFill>
                  <a:srgbClr val="000000"/>
                </a:solidFill>
                <a:effectLst/>
                <a:latin typeface="Times New Roman" panose="02020603050405020304" pitchFamily="18" charset="0"/>
              </a:rPr>
              <a:t>Biewer</a:t>
            </a:r>
            <a:r>
              <a:rPr lang="en-US" sz="1100" b="0" i="0" u="none" strike="noStrike" dirty="0">
                <a:solidFill>
                  <a:srgbClr val="000000"/>
                </a:solidFill>
                <a:effectLst/>
                <a:latin typeface="Times New Roman" panose="02020603050405020304" pitchFamily="18" charset="0"/>
              </a:rPr>
              <a:t>, J., Sankey, J., Garber, D., &amp; Tseng, J. First bone-cracking dog coprolites provide new insight into bone consumption in </a:t>
            </a:r>
            <a:r>
              <a:rPr lang="en-US" sz="1100" b="0" i="0" u="none" strike="noStrike" dirty="0" err="1">
                <a:solidFill>
                  <a:srgbClr val="000000"/>
                </a:solidFill>
                <a:effectLst/>
                <a:latin typeface="Times New Roman" panose="02020603050405020304" pitchFamily="18" charset="0"/>
              </a:rPr>
              <a:t>Borophagus</a:t>
            </a:r>
            <a:r>
              <a:rPr lang="en-US" sz="1100" b="0" i="0" u="none" strike="noStrike" dirty="0">
                <a:solidFill>
                  <a:srgbClr val="000000"/>
                </a:solidFill>
                <a:effectLst/>
                <a:latin typeface="Times New Roman" panose="02020603050405020304" pitchFamily="18" charset="0"/>
              </a:rPr>
              <a:t> and their unique ecological niche. (2018, May 22). </a:t>
            </a:r>
            <a:r>
              <a:rPr lang="en-US" sz="1100" b="0" i="0" u="none" strike="noStrike" dirty="0" err="1">
                <a:solidFill>
                  <a:srgbClr val="000000"/>
                </a:solidFill>
                <a:effectLst/>
                <a:latin typeface="Times New Roman" panose="02020603050405020304" pitchFamily="18" charset="0"/>
              </a:rPr>
              <a:t>eLife</a:t>
            </a:r>
            <a:r>
              <a:rPr lang="en-US" sz="1100" b="0" i="0" u="none" strike="noStrike" dirty="0">
                <a:solidFill>
                  <a:srgbClr val="000000"/>
                </a:solidFill>
                <a:effectLst/>
                <a:latin typeface="Times New Roman" panose="02020603050405020304" pitchFamily="18" charset="0"/>
              </a:rPr>
              <a:t>. https://</a:t>
            </a:r>
            <a:r>
              <a:rPr lang="en-US" sz="1100" b="0" i="0" u="none" strike="noStrike" dirty="0" err="1">
                <a:solidFill>
                  <a:srgbClr val="000000"/>
                </a:solidFill>
                <a:effectLst/>
                <a:latin typeface="Times New Roman" panose="02020603050405020304" pitchFamily="18" charset="0"/>
              </a:rPr>
              <a:t>elifesciences.org</a:t>
            </a:r>
            <a:r>
              <a:rPr lang="en-US" sz="1100" b="0" i="0" u="none" strike="noStrike" dirty="0">
                <a:solidFill>
                  <a:srgbClr val="000000"/>
                </a:solidFill>
                <a:effectLst/>
                <a:latin typeface="Times New Roman" panose="02020603050405020304" pitchFamily="18" charset="0"/>
              </a:rPr>
              <a:t>/articles/34773</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K20 Center. (n.d.). Jigsaw. Strategies. Retrieved from </a:t>
            </a:r>
            <a:r>
              <a:rPr lang="en-US" u="sng">
                <a:solidFill>
                  <a:schemeClr val="hlink"/>
                </a:solidFill>
                <a:latin typeface="Calibri"/>
                <a:ea typeface="Calibri"/>
                <a:cs typeface="Calibri"/>
                <a:sym typeface="Calibri"/>
                <a:hlinkClick r:id="rId3"/>
              </a:rPr>
              <a:t>https://learn.k20center.ou.edu/strategy/179</a:t>
            </a:r>
            <a:r>
              <a:rPr lang="en-US">
                <a:latin typeface="Calibri"/>
                <a:ea typeface="Calibri"/>
                <a:cs typeface="Calibri"/>
                <a:sym typeface="Calibri"/>
              </a:rPr>
              <a:t> </a:t>
            </a:r>
            <a:endParaRPr/>
          </a:p>
          <a:p>
            <a:pPr marL="0" lvl="0" indent="0" algn="l" rtl="0">
              <a:spcBef>
                <a:spcPts val="1000"/>
              </a:spcBef>
              <a:spcAft>
                <a:spcPts val="0"/>
              </a:spcAft>
              <a:buNone/>
            </a:pPr>
            <a:endParaRPr/>
          </a:p>
          <a:p>
            <a:pPr marL="0" lvl="0" indent="0" algn="l" rtl="0">
              <a:spcBef>
                <a:spcPts val="0"/>
              </a:spcBef>
              <a:spcAft>
                <a:spcPts val="0"/>
              </a:spcAft>
              <a:buNone/>
            </a:pPr>
            <a:r>
              <a:rPr lang="en-US"/>
              <a:t>{Screenshot is of one of the articles used in the lesson. Retrieved from </a:t>
            </a:r>
            <a:r>
              <a:rPr lang="en-US" u="sng">
                <a:solidFill>
                  <a:schemeClr val="hlink"/>
                </a:solidFill>
                <a:hlinkClick r:id="rId4"/>
              </a:rPr>
              <a:t>https://newsela.com/read/dinosaurs-crustaceans/id/35605/</a:t>
            </a:r>
            <a:r>
              <a:rPr lang="en-US"/>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Muddiest point.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https://learn.k20center.ou.edu/strategy/109</a:t>
            </a:r>
            <a:endParaRPr/>
          </a:p>
        </p:txBody>
      </p:sp>
      <p:sp>
        <p:nvSpPr>
          <p:cNvPr id="254" name="Google Shape;25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Collective brain dump.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Natural History Museum of Los Angeles County. (n.d.). [A few of the six-million-year-old coprolites (fossilized feces) of extinct bone-crushing dogs; the one on the right has visible bits of bone sticking out]. </a:t>
            </a:r>
            <a:r>
              <a:rPr lang="en-US" u="sng" dirty="0">
                <a:solidFill>
                  <a:schemeClr val="hlink"/>
                </a:solidFill>
                <a:hlinkClick r:id="rId3"/>
              </a:rPr>
              <a:t>https://nhm.org/stories/proof-pooping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Fritts-Penniman, A. What can ancient dog poop reveal about an ecosystem? (2018, July 5). Massive Science. https://</a:t>
            </a:r>
            <a:r>
              <a:rPr lang="en-US" sz="1800" b="0" i="0" u="none" strike="noStrike" dirty="0" err="1">
                <a:solidFill>
                  <a:srgbClr val="000000"/>
                </a:solidFill>
                <a:effectLst/>
                <a:latin typeface="Times New Roman" panose="02020603050405020304" pitchFamily="18" charset="0"/>
              </a:rPr>
              <a:t>massivesci.com</a:t>
            </a:r>
            <a:r>
              <a:rPr lang="en-US" sz="1800" b="0" i="0" u="none" strike="noStrike" dirty="0">
                <a:solidFill>
                  <a:srgbClr val="000000"/>
                </a:solidFill>
                <a:effectLst/>
                <a:latin typeface="Times New Roman" panose="02020603050405020304" pitchFamily="18" charset="0"/>
              </a:rPr>
              <a:t>/articles/ancient-dog-fossils-bones/</a:t>
            </a:r>
          </a:p>
          <a:p>
            <a:pPr marL="0" lvl="0" indent="0" algn="l" rtl="0">
              <a:spcBef>
                <a:spcPts val="0"/>
              </a:spcBef>
              <a:spcAft>
                <a:spcPts val="0"/>
              </a:spcAft>
              <a:buNone/>
            </a:pPr>
            <a:endParaRPr lang="en-US" sz="1800" b="0" i="0" u="none" strike="noStrike" dirty="0">
              <a:solidFill>
                <a:srgbClr val="000000"/>
              </a:solidFill>
              <a:effectLst/>
              <a:latin typeface="Times New Roman" panose="02020603050405020304" pitchFamily="18" charset="0"/>
            </a:endParaRPr>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Wang, X., White, S. C., </a:t>
            </a:r>
            <a:r>
              <a:rPr lang="en-US" sz="1800" b="0" i="0" u="none" strike="noStrike" dirty="0" err="1">
                <a:solidFill>
                  <a:srgbClr val="000000"/>
                </a:solidFill>
                <a:effectLst/>
                <a:latin typeface="Times New Roman" panose="02020603050405020304" pitchFamily="18" charset="0"/>
              </a:rPr>
              <a:t>Balisi</a:t>
            </a:r>
            <a:r>
              <a:rPr lang="en-US" sz="1800" b="0" i="0" u="none" strike="noStrike" dirty="0">
                <a:solidFill>
                  <a:srgbClr val="000000"/>
                </a:solidFill>
                <a:effectLst/>
                <a:latin typeface="Times New Roman" panose="02020603050405020304" pitchFamily="18" charset="0"/>
              </a:rPr>
              <a:t>, M., </a:t>
            </a:r>
            <a:r>
              <a:rPr lang="en-US" sz="1800" b="0" i="0" u="none" strike="noStrike" dirty="0" err="1">
                <a:solidFill>
                  <a:srgbClr val="000000"/>
                </a:solidFill>
                <a:effectLst/>
                <a:latin typeface="Times New Roman" panose="02020603050405020304" pitchFamily="18" charset="0"/>
              </a:rPr>
              <a:t>Biewer</a:t>
            </a:r>
            <a:r>
              <a:rPr lang="en-US" sz="1800" b="0" i="0" u="none" strike="noStrike" dirty="0">
                <a:solidFill>
                  <a:srgbClr val="000000"/>
                </a:solidFill>
                <a:effectLst/>
                <a:latin typeface="Times New Roman" panose="02020603050405020304" pitchFamily="18" charset="0"/>
              </a:rPr>
              <a:t>, J., Sankey, J., Garber, D., &amp; Tseng, J. First bone-cracking dog coprolites provide new insight into bone consumption in </a:t>
            </a:r>
            <a:r>
              <a:rPr lang="en-US" sz="1800" b="0" i="0" u="none" strike="noStrike" dirty="0" err="1">
                <a:solidFill>
                  <a:srgbClr val="000000"/>
                </a:solidFill>
                <a:effectLst/>
                <a:latin typeface="Times New Roman" panose="02020603050405020304" pitchFamily="18" charset="0"/>
              </a:rPr>
              <a:t>Borophagus</a:t>
            </a:r>
            <a:r>
              <a:rPr lang="en-US" sz="1800" b="0" i="0" u="none" strike="noStrike" dirty="0">
                <a:solidFill>
                  <a:srgbClr val="000000"/>
                </a:solidFill>
                <a:effectLst/>
                <a:latin typeface="Times New Roman" panose="02020603050405020304" pitchFamily="18" charset="0"/>
              </a:rPr>
              <a:t> and their unique ecological niche. (2018, May 22). </a:t>
            </a:r>
            <a:r>
              <a:rPr lang="en-US" sz="1800" b="0" i="0" u="none" strike="noStrike" dirty="0" err="1">
                <a:solidFill>
                  <a:srgbClr val="000000"/>
                </a:solidFill>
                <a:effectLst/>
                <a:latin typeface="Times New Roman" panose="02020603050405020304" pitchFamily="18" charset="0"/>
              </a:rPr>
              <a:t>eLife</a:t>
            </a:r>
            <a:r>
              <a:rPr lang="en-US" sz="1800" b="0" i="0" u="none" strike="noStrike" dirty="0">
                <a:solidFill>
                  <a:srgbClr val="000000"/>
                </a:solidFill>
                <a:effectLst/>
                <a:latin typeface="Times New Roman" panose="02020603050405020304" pitchFamily="18" charset="0"/>
              </a:rPr>
              <a:t>. https://</a:t>
            </a:r>
            <a:r>
              <a:rPr lang="en-US" sz="1800" b="0" i="0" u="none" strike="noStrike" dirty="0" err="1">
                <a:solidFill>
                  <a:srgbClr val="000000"/>
                </a:solidFill>
                <a:effectLst/>
                <a:latin typeface="Times New Roman" panose="02020603050405020304" pitchFamily="18" charset="0"/>
              </a:rPr>
              <a:t>elifesciences.org</a:t>
            </a:r>
            <a:r>
              <a:rPr lang="en-US" sz="1800" b="0" i="0" u="none" strike="noStrike" dirty="0">
                <a:solidFill>
                  <a:srgbClr val="000000"/>
                </a:solidFill>
                <a:effectLst/>
                <a:latin typeface="Times New Roman" panose="02020603050405020304" pitchFamily="18" charset="0"/>
              </a:rPr>
              <a:t>/articles/34773</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3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4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4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5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6" name="Google Shape;56;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0" name="Google Shape;60;p5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1" name="Google Shape;61;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5" name="Google Shape;65;p53"/>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6" name="Google Shape;66;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0"/>
        <p:cNvGrpSpPr/>
        <p:nvPr/>
      </p:nvGrpSpPr>
      <p:grpSpPr>
        <a:xfrm>
          <a:off x="0" y="0"/>
          <a:ext cx="0" cy="0"/>
          <a:chOff x="0" y="0"/>
          <a:chExt cx="0" cy="0"/>
        </a:xfrm>
      </p:grpSpPr>
      <p:sp>
        <p:nvSpPr>
          <p:cNvPr id="71" name="Google Shape;71;p3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3" name="Google Shape;7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7" name="Google Shape;77;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4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4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1"/>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pic>
        <p:nvPicPr>
          <p:cNvPr id="20" name="Google Shape;20;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3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8" name="Google Shape;38;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48"/>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8"/>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Materials - Modeling Digestion</a:t>
            </a:r>
            <a:endParaRPr dirty="0"/>
          </a:p>
        </p:txBody>
      </p:sp>
      <p:sp>
        <p:nvSpPr>
          <p:cNvPr id="139" name="Google Shape;139;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b="1" dirty="0"/>
              <a:t>Provide class-specific instructions for acquiring materials and completing the work here</a:t>
            </a:r>
            <a:endParaRPr sz="2400" dirty="0"/>
          </a:p>
          <a:p>
            <a:pPr marL="205730" lvl="0" indent="-40630" algn="l" rtl="0">
              <a:spcBef>
                <a:spcPts val="520"/>
              </a:spcBef>
              <a:spcAft>
                <a:spcPts val="0"/>
              </a:spcAft>
              <a:buClr>
                <a:schemeClr val="accent4"/>
              </a:buClr>
              <a:buSzPts val="2600"/>
              <a:buFont typeface="Arial"/>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Modeling Digestion</a:t>
            </a:r>
            <a:endParaRPr dirty="0"/>
          </a:p>
        </p:txBody>
      </p:sp>
      <p:sp>
        <p:nvSpPr>
          <p:cNvPr id="145" name="Google Shape;145;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b="1" dirty="0"/>
              <a:t>Provide class-specific instructions for how to complete the model (e.g., pacing, demo video for support, etc.)</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Modeling Digestion</a:t>
            </a:r>
            <a:endParaRPr dirty="0"/>
          </a:p>
        </p:txBody>
      </p:sp>
      <p:sp>
        <p:nvSpPr>
          <p:cNvPr id="151" name="Google Shape;151;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dirty="0"/>
              <a:t>Visit each </a:t>
            </a:r>
            <a:r>
              <a:rPr lang="en-US" sz="2400" b="1" dirty="0"/>
              <a:t>(GROUP/STATION) </a:t>
            </a:r>
            <a:r>
              <a:rPr lang="en-US" sz="2400" dirty="0"/>
              <a:t>around the room. [</a:t>
            </a:r>
            <a:r>
              <a:rPr lang="en-US" sz="2400" b="1" dirty="0"/>
              <a:t>Provide class-specific instructions for moving around the room here]</a:t>
            </a:r>
            <a:endParaRPr sz="2400" dirty="0"/>
          </a:p>
          <a:p>
            <a:pPr marL="205730" lvl="0" indent="-205730" algn="l" rtl="0">
              <a:spcBef>
                <a:spcPts val="520"/>
              </a:spcBef>
              <a:spcAft>
                <a:spcPts val="0"/>
              </a:spcAft>
              <a:buClr>
                <a:schemeClr val="accent4"/>
              </a:buClr>
              <a:buSzPts val="2600"/>
              <a:buFont typeface="Arial"/>
              <a:buChar char="•"/>
            </a:pPr>
            <a:r>
              <a:rPr lang="en-US" sz="2400" dirty="0"/>
              <a:t>Record new observations about how your classmates' model waste looks different than yours.</a:t>
            </a:r>
            <a:endParaRPr sz="2400" dirty="0"/>
          </a:p>
          <a:p>
            <a:pPr marL="205730" lvl="0" indent="-205730" algn="l" rtl="0">
              <a:spcBef>
                <a:spcPts val="520"/>
              </a:spcBef>
              <a:spcAft>
                <a:spcPts val="0"/>
              </a:spcAft>
              <a:buClr>
                <a:schemeClr val="accent4"/>
              </a:buClr>
              <a:buSzPts val="2600"/>
              <a:buFont typeface="Arial"/>
              <a:buChar char="•"/>
            </a:pPr>
            <a:r>
              <a:rPr lang="en-US" sz="2400" dirty="0"/>
              <a:t>If you see things in the waste that weren’t “digested,” try to guess what they are.</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Clean Up -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Modeling Digestion</a:t>
            </a:r>
            <a:endParaRPr dirty="0"/>
          </a:p>
        </p:txBody>
      </p:sp>
      <p:sp>
        <p:nvSpPr>
          <p:cNvPr id="157" name="Google Shape;15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b="1" dirty="0"/>
              <a:t>Provide class-specific instructions for clean-up here</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8"/>
          <p:cNvSpPr txBox="1">
            <a:spLocks noGrp="1"/>
          </p:cNvSpPr>
          <p:nvPr>
            <p:ph type="body" idx="4294967295"/>
          </p:nvPr>
        </p:nvSpPr>
        <p:spPr>
          <a:xfrm>
            <a:off x="1491739" y="1101759"/>
            <a:ext cx="3341519" cy="613549"/>
          </a:xfrm>
          <a:prstGeom prst="rect">
            <a:avLst/>
          </a:prstGeom>
          <a:noFill/>
          <a:ln>
            <a:noFill/>
          </a:ln>
        </p:spPr>
        <p:txBody>
          <a:bodyPr spcFirstLastPara="1" wrap="square" lIns="45700" tIns="0" rIns="45700" bIns="0" anchor="t" anchorCtr="0">
            <a:noAutofit/>
          </a:bodyPr>
          <a:lstStyle/>
          <a:p>
            <a:pPr marL="0" lvl="0" indent="0" algn="ctr" rtl="0">
              <a:spcBef>
                <a:spcPts val="0"/>
              </a:spcBef>
              <a:spcAft>
                <a:spcPts val="0"/>
              </a:spcAft>
              <a:buSzPts val="2000"/>
              <a:buNone/>
            </a:pPr>
            <a:r>
              <a:rPr lang="en-US" sz="2000"/>
              <a:t>In the model...</a:t>
            </a:r>
            <a:endParaRPr/>
          </a:p>
          <a:p>
            <a:pPr marL="0" lvl="0" indent="0" algn="ctr" rtl="0">
              <a:spcBef>
                <a:spcPts val="0"/>
              </a:spcBef>
              <a:spcAft>
                <a:spcPts val="0"/>
              </a:spcAft>
              <a:buSzPts val="1600"/>
              <a:buNone/>
            </a:pPr>
            <a:r>
              <a:rPr lang="en-US" sz="1600" b="0"/>
              <a:t>(What did you observe in the model?)</a:t>
            </a:r>
            <a:endParaRPr/>
          </a:p>
        </p:txBody>
      </p:sp>
      <p:graphicFrame>
        <p:nvGraphicFramePr>
          <p:cNvPr id="2" name="Google Shape;239;p30">
            <a:extLst>
              <a:ext uri="{FF2B5EF4-FFF2-40B4-BE49-F238E27FC236}">
                <a16:creationId xmlns:a16="http://schemas.microsoft.com/office/drawing/2014/main" id="{28AFA66F-5F41-CE34-5955-3432A29ECDF9}"/>
              </a:ext>
            </a:extLst>
          </p:cNvPr>
          <p:cNvGraphicFramePr/>
          <p:nvPr>
            <p:extLst>
              <p:ext uri="{D42A27DB-BD31-4B8C-83A1-F6EECF244321}">
                <p14:modId xmlns:p14="http://schemas.microsoft.com/office/powerpoint/2010/main" val="2163113812"/>
              </p:ext>
            </p:extLst>
          </p:nvPr>
        </p:nvGraphicFramePr>
        <p:xfrm>
          <a:off x="544652" y="1721084"/>
          <a:ext cx="7851925" cy="2872644"/>
        </p:xfrm>
        <a:graphic>
          <a:graphicData uri="http://schemas.openxmlformats.org/drawingml/2006/table">
            <a:tbl>
              <a:tblPr firstRow="1" bandRow="1">
                <a:noFill/>
                <a:tableStyleId>{71003E49-EC1D-4990-9888-683B8EADC599}</a:tableStyleId>
              </a:tblPr>
              <a:tblGrid>
                <a:gridCol w="1062402">
                  <a:extLst>
                    <a:ext uri="{9D8B030D-6E8A-4147-A177-3AD203B41FA5}">
                      <a16:colId xmlns:a16="http://schemas.microsoft.com/office/drawing/2014/main" val="1847765608"/>
                    </a:ext>
                  </a:extLst>
                </a:gridCol>
                <a:gridCol w="6789523">
                  <a:extLst>
                    <a:ext uri="{9D8B030D-6E8A-4147-A177-3AD203B41FA5}">
                      <a16:colId xmlns:a16="http://schemas.microsoft.com/office/drawing/2014/main" val="20000"/>
                    </a:ext>
                  </a:extLst>
                </a:gridCol>
              </a:tblGrid>
              <a:tr h="555250">
                <a:tc>
                  <a:txBody>
                    <a:bodyPr/>
                    <a:lstStyle/>
                    <a:p>
                      <a:pPr marL="0" marR="0" lvl="0" indent="0" algn="ctr" rtl="0">
                        <a:lnSpc>
                          <a:spcPct val="100000"/>
                        </a:lnSpc>
                        <a:spcBef>
                          <a:spcPts val="0"/>
                        </a:spcBef>
                        <a:spcAft>
                          <a:spcPts val="0"/>
                        </a:spcAft>
                        <a:buNone/>
                      </a:pPr>
                      <a:r>
                        <a:rPr lang="en-US" sz="2000" b="0" dirty="0">
                          <a:solidFill>
                            <a:srgbClr val="000000"/>
                          </a:solidFill>
                          <a:latin typeface="Calibri"/>
                          <a:ea typeface="Calibri"/>
                          <a:cs typeface="Calibri"/>
                          <a:sym typeface="Calibri"/>
                        </a:rPr>
                        <a:t>Phase 1</a:t>
                      </a:r>
                      <a:endParaRPr sz="2000" b="0" dirty="0">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rtl="0">
                        <a:lnSpc>
                          <a:spcPct val="100000"/>
                        </a:lnSpc>
                        <a:spcBef>
                          <a:spcPts val="0"/>
                        </a:spcBef>
                        <a:spcAft>
                          <a:spcPts val="0"/>
                        </a:spcAft>
                        <a:buNone/>
                      </a:pPr>
                      <a:endParaRPr dirty="0">
                        <a:solidFill>
                          <a:srgbClr val="000000"/>
                        </a:solidFill>
                        <a:latin typeface="Calibri"/>
                        <a:ea typeface="Calibri"/>
                        <a:cs typeface="Calibri"/>
                        <a:sym typeface="Calibri"/>
                      </a:endParaRPr>
                    </a:p>
                  </a:txBody>
                  <a:tcPr marL="91450" marR="91450"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97947">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2</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0750">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3</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560750">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4</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97947">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5</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Google Shape;162;p17">
            <a:extLst>
              <a:ext uri="{FF2B5EF4-FFF2-40B4-BE49-F238E27FC236}">
                <a16:creationId xmlns:a16="http://schemas.microsoft.com/office/drawing/2014/main" id="{3B08FA44-E067-E89D-A363-BAA40046AFB0}"/>
              </a:ext>
            </a:extLst>
          </p:cNvPr>
          <p:cNvSpPr txBox="1">
            <a:spLocks noGrp="1"/>
          </p:cNvSpPr>
          <p:nvPr/>
        </p:nvSpPr>
        <p:spPr>
          <a:xfrm>
            <a:off x="385639" y="242997"/>
            <a:ext cx="8229600" cy="613549"/>
          </a:xfrm>
          <a:prstGeom prst="rect">
            <a:avLst/>
          </a:prstGeom>
          <a:noFill/>
          <a:ln>
            <a:noFill/>
          </a:ln>
        </p:spPr>
        <p:txBody>
          <a:bodyPr spcFirstLastPara="1" wrap="square" lIns="0" tIns="45700" rIns="0" bIns="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accent4"/>
              </a:buClr>
              <a:buSzPts val="3600"/>
              <a:buFont typeface="Calibri"/>
              <a:buNone/>
            </a:pPr>
            <a:r>
              <a:rPr lang="en-US" dirty="0"/>
              <a:t>Observations of the Model</a:t>
            </a:r>
            <a:endParaRPr dirty="0"/>
          </a:p>
        </p:txBody>
      </p:sp>
    </p:spTree>
    <p:extLst>
      <p:ext uri="{BB962C8B-B14F-4D97-AF65-F5344CB8AC3E}">
        <p14:creationId xmlns:p14="http://schemas.microsoft.com/office/powerpoint/2010/main" val="215098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idx="4294967295"/>
          </p:nvPr>
        </p:nvSpPr>
        <p:spPr>
          <a:xfrm>
            <a:off x="457202" y="308060"/>
            <a:ext cx="8229600" cy="613549"/>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Digestion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Model</a:t>
            </a:r>
            <a:r>
              <a:rPr lang="en-US" dirty="0"/>
              <a:t> vs. Real Digestion</a:t>
            </a:r>
            <a:endParaRPr dirty="0"/>
          </a:p>
        </p:txBody>
      </p:sp>
      <p:sp>
        <p:nvSpPr>
          <p:cNvPr id="170" name="Google Shape;170;p18"/>
          <p:cNvSpPr txBox="1">
            <a:spLocks noGrp="1"/>
          </p:cNvSpPr>
          <p:nvPr>
            <p:ph type="body" idx="4294967295"/>
          </p:nvPr>
        </p:nvSpPr>
        <p:spPr>
          <a:xfrm>
            <a:off x="1491739" y="1101759"/>
            <a:ext cx="3341519" cy="613549"/>
          </a:xfrm>
          <a:prstGeom prst="rect">
            <a:avLst/>
          </a:prstGeom>
          <a:noFill/>
          <a:ln>
            <a:noFill/>
          </a:ln>
        </p:spPr>
        <p:txBody>
          <a:bodyPr spcFirstLastPara="1" wrap="square" lIns="45700" tIns="0" rIns="45700" bIns="0" anchor="t" anchorCtr="0">
            <a:noAutofit/>
          </a:bodyPr>
          <a:lstStyle/>
          <a:p>
            <a:pPr marL="0" lvl="0" indent="0" algn="ctr" rtl="0">
              <a:spcBef>
                <a:spcPts val="0"/>
              </a:spcBef>
              <a:spcAft>
                <a:spcPts val="0"/>
              </a:spcAft>
              <a:buSzPts val="2000"/>
              <a:buNone/>
            </a:pPr>
            <a:r>
              <a:rPr lang="en-US" sz="2000" dirty="0"/>
              <a:t>In the model...</a:t>
            </a:r>
            <a:endParaRPr dirty="0"/>
          </a:p>
          <a:p>
            <a:pPr marL="0" lvl="0" indent="0" algn="ctr" rtl="0">
              <a:spcBef>
                <a:spcPts val="0"/>
              </a:spcBef>
              <a:spcAft>
                <a:spcPts val="0"/>
              </a:spcAft>
              <a:buSzPts val="1600"/>
              <a:buNone/>
            </a:pPr>
            <a:r>
              <a:rPr lang="en-US" sz="1600" b="0" dirty="0"/>
              <a:t>(What did you observe in the model?)</a:t>
            </a:r>
            <a:endParaRPr dirty="0"/>
          </a:p>
        </p:txBody>
      </p:sp>
      <p:sp>
        <p:nvSpPr>
          <p:cNvPr id="171" name="Google Shape;171;p18"/>
          <p:cNvSpPr txBox="1">
            <a:spLocks noGrp="1"/>
          </p:cNvSpPr>
          <p:nvPr>
            <p:ph type="body" idx="4294967295"/>
          </p:nvPr>
        </p:nvSpPr>
        <p:spPr>
          <a:xfrm>
            <a:off x="5130177" y="1101757"/>
            <a:ext cx="3341519" cy="613551"/>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000"/>
              <a:buNone/>
            </a:pPr>
            <a:r>
              <a:rPr lang="en-US" sz="2000" dirty="0"/>
              <a:t>In the body...</a:t>
            </a:r>
            <a:endParaRPr dirty="0"/>
          </a:p>
          <a:p>
            <a:pPr marL="0" lvl="0" indent="0" algn="ctr" rtl="0">
              <a:spcBef>
                <a:spcPts val="0"/>
              </a:spcBef>
              <a:spcAft>
                <a:spcPts val="0"/>
              </a:spcAft>
              <a:buSzPts val="1600"/>
              <a:buNone/>
            </a:pPr>
            <a:r>
              <a:rPr lang="en-US" sz="1600" b="0" dirty="0"/>
              <a:t>(What happens inside each organ?)</a:t>
            </a:r>
            <a:endParaRPr dirty="0"/>
          </a:p>
        </p:txBody>
      </p:sp>
      <p:graphicFrame>
        <p:nvGraphicFramePr>
          <p:cNvPr id="2" name="Google Shape;239;p30">
            <a:extLst>
              <a:ext uri="{FF2B5EF4-FFF2-40B4-BE49-F238E27FC236}">
                <a16:creationId xmlns:a16="http://schemas.microsoft.com/office/drawing/2014/main" id="{28AFA66F-5F41-CE34-5955-3432A29ECDF9}"/>
              </a:ext>
            </a:extLst>
          </p:cNvPr>
          <p:cNvGraphicFramePr/>
          <p:nvPr>
            <p:extLst>
              <p:ext uri="{D42A27DB-BD31-4B8C-83A1-F6EECF244321}">
                <p14:modId xmlns:p14="http://schemas.microsoft.com/office/powerpoint/2010/main" val="4288606750"/>
              </p:ext>
            </p:extLst>
          </p:nvPr>
        </p:nvGraphicFramePr>
        <p:xfrm>
          <a:off x="496086" y="1705181"/>
          <a:ext cx="7975609" cy="2872644"/>
        </p:xfrm>
        <a:graphic>
          <a:graphicData uri="http://schemas.openxmlformats.org/drawingml/2006/table">
            <a:tbl>
              <a:tblPr firstRow="1" bandRow="1">
                <a:noFill/>
                <a:tableStyleId>{71003E49-EC1D-4990-9888-683B8EADC599}</a:tableStyleId>
              </a:tblPr>
              <a:tblGrid>
                <a:gridCol w="1134308">
                  <a:extLst>
                    <a:ext uri="{9D8B030D-6E8A-4147-A177-3AD203B41FA5}">
                      <a16:colId xmlns:a16="http://schemas.microsoft.com/office/drawing/2014/main" val="1847765608"/>
                    </a:ext>
                  </a:extLst>
                </a:gridCol>
                <a:gridCol w="3315317">
                  <a:extLst>
                    <a:ext uri="{9D8B030D-6E8A-4147-A177-3AD203B41FA5}">
                      <a16:colId xmlns:a16="http://schemas.microsoft.com/office/drawing/2014/main" val="20000"/>
                    </a:ext>
                  </a:extLst>
                </a:gridCol>
                <a:gridCol w="3525984">
                  <a:extLst>
                    <a:ext uri="{9D8B030D-6E8A-4147-A177-3AD203B41FA5}">
                      <a16:colId xmlns:a16="http://schemas.microsoft.com/office/drawing/2014/main" val="3201441019"/>
                    </a:ext>
                  </a:extLst>
                </a:gridCol>
              </a:tblGrid>
              <a:tr h="555250">
                <a:tc>
                  <a:txBody>
                    <a:bodyPr/>
                    <a:lstStyle/>
                    <a:p>
                      <a:pPr marL="0" marR="0" lvl="0" indent="0" algn="ctr" rtl="0">
                        <a:lnSpc>
                          <a:spcPct val="100000"/>
                        </a:lnSpc>
                        <a:spcBef>
                          <a:spcPts val="0"/>
                        </a:spcBef>
                        <a:spcAft>
                          <a:spcPts val="0"/>
                        </a:spcAft>
                        <a:buNone/>
                      </a:pPr>
                      <a:r>
                        <a:rPr lang="en-US" sz="2000" b="0" dirty="0">
                          <a:solidFill>
                            <a:srgbClr val="000000"/>
                          </a:solidFill>
                          <a:latin typeface="Calibri"/>
                          <a:ea typeface="Calibri"/>
                          <a:cs typeface="Calibri"/>
                          <a:sym typeface="Calibri"/>
                        </a:rPr>
                        <a:t>Phase 1</a:t>
                      </a:r>
                      <a:endParaRPr sz="2000" b="0" dirty="0">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rtl="0">
                        <a:lnSpc>
                          <a:spcPct val="100000"/>
                        </a:lnSpc>
                        <a:spcBef>
                          <a:spcPts val="0"/>
                        </a:spcBef>
                        <a:spcAft>
                          <a:spcPts val="0"/>
                        </a:spcAft>
                        <a:buNone/>
                      </a:pPr>
                      <a:endParaRPr dirty="0">
                        <a:solidFill>
                          <a:srgbClr val="000000"/>
                        </a:solidFill>
                        <a:latin typeface="Calibri"/>
                        <a:ea typeface="Calibri"/>
                        <a:cs typeface="Calibri"/>
                        <a:sym typeface="Calibri"/>
                      </a:endParaRPr>
                    </a:p>
                  </a:txBody>
                  <a:tcPr marL="91450" marR="91450" marT="45725" marB="4572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rtl="0">
                        <a:lnSpc>
                          <a:spcPct val="100000"/>
                        </a:lnSpc>
                        <a:spcBef>
                          <a:spcPts val="0"/>
                        </a:spcBef>
                        <a:spcAft>
                          <a:spcPts val="0"/>
                        </a:spcAft>
                        <a:buNone/>
                      </a:pPr>
                      <a:endParaRPr dirty="0">
                        <a:solidFill>
                          <a:srgbClr val="000000"/>
                        </a:solidFill>
                        <a:latin typeface="Calibri"/>
                        <a:ea typeface="Calibri"/>
                        <a:cs typeface="Calibri"/>
                        <a:sym typeface="Calibri"/>
                      </a:endParaRPr>
                    </a:p>
                  </a:txBody>
                  <a:tcPr marL="91450" marR="91450"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97947">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2</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0750">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3</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2"/>
                  </a:ext>
                </a:extLst>
              </a:tr>
              <a:tr h="560750">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4</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97947">
                <a:tc>
                  <a:txBody>
                    <a:bodyPr/>
                    <a:lstStyle/>
                    <a:p>
                      <a:pPr marL="0" marR="0" lvl="0" indent="0" algn="l" rtl="0">
                        <a:lnSpc>
                          <a:spcPct val="100000"/>
                        </a:lnSpc>
                        <a:spcBef>
                          <a:spcPts val="0"/>
                        </a:spcBef>
                        <a:spcAft>
                          <a:spcPts val="0"/>
                        </a:spcAft>
                        <a:buNone/>
                      </a:pPr>
                      <a:r>
                        <a:rPr lang="en-US" sz="2000" b="0" dirty="0">
                          <a:latin typeface="Calibri"/>
                          <a:ea typeface="Calibri"/>
                          <a:cs typeface="Calibri"/>
                          <a:sym typeface="Calibri"/>
                        </a:rPr>
                        <a:t>Phase 5</a:t>
                      </a:r>
                      <a:endParaRPr sz="2000" b="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None/>
                      </a:pPr>
                      <a:endParaRPr sz="1400" dirty="0">
                        <a:latin typeface="Calibri"/>
                        <a:ea typeface="Calibri"/>
                        <a:cs typeface="Calibri"/>
                        <a:sym typeface="Calibri"/>
                      </a:endParaRPr>
                    </a:p>
                  </a:txBody>
                  <a:tcPr marL="68575" marR="685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Digestion</a:t>
            </a:r>
            <a:endParaRPr dirty="0"/>
          </a:p>
        </p:txBody>
      </p:sp>
      <p:sp>
        <p:nvSpPr>
          <p:cNvPr id="178" name="Google Shape;178;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dirty="0"/>
              <a:t>Where did chemical reactions happen?</a:t>
            </a:r>
            <a:endParaRPr sz="2400" dirty="0"/>
          </a:p>
          <a:p>
            <a:pPr marL="205730" lvl="0" indent="-205730" algn="l" rtl="0">
              <a:spcBef>
                <a:spcPts val="520"/>
              </a:spcBef>
              <a:spcAft>
                <a:spcPts val="0"/>
              </a:spcAft>
              <a:buClr>
                <a:schemeClr val="accent4"/>
              </a:buClr>
              <a:buSzPts val="2600"/>
              <a:buFont typeface="Arial"/>
              <a:buChar char="•"/>
            </a:pPr>
            <a:r>
              <a:rPr lang="en-US" sz="2400" dirty="0"/>
              <a:t>How do we know?</a:t>
            </a:r>
            <a:endParaRPr sz="2400" dirty="0"/>
          </a:p>
          <a:p>
            <a:pPr marL="205730" lvl="0" indent="-40630" algn="l" rtl="0">
              <a:spcBef>
                <a:spcPts val="520"/>
              </a:spcBef>
              <a:spcAft>
                <a:spcPts val="0"/>
              </a:spcAft>
              <a:buClr>
                <a:schemeClr val="accent4"/>
              </a:buClr>
              <a:buSzPts val="2600"/>
              <a:buFont typeface="Arial"/>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dirty="0"/>
              <a:t>Digestion: Mouth → Stomach</a:t>
            </a:r>
            <a:endParaRPr dirty="0"/>
          </a:p>
        </p:txBody>
      </p:sp>
      <p:sp>
        <p:nvSpPr>
          <p:cNvPr id="184" name="Google Shape;184;p2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Clr>
                <a:schemeClr val="dk1"/>
              </a:buClr>
              <a:buSzPts val="2400"/>
              <a:buChar char="●"/>
            </a:pPr>
            <a:r>
              <a:rPr lang="en-US" dirty="0"/>
              <a:t>Mouth</a:t>
            </a:r>
            <a:endParaRPr dirty="0"/>
          </a:p>
          <a:p>
            <a:pPr marL="480035" lvl="1" indent="-185156" algn="l" rtl="0">
              <a:spcBef>
                <a:spcPts val="360"/>
              </a:spcBef>
              <a:spcAft>
                <a:spcPts val="0"/>
              </a:spcAft>
              <a:buClr>
                <a:schemeClr val="dk1"/>
              </a:buClr>
              <a:buSzPts val="1530"/>
              <a:buChar char="○"/>
            </a:pPr>
            <a:r>
              <a:rPr lang="en-US" sz="2400" dirty="0"/>
              <a:t>Salivary Glands (amylase)</a:t>
            </a:r>
            <a:endParaRPr sz="2400" dirty="0"/>
          </a:p>
          <a:p>
            <a:pPr marL="480035" lvl="1" indent="-185156" algn="l" rtl="0">
              <a:spcBef>
                <a:spcPts val="360"/>
              </a:spcBef>
              <a:spcAft>
                <a:spcPts val="0"/>
              </a:spcAft>
              <a:buClr>
                <a:schemeClr val="dk1"/>
              </a:buClr>
              <a:buSzPts val="1530"/>
              <a:buChar char="○"/>
            </a:pPr>
            <a:r>
              <a:rPr lang="en-US" sz="2400" dirty="0"/>
              <a:t>Esophagus</a:t>
            </a:r>
            <a:endParaRPr sz="2400" dirty="0"/>
          </a:p>
        </p:txBody>
      </p:sp>
      <p:pic>
        <p:nvPicPr>
          <p:cNvPr id="185" name="Google Shape;185;p20"/>
          <p:cNvPicPr preferRelativeResize="0"/>
          <p:nvPr/>
        </p:nvPicPr>
        <p:blipFill rotWithShape="1">
          <a:blip r:embed="rId3">
            <a:alphaModFix/>
          </a:blip>
          <a:srcRect l="12986" r="9833" b="55828"/>
          <a:stretch/>
        </p:blipFill>
        <p:spPr>
          <a:xfrm>
            <a:off x="3871628" y="1385466"/>
            <a:ext cx="4305828" cy="31891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dirty="0"/>
              <a:t>Digestion: Stomach → Small Intestine</a:t>
            </a:r>
            <a:endParaRPr dirty="0"/>
          </a:p>
        </p:txBody>
      </p:sp>
      <p:sp>
        <p:nvSpPr>
          <p:cNvPr id="191" name="Google Shape;191;p2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rmAutofit/>
          </a:bodyPr>
          <a:lstStyle/>
          <a:p>
            <a:pPr marL="231775" marR="0" lvl="0" indent="-231775" algn="l" rtl="0">
              <a:lnSpc>
                <a:spcPct val="100000"/>
              </a:lnSpc>
              <a:spcBef>
                <a:spcPts val="0"/>
              </a:spcBef>
              <a:spcAft>
                <a:spcPts val="0"/>
              </a:spcAft>
              <a:buClr>
                <a:schemeClr val="dk1"/>
              </a:buClr>
              <a:buSzPts val="2400"/>
              <a:buChar char="●"/>
            </a:pPr>
            <a:r>
              <a:rPr lang="en-US" dirty="0"/>
              <a:t>Stomach</a:t>
            </a:r>
            <a:endParaRPr dirty="0"/>
          </a:p>
          <a:p>
            <a:pPr marL="231775" marR="0" lvl="0" indent="-231775" algn="l" rtl="0">
              <a:lnSpc>
                <a:spcPct val="100000"/>
              </a:lnSpc>
              <a:spcBef>
                <a:spcPts val="0"/>
              </a:spcBef>
              <a:spcAft>
                <a:spcPts val="0"/>
              </a:spcAft>
              <a:buClr>
                <a:schemeClr val="dk1"/>
              </a:buClr>
              <a:buSzPts val="2400"/>
              <a:buChar char="●"/>
            </a:pPr>
            <a:r>
              <a:rPr lang="en-US" dirty="0"/>
              <a:t>Liver</a:t>
            </a:r>
            <a:endParaRPr dirty="0"/>
          </a:p>
          <a:p>
            <a:pPr marL="480034" marR="0" lvl="1" indent="-185155" algn="l" rtl="0">
              <a:lnSpc>
                <a:spcPct val="100000"/>
              </a:lnSpc>
              <a:spcBef>
                <a:spcPts val="0"/>
              </a:spcBef>
              <a:spcAft>
                <a:spcPts val="0"/>
              </a:spcAft>
              <a:buClr>
                <a:schemeClr val="dk1"/>
              </a:buClr>
              <a:buSzPts val="1530"/>
              <a:buChar char="○"/>
            </a:pPr>
            <a:r>
              <a:rPr lang="en-US" sz="2400" dirty="0"/>
              <a:t>Gallbladder (bile)</a:t>
            </a:r>
            <a:endParaRPr sz="2400" dirty="0"/>
          </a:p>
          <a:p>
            <a:pPr marL="231775" marR="0" lvl="0" indent="-231775" algn="l" rtl="0">
              <a:lnSpc>
                <a:spcPct val="100000"/>
              </a:lnSpc>
              <a:spcBef>
                <a:spcPts val="0"/>
              </a:spcBef>
              <a:spcAft>
                <a:spcPts val="0"/>
              </a:spcAft>
              <a:buClr>
                <a:schemeClr val="dk1"/>
              </a:buClr>
              <a:buSzPts val="2400"/>
              <a:buChar char="●"/>
            </a:pPr>
            <a:r>
              <a:rPr lang="en-US" dirty="0"/>
              <a:t>Pancreas (lipase, protease, amylase)</a:t>
            </a:r>
            <a:endParaRPr dirty="0"/>
          </a:p>
          <a:p>
            <a:pPr marL="231775" marR="0" lvl="0" indent="-231775" algn="l" rtl="0">
              <a:lnSpc>
                <a:spcPct val="100000"/>
              </a:lnSpc>
              <a:spcBef>
                <a:spcPts val="0"/>
              </a:spcBef>
              <a:spcAft>
                <a:spcPts val="0"/>
              </a:spcAft>
              <a:buClr>
                <a:schemeClr val="dk1"/>
              </a:buClr>
              <a:buSzPts val="2400"/>
              <a:buChar char="●"/>
            </a:pPr>
            <a:r>
              <a:rPr lang="en-US" dirty="0"/>
              <a:t>Small intestine</a:t>
            </a:r>
            <a:endParaRPr dirty="0"/>
          </a:p>
          <a:p>
            <a:pPr marL="231775" lvl="0" indent="-79375" algn="l" rtl="0">
              <a:spcBef>
                <a:spcPts val="480"/>
              </a:spcBef>
              <a:spcAft>
                <a:spcPts val="0"/>
              </a:spcAft>
              <a:buSzPts val="2400"/>
              <a:buNone/>
            </a:pPr>
            <a:endParaRPr dirty="0"/>
          </a:p>
        </p:txBody>
      </p:sp>
      <p:pic>
        <p:nvPicPr>
          <p:cNvPr id="192" name="Google Shape;192;p21" descr="digestive system"/>
          <p:cNvPicPr preferRelativeResize="0"/>
          <p:nvPr/>
        </p:nvPicPr>
        <p:blipFill rotWithShape="1">
          <a:blip r:embed="rId3">
            <a:alphaModFix/>
          </a:blip>
          <a:srcRect l="5520" t="43907" r="3337" b="15273"/>
          <a:stretch/>
        </p:blipFill>
        <p:spPr>
          <a:xfrm>
            <a:off x="4043705" y="1551018"/>
            <a:ext cx="4775885" cy="2768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dirty="0"/>
              <a:t>Digestion: Small Intestine → Anus</a:t>
            </a:r>
            <a:endParaRPr dirty="0"/>
          </a:p>
        </p:txBody>
      </p:sp>
      <p:sp>
        <p:nvSpPr>
          <p:cNvPr id="198" name="Google Shape;198;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p>
            <a:pPr marL="231775" marR="0" lvl="0" indent="-231775" algn="l" rtl="0">
              <a:lnSpc>
                <a:spcPct val="100000"/>
              </a:lnSpc>
              <a:spcBef>
                <a:spcPts val="0"/>
              </a:spcBef>
              <a:spcAft>
                <a:spcPts val="0"/>
              </a:spcAft>
              <a:buClr>
                <a:schemeClr val="dk1"/>
              </a:buClr>
              <a:buSzPts val="2400"/>
              <a:buChar char="●"/>
            </a:pPr>
            <a:r>
              <a:rPr lang="en-US" dirty="0"/>
              <a:t>Large Intestine</a:t>
            </a:r>
            <a:endParaRPr dirty="0"/>
          </a:p>
          <a:p>
            <a:pPr marL="231775" marR="0" lvl="0" indent="-231775" algn="l" rtl="0">
              <a:lnSpc>
                <a:spcPct val="100000"/>
              </a:lnSpc>
              <a:spcBef>
                <a:spcPts val="0"/>
              </a:spcBef>
              <a:spcAft>
                <a:spcPts val="0"/>
              </a:spcAft>
              <a:buClr>
                <a:schemeClr val="dk1"/>
              </a:buClr>
              <a:buSzPts val="2400"/>
              <a:buChar char="●"/>
            </a:pPr>
            <a:r>
              <a:rPr lang="en-US" dirty="0"/>
              <a:t>Rectum </a:t>
            </a:r>
            <a:endParaRPr dirty="0"/>
          </a:p>
          <a:p>
            <a:pPr marL="231775" marR="0" lvl="0" indent="-231775" algn="l" rtl="0">
              <a:lnSpc>
                <a:spcPct val="100000"/>
              </a:lnSpc>
              <a:spcBef>
                <a:spcPts val="0"/>
              </a:spcBef>
              <a:spcAft>
                <a:spcPts val="0"/>
              </a:spcAft>
              <a:buClr>
                <a:schemeClr val="dk1"/>
              </a:buClr>
              <a:buSzPts val="2400"/>
              <a:buChar char="●"/>
            </a:pPr>
            <a:r>
              <a:rPr lang="en-US" dirty="0"/>
              <a:t>Anus</a:t>
            </a:r>
            <a:endParaRPr dirty="0"/>
          </a:p>
          <a:p>
            <a:pPr marL="231775" lvl="0" indent="-79375" algn="l" rtl="0">
              <a:spcBef>
                <a:spcPts val="480"/>
              </a:spcBef>
              <a:spcAft>
                <a:spcPts val="0"/>
              </a:spcAft>
              <a:buSzPts val="2400"/>
              <a:buNone/>
            </a:pPr>
            <a:endParaRPr dirty="0"/>
          </a:p>
        </p:txBody>
      </p:sp>
      <p:pic>
        <p:nvPicPr>
          <p:cNvPr id="199" name="Google Shape;199;p22"/>
          <p:cNvPicPr preferRelativeResize="0"/>
          <p:nvPr/>
        </p:nvPicPr>
        <p:blipFill rotWithShape="1">
          <a:blip r:embed="rId3">
            <a:alphaModFix/>
          </a:blip>
          <a:srcRect l="5532" t="61247" r="4341" b="2259"/>
          <a:stretch/>
        </p:blipFill>
        <p:spPr>
          <a:xfrm>
            <a:off x="3702460" y="1645142"/>
            <a:ext cx="4666554" cy="2445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err="1"/>
              <a:t>Doggos</a:t>
            </a:r>
            <a:r>
              <a:rPr lang="en-US" dirty="0"/>
              <a:t>, Digestion, and Fossils, Oh My!</a:t>
            </a:r>
            <a:endParaRPr dirty="0"/>
          </a:p>
        </p:txBody>
      </p:sp>
      <p:sp>
        <p:nvSpPr>
          <p:cNvPr id="87" name="Google Shape;87;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Digestion and the Fossil Record</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05" name="Google Shape;205;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ctr" anchorCtr="0">
            <a:normAutofit/>
          </a:bodyPr>
          <a:lstStyle/>
          <a:p>
            <a:pPr marL="231775" marR="0" lvl="0" indent="-231775" algn="l" rtl="0">
              <a:lnSpc>
                <a:spcPct val="100000"/>
              </a:lnSpc>
              <a:spcBef>
                <a:spcPts val="0"/>
              </a:spcBef>
              <a:spcAft>
                <a:spcPts val="0"/>
              </a:spcAft>
              <a:buClr>
                <a:schemeClr val="dk1"/>
              </a:buClr>
              <a:buSzPts val="2400"/>
              <a:buChar char="●"/>
            </a:pPr>
            <a:r>
              <a:rPr lang="en-US" sz="2400" dirty="0"/>
              <a:t>What types of materials are most/least likely to fossilize?</a:t>
            </a:r>
            <a:endParaRPr sz="2400" dirty="0"/>
          </a:p>
          <a:p>
            <a:pPr marL="231775" marR="0" lvl="0" indent="-231775" algn="l" rtl="0">
              <a:lnSpc>
                <a:spcPct val="100000"/>
              </a:lnSpc>
              <a:spcBef>
                <a:spcPts val="0"/>
              </a:spcBef>
              <a:spcAft>
                <a:spcPts val="0"/>
              </a:spcAft>
              <a:buClr>
                <a:schemeClr val="dk1"/>
              </a:buClr>
              <a:buSzPts val="2400"/>
              <a:buChar char="●"/>
            </a:pPr>
            <a:r>
              <a:rPr lang="en-US" sz="2400" dirty="0"/>
              <a:t>Why are coprolites rare?</a:t>
            </a:r>
            <a:endParaRPr sz="2400" dirty="0"/>
          </a:p>
          <a:p>
            <a:pPr marL="231775" marR="0" lvl="0" indent="-231775" algn="l" rtl="0">
              <a:lnSpc>
                <a:spcPct val="100000"/>
              </a:lnSpc>
              <a:spcBef>
                <a:spcPts val="0"/>
              </a:spcBef>
              <a:spcAft>
                <a:spcPts val="0"/>
              </a:spcAft>
              <a:buClr>
                <a:schemeClr val="dk1"/>
              </a:buClr>
              <a:buSzPts val="2400"/>
              <a:buChar char="●"/>
            </a:pPr>
            <a:r>
              <a:rPr lang="en-US" sz="2400" dirty="0"/>
              <a:t>When poop does fossilize, what sort of materials might be found inside? </a:t>
            </a:r>
            <a:endParaRPr sz="2400" dirty="0"/>
          </a:p>
          <a:p>
            <a:pPr marL="480034" marR="0" lvl="1" indent="-185155" algn="l" rtl="0">
              <a:lnSpc>
                <a:spcPct val="100000"/>
              </a:lnSpc>
              <a:spcBef>
                <a:spcPts val="0"/>
              </a:spcBef>
              <a:spcAft>
                <a:spcPts val="0"/>
              </a:spcAft>
              <a:buClr>
                <a:schemeClr val="dk1"/>
              </a:buClr>
              <a:buSzPts val="1530"/>
              <a:buChar char="○"/>
            </a:pPr>
            <a:r>
              <a:rPr lang="en-US" sz="2400" dirty="0"/>
              <a:t>Why?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11" name="Google Shape;211;p2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600"/>
              <a:buFont typeface="Arial"/>
              <a:buChar char="•"/>
            </a:pPr>
            <a:r>
              <a:rPr lang="en-US" sz="2400" dirty="0"/>
              <a:t>Why can't we eat our poop?</a:t>
            </a:r>
            <a:endParaRPr sz="2400" dirty="0"/>
          </a:p>
          <a:p>
            <a:pPr marL="205730" lvl="0" indent="-205730" algn="l" rtl="0">
              <a:spcBef>
                <a:spcPts val="520"/>
              </a:spcBef>
              <a:spcAft>
                <a:spcPts val="0"/>
              </a:spcAft>
              <a:buClr>
                <a:schemeClr val="accent4"/>
              </a:buClr>
              <a:buSzPts val="2600"/>
              <a:buFont typeface="Arial"/>
              <a:buChar char="•"/>
            </a:pPr>
            <a:r>
              <a:rPr lang="en-US" sz="2400" dirty="0"/>
              <a:t>Why do some animals eat their poop?</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From digestion to fossilized poop…</a:t>
            </a:r>
            <a:endParaRPr dirty="0"/>
          </a:p>
        </p:txBody>
      </p:sp>
      <p:sp>
        <p:nvSpPr>
          <p:cNvPr id="217" name="Google Shape;217;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dirty="0"/>
              <a:t>What conclusions could you draw about an animal based on what you might find in its poop?</a:t>
            </a:r>
            <a:endParaRPr sz="2400" dirty="0"/>
          </a:p>
          <a:p>
            <a:pPr marL="205730" lvl="0" indent="-40630" algn="l" rtl="0">
              <a:spcBef>
                <a:spcPts val="520"/>
              </a:spcBef>
              <a:spcAft>
                <a:spcPts val="0"/>
              </a:spcAft>
              <a:buClr>
                <a:schemeClr val="accent4"/>
              </a:buClr>
              <a:buSzPts val="2600"/>
              <a:buFont typeface="Arial"/>
              <a:buNone/>
            </a:pPr>
            <a:endParaRPr sz="2400" dirty="0"/>
          </a:p>
          <a:p>
            <a:pPr marL="205730" lvl="0" indent="-205730" algn="l" rtl="0">
              <a:spcBef>
                <a:spcPts val="520"/>
              </a:spcBef>
              <a:spcAft>
                <a:spcPts val="0"/>
              </a:spcAft>
              <a:buClr>
                <a:schemeClr val="accent4"/>
              </a:buClr>
              <a:buSzPts val="2600"/>
              <a:buFont typeface="Arial"/>
              <a:buChar char="•"/>
            </a:pPr>
            <a:r>
              <a:rPr lang="en-US" sz="2400" dirty="0"/>
              <a:t>Come up with as many answers as you can. </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Ancient Poop</a:t>
            </a:r>
            <a:endParaRPr dirty="0"/>
          </a:p>
        </p:txBody>
      </p:sp>
      <p:sp>
        <p:nvSpPr>
          <p:cNvPr id="223" name="Google Shape;223;p28"/>
          <p:cNvSpPr txBox="1">
            <a:spLocks noGrp="1"/>
          </p:cNvSpPr>
          <p:nvPr>
            <p:ph type="body" idx="1"/>
          </p:nvPr>
        </p:nvSpPr>
        <p:spPr>
          <a:xfrm>
            <a:off x="457201" y="2572710"/>
            <a:ext cx="8229599" cy="20427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400"/>
              <a:buNone/>
            </a:pPr>
            <a:r>
              <a:rPr lang="en-US" dirty="0"/>
              <a:t>Scientists were able to figure out how the dogs hunted based on these fossils.</a:t>
            </a:r>
            <a:endParaRPr dirty="0"/>
          </a:p>
          <a:p>
            <a:pPr marL="0" lvl="0" indent="0" algn="ctr" rtl="0">
              <a:spcBef>
                <a:spcPts val="320"/>
              </a:spcBef>
              <a:spcAft>
                <a:spcPts val="0"/>
              </a:spcAft>
              <a:buSzPts val="1600"/>
              <a:buNone/>
            </a:pPr>
            <a:endParaRPr sz="1600" dirty="0"/>
          </a:p>
          <a:p>
            <a:pPr marL="0" lvl="0" indent="0" algn="l" rtl="0">
              <a:spcBef>
                <a:spcPts val="480"/>
              </a:spcBef>
              <a:spcAft>
                <a:spcPts val="0"/>
              </a:spcAft>
              <a:buSzPts val="2400"/>
              <a:buNone/>
            </a:pPr>
            <a:r>
              <a:rPr lang="en-US" b="1" dirty="0"/>
              <a:t>Based on what you know now, write a new explanation.</a:t>
            </a:r>
            <a:endParaRPr b="1" dirty="0"/>
          </a:p>
        </p:txBody>
      </p:sp>
      <p:pic>
        <p:nvPicPr>
          <p:cNvPr id="224" name="Google Shape;224;p28"/>
          <p:cNvPicPr preferRelativeResize="0"/>
          <p:nvPr/>
        </p:nvPicPr>
        <p:blipFill rotWithShape="1">
          <a:blip r:embed="rId3">
            <a:alphaModFix/>
          </a:blip>
          <a:srcRect l="10949" t="26934" r="9291" b="12835"/>
          <a:stretch/>
        </p:blipFill>
        <p:spPr>
          <a:xfrm>
            <a:off x="3638372" y="313007"/>
            <a:ext cx="5048426" cy="21446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All About Dino Dung</a:t>
            </a:r>
            <a:endParaRPr dirty="0"/>
          </a:p>
        </p:txBody>
      </p:sp>
      <p:sp>
        <p:nvSpPr>
          <p:cNvPr id="230" name="Google Shape;230;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SzPts val="2600"/>
              <a:buChar char="•"/>
            </a:pPr>
            <a:r>
              <a:rPr lang="en-US" sz="2400" dirty="0"/>
              <a:t>Read your section of the article with your expert group</a:t>
            </a:r>
            <a:endParaRPr sz="2400" dirty="0"/>
          </a:p>
          <a:p>
            <a:pPr marL="457200" lvl="0" indent="-393700" algn="l" rtl="0">
              <a:lnSpc>
                <a:spcPct val="115000"/>
              </a:lnSpc>
              <a:spcBef>
                <a:spcPts val="0"/>
              </a:spcBef>
              <a:spcAft>
                <a:spcPts val="0"/>
              </a:spcAft>
              <a:buSzPts val="2600"/>
              <a:buChar char="•"/>
            </a:pPr>
            <a:r>
              <a:rPr lang="en-US" sz="2400" dirty="0"/>
              <a:t>Teach your home group about your section</a:t>
            </a:r>
            <a:endParaRPr sz="2400" dirty="0"/>
          </a:p>
          <a:p>
            <a:pPr marL="0" lvl="0" indent="0" algn="l" rtl="0">
              <a:lnSpc>
                <a:spcPct val="115000"/>
              </a:lnSpc>
              <a:spcBef>
                <a:spcPts val="0"/>
              </a:spcBef>
              <a:spcAft>
                <a:spcPts val="0"/>
              </a:spcAft>
              <a:buNone/>
            </a:pPr>
            <a:endParaRPr sz="2400" dirty="0"/>
          </a:p>
          <a:p>
            <a:pPr marL="0" lvl="0" indent="0" algn="l" rtl="0">
              <a:lnSpc>
                <a:spcPct val="115000"/>
              </a:lnSpc>
              <a:spcBef>
                <a:spcPts val="0"/>
              </a:spcBef>
              <a:spcAft>
                <a:spcPts val="0"/>
              </a:spcAft>
              <a:buNone/>
            </a:pPr>
            <a:r>
              <a:rPr lang="en-US" sz="2400" dirty="0"/>
              <a:t>As a group answer the following question: </a:t>
            </a:r>
            <a:endParaRPr sz="2400" i="1" dirty="0"/>
          </a:p>
          <a:p>
            <a:pPr marL="0" lvl="0" indent="0" algn="l" rtl="0">
              <a:lnSpc>
                <a:spcPct val="115000"/>
              </a:lnSpc>
              <a:spcBef>
                <a:spcPts val="0"/>
              </a:spcBef>
              <a:spcAft>
                <a:spcPts val="0"/>
              </a:spcAft>
              <a:buNone/>
            </a:pPr>
            <a:r>
              <a:rPr lang="en-US" sz="2400" i="1" dirty="0"/>
              <a:t>Why are bones and other materials left behind during digestion?</a:t>
            </a:r>
            <a:endParaRPr sz="2400" i="1" dirty="0"/>
          </a:p>
        </p:txBody>
      </p:sp>
      <p:pic>
        <p:nvPicPr>
          <p:cNvPr id="231" name="Google Shape;231;p29" title="Jigsaw.png"/>
          <p:cNvPicPr preferRelativeResize="0"/>
          <p:nvPr/>
        </p:nvPicPr>
        <p:blipFill>
          <a:blip r:embed="rId3">
            <a:alphaModFix/>
          </a:blip>
          <a:stretch>
            <a:fillRect/>
          </a:stretch>
        </p:blipFill>
        <p:spPr>
          <a:xfrm>
            <a:off x="7217025" y="333988"/>
            <a:ext cx="1245575" cy="1245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idx="4294967295"/>
          </p:nvPr>
        </p:nvSpPr>
        <p:spPr>
          <a:xfrm>
            <a:off x="457200" y="311887"/>
            <a:ext cx="8229600" cy="644386"/>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Poop. What is it good for?</a:t>
            </a:r>
            <a:endParaRPr dirty="0"/>
          </a:p>
        </p:txBody>
      </p:sp>
      <p:sp>
        <p:nvSpPr>
          <p:cNvPr id="237" name="Google Shape;237;p30"/>
          <p:cNvSpPr txBox="1">
            <a:spLocks noGrp="1"/>
          </p:cNvSpPr>
          <p:nvPr>
            <p:ph type="body" idx="4294967295"/>
          </p:nvPr>
        </p:nvSpPr>
        <p:spPr>
          <a:xfrm>
            <a:off x="457200" y="1161721"/>
            <a:ext cx="8229600" cy="8034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600"/>
              <a:buNone/>
            </a:pPr>
            <a:r>
              <a:rPr lang="en-US" sz="2400" dirty="0"/>
              <a:t>Pick the coprolite evidence that helped scientists draw their conclusions.</a:t>
            </a:r>
            <a:endParaRPr sz="2400" dirty="0"/>
          </a:p>
        </p:txBody>
      </p:sp>
      <p:graphicFrame>
        <p:nvGraphicFramePr>
          <p:cNvPr id="238" name="Google Shape;238;p30"/>
          <p:cNvGraphicFramePr/>
          <p:nvPr/>
        </p:nvGraphicFramePr>
        <p:xfrm>
          <a:off x="4605579" y="2116804"/>
          <a:ext cx="4154075" cy="2362240"/>
        </p:xfrm>
        <a:graphic>
          <a:graphicData uri="http://schemas.openxmlformats.org/drawingml/2006/table">
            <a:tbl>
              <a:tblPr firstRow="1" bandRow="1">
                <a:noFill/>
                <a:tableStyleId>{71003E49-EC1D-4990-9888-683B8EADC599}</a:tableStyleId>
              </a:tblPr>
              <a:tblGrid>
                <a:gridCol w="4154075">
                  <a:extLst>
                    <a:ext uri="{9D8B030D-6E8A-4147-A177-3AD203B41FA5}">
                      <a16:colId xmlns:a16="http://schemas.microsoft.com/office/drawing/2014/main" val="20000"/>
                    </a:ext>
                  </a:extLst>
                </a:gridCol>
              </a:tblGrid>
              <a:tr h="370850">
                <a:tc>
                  <a:txBody>
                    <a:bodyPr/>
                    <a:lstStyle/>
                    <a:p>
                      <a:pPr marL="0" marR="0" lvl="0" indent="0" algn="ctr" rtl="0">
                        <a:lnSpc>
                          <a:spcPct val="100000"/>
                        </a:lnSpc>
                        <a:spcBef>
                          <a:spcPts val="0"/>
                        </a:spcBef>
                        <a:spcAft>
                          <a:spcPts val="0"/>
                        </a:spcAft>
                        <a:buNone/>
                      </a:pPr>
                      <a:r>
                        <a:rPr lang="en-US" sz="2000" dirty="0">
                          <a:solidFill>
                            <a:schemeClr val="dk1"/>
                          </a:solidFill>
                          <a:latin typeface="Calibri"/>
                          <a:ea typeface="Calibri"/>
                          <a:cs typeface="Calibri"/>
                          <a:sym typeface="Calibri"/>
                        </a:rPr>
                        <a:t>Evidence</a:t>
                      </a:r>
                      <a:endParaRPr dirty="0">
                        <a:solidFill>
                          <a:schemeClr val="dk1"/>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Some of the bones in the coprolites belonged to animals that weighed 75 lbs or more.</a:t>
                      </a:r>
                      <a:endParaRPr sz="14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dirty="0">
                          <a:latin typeface="Calibri"/>
                          <a:ea typeface="Calibri"/>
                          <a:cs typeface="Calibri"/>
                          <a:sym typeface="Calibri"/>
                        </a:rPr>
                        <a:t>About 5% of the coprolites were bone fragments.</a:t>
                      </a:r>
                      <a:endParaRPr sz="140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14 coprolite fossils were found in the same place.</a:t>
                      </a:r>
                      <a:endParaRPr sz="14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Partially digested bone and feces with bones provide nutrients to an ecosystem in an unusual way.</a:t>
                      </a:r>
                      <a:endParaRPr sz="14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dirty="0">
                          <a:latin typeface="Calibri"/>
                          <a:ea typeface="Calibri"/>
                          <a:cs typeface="Calibri"/>
                          <a:sym typeface="Calibri"/>
                        </a:rPr>
                        <a:t>The coprolites came from multiple dogs. </a:t>
                      </a:r>
                      <a:endParaRPr sz="140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239" name="Google Shape;239;p30"/>
          <p:cNvGraphicFramePr/>
          <p:nvPr>
            <p:extLst>
              <p:ext uri="{D42A27DB-BD31-4B8C-83A1-F6EECF244321}">
                <p14:modId xmlns:p14="http://schemas.microsoft.com/office/powerpoint/2010/main" val="1866998190"/>
              </p:ext>
            </p:extLst>
          </p:nvPr>
        </p:nvGraphicFramePr>
        <p:xfrm>
          <a:off x="343018" y="2116804"/>
          <a:ext cx="4078325" cy="2050040"/>
        </p:xfrm>
        <a:graphic>
          <a:graphicData uri="http://schemas.openxmlformats.org/drawingml/2006/table">
            <a:tbl>
              <a:tblPr firstRow="1" bandRow="1">
                <a:noFill/>
                <a:tableStyleId>{71003E49-EC1D-4990-9888-683B8EADC599}</a:tableStyleId>
              </a:tblPr>
              <a:tblGrid>
                <a:gridCol w="4078325">
                  <a:extLst>
                    <a:ext uri="{9D8B030D-6E8A-4147-A177-3AD203B41FA5}">
                      <a16:colId xmlns:a16="http://schemas.microsoft.com/office/drawing/2014/main" val="20000"/>
                    </a:ext>
                  </a:extLst>
                </a:gridCol>
              </a:tblGrid>
              <a:tr h="321650">
                <a:tc>
                  <a:txBody>
                    <a:bodyPr/>
                    <a:lstStyle/>
                    <a:p>
                      <a:pPr marL="0" marR="0" lvl="0" indent="0" algn="ctr" rtl="0">
                        <a:lnSpc>
                          <a:spcPct val="100000"/>
                        </a:lnSpc>
                        <a:spcBef>
                          <a:spcPts val="0"/>
                        </a:spcBef>
                        <a:spcAft>
                          <a:spcPts val="0"/>
                        </a:spcAft>
                        <a:buNone/>
                      </a:pPr>
                      <a:r>
                        <a:rPr lang="en-US" sz="2000" dirty="0">
                          <a:solidFill>
                            <a:srgbClr val="000000"/>
                          </a:solidFill>
                          <a:latin typeface="Calibri"/>
                          <a:ea typeface="Calibri"/>
                          <a:cs typeface="Calibri"/>
                          <a:sym typeface="Calibri"/>
                        </a:rPr>
                        <a:t>Conclusions</a:t>
                      </a:r>
                      <a:endParaRPr dirty="0">
                        <a:solidFill>
                          <a:srgbClr val="000000"/>
                        </a:solidFill>
                        <a:latin typeface="Calibri"/>
                        <a:ea typeface="Calibri"/>
                        <a:cs typeface="Calibri"/>
                        <a:sym typeface="Calibri"/>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Bone-crushing dogs weighed about 50 lbs, and probably hunted in packs.</a:t>
                      </a:r>
                      <a:endParaRPr sz="14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0175">
                <a:tc>
                  <a:txBody>
                    <a:bodyPr/>
                    <a:lstStyle/>
                    <a:p>
                      <a:pPr marL="0" marR="0" lvl="0" indent="0" algn="l" rtl="0">
                        <a:lnSpc>
                          <a:spcPct val="100000"/>
                        </a:lnSpc>
                        <a:spcBef>
                          <a:spcPts val="0"/>
                        </a:spcBef>
                        <a:spcAft>
                          <a:spcPts val="0"/>
                        </a:spcAft>
                        <a:buNone/>
                      </a:pPr>
                      <a:r>
                        <a:rPr lang="en-US" sz="1400" dirty="0">
                          <a:latin typeface="Calibri"/>
                          <a:ea typeface="Calibri"/>
                          <a:cs typeface="Calibri"/>
                          <a:sym typeface="Calibri"/>
                        </a:rPr>
                        <a:t>The dogs marked their territories. </a:t>
                      </a:r>
                      <a:endParaRPr sz="140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00175">
                <a:tc>
                  <a:txBody>
                    <a:bodyPr/>
                    <a:lstStyle/>
                    <a:p>
                      <a:pPr marL="0" marR="0" lvl="0" indent="0" algn="l" rtl="0">
                        <a:lnSpc>
                          <a:spcPct val="100000"/>
                        </a:lnSpc>
                        <a:spcBef>
                          <a:spcPts val="0"/>
                        </a:spcBef>
                        <a:spcAft>
                          <a:spcPts val="0"/>
                        </a:spcAft>
                        <a:buNone/>
                      </a:pPr>
                      <a:r>
                        <a:rPr lang="en-US" sz="1400">
                          <a:latin typeface="Calibri"/>
                          <a:ea typeface="Calibri"/>
                          <a:cs typeface="Calibri"/>
                          <a:sym typeface="Calibri"/>
                        </a:rPr>
                        <a:t>The dogs ate animals much larger than them.</a:t>
                      </a:r>
                      <a:endParaRPr sz="140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0175">
                <a:tc>
                  <a:txBody>
                    <a:bodyPr/>
                    <a:lstStyle/>
                    <a:p>
                      <a:pPr marL="0" marR="0" lvl="0" indent="0" algn="l" rtl="0">
                        <a:lnSpc>
                          <a:spcPct val="100000"/>
                        </a:lnSpc>
                        <a:spcBef>
                          <a:spcPts val="0"/>
                        </a:spcBef>
                        <a:spcAft>
                          <a:spcPts val="0"/>
                        </a:spcAft>
                        <a:buNone/>
                      </a:pPr>
                      <a:r>
                        <a:rPr lang="en-US" sz="1400" dirty="0">
                          <a:latin typeface="Calibri"/>
                          <a:ea typeface="Calibri"/>
                          <a:cs typeface="Calibri"/>
                          <a:sym typeface="Calibri"/>
                        </a:rPr>
                        <a:t>Ecosystems were probably disrupted when the dogs went extinct. </a:t>
                      </a:r>
                      <a:endParaRPr sz="1400" dirty="0">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Poop. What is it good for?</a:t>
            </a:r>
            <a:endParaRPr dirty="0"/>
          </a:p>
        </p:txBody>
      </p:sp>
      <p:sp>
        <p:nvSpPr>
          <p:cNvPr id="245" name="Google Shape;245;p3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sz="2400" dirty="0"/>
              <a:t>Discuss with a partner:</a:t>
            </a:r>
            <a:endParaRPr sz="2400" dirty="0"/>
          </a:p>
          <a:p>
            <a:pPr marL="205730" lvl="0" indent="-224780" algn="l" rtl="0">
              <a:spcBef>
                <a:spcPts val="520"/>
              </a:spcBef>
              <a:spcAft>
                <a:spcPts val="0"/>
              </a:spcAft>
              <a:buClr>
                <a:schemeClr val="accent4"/>
              </a:buClr>
              <a:buSzPts val="2900"/>
              <a:buFont typeface="Arial"/>
              <a:buChar char="•"/>
            </a:pPr>
            <a:r>
              <a:rPr lang="en-US" sz="2400" dirty="0"/>
              <a:t>How does your evidence support the conclusion(s) you matched it to?</a:t>
            </a:r>
            <a:endParaRPr sz="2400" dirty="0"/>
          </a:p>
          <a:p>
            <a:pPr marL="205730" lvl="0" indent="-224780" algn="l" rtl="0">
              <a:spcBef>
                <a:spcPts val="520"/>
              </a:spcBef>
              <a:spcAft>
                <a:spcPts val="0"/>
              </a:spcAft>
              <a:buClr>
                <a:schemeClr val="accent4"/>
              </a:buClr>
              <a:buSzPts val="2900"/>
              <a:buFont typeface="Arial"/>
              <a:buChar char="•"/>
            </a:pPr>
            <a:r>
              <a:rPr lang="en-US" sz="2400" dirty="0"/>
              <a:t>If your conclusions/evidence don’t match, discuss why not.</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body" idx="1"/>
          </p:nvPr>
        </p:nvSpPr>
        <p:spPr>
          <a:xfrm>
            <a:off x="3079788" y="308541"/>
            <a:ext cx="5654695" cy="4106385"/>
          </a:xfrm>
          <a:prstGeom prst="rect">
            <a:avLst/>
          </a:prstGeom>
          <a:noFill/>
          <a:ln>
            <a:noFill/>
          </a:ln>
        </p:spPr>
        <p:txBody>
          <a:bodyPr spcFirstLastPara="1" wrap="square" lIns="45700" tIns="45700" rIns="45700" bIns="45700" anchor="t" anchorCtr="0">
            <a:normAutofit/>
          </a:bodyPr>
          <a:lstStyle/>
          <a:p>
            <a:pPr marL="457200" lvl="0" indent="-457200" algn="l" rtl="0">
              <a:spcBef>
                <a:spcPts val="0"/>
              </a:spcBef>
              <a:spcAft>
                <a:spcPts val="0"/>
              </a:spcAft>
              <a:buClr>
                <a:schemeClr val="lt1"/>
              </a:buClr>
              <a:buSzPts val="2800"/>
              <a:buFont typeface="Arial"/>
              <a:buChar char="•"/>
            </a:pPr>
            <a:r>
              <a:rPr lang="en-US" sz="2400" dirty="0"/>
              <a:t>Explain how the process of digestion left bone fragments in the coprolites of "bone-crushing" dogs. </a:t>
            </a:r>
            <a:endParaRPr sz="2400" dirty="0"/>
          </a:p>
          <a:p>
            <a:pPr marL="937235" lvl="1" indent="-457200" algn="l" rtl="0">
              <a:spcBef>
                <a:spcPts val="480"/>
              </a:spcBef>
              <a:spcAft>
                <a:spcPts val="0"/>
              </a:spcAft>
              <a:buClr>
                <a:schemeClr val="lt1"/>
              </a:buClr>
              <a:buSzPts val="2040"/>
              <a:buFont typeface="Arial"/>
              <a:buChar char="•"/>
            </a:pPr>
            <a:r>
              <a:rPr lang="en-US" sz="2400" dirty="0"/>
              <a:t>Use a digestion model as part of your explanation.</a:t>
            </a:r>
            <a:endParaRPr sz="2400" dirty="0"/>
          </a:p>
          <a:p>
            <a:pPr marL="0" lvl="0" indent="0" algn="l" rtl="0">
              <a:spcBef>
                <a:spcPts val="140"/>
              </a:spcBef>
              <a:spcAft>
                <a:spcPts val="0"/>
              </a:spcAft>
              <a:buClr>
                <a:schemeClr val="lt1"/>
              </a:buClr>
              <a:buSzPts val="700"/>
              <a:buNone/>
            </a:pPr>
            <a:endParaRPr sz="2400" dirty="0"/>
          </a:p>
          <a:p>
            <a:pPr marL="457200" lvl="0" indent="-457200" algn="l" rtl="0">
              <a:spcBef>
                <a:spcPts val="560"/>
              </a:spcBef>
              <a:spcAft>
                <a:spcPts val="0"/>
              </a:spcAft>
              <a:buClr>
                <a:schemeClr val="lt1"/>
              </a:buClr>
              <a:buSzPts val="2800"/>
              <a:buFont typeface="Arial"/>
              <a:buChar char="•"/>
            </a:pPr>
            <a:r>
              <a:rPr lang="en-US" sz="2400" dirty="0"/>
              <a:t>Revise your explanation for why scientists can use coprolites to understand ecosystems.</a:t>
            </a:r>
            <a:endParaRPr sz="2400" dirty="0"/>
          </a:p>
        </p:txBody>
      </p:sp>
      <p:pic>
        <p:nvPicPr>
          <p:cNvPr id="251" name="Google Shape;251;p33"/>
          <p:cNvPicPr preferRelativeResize="0"/>
          <p:nvPr/>
        </p:nvPicPr>
        <p:blipFill rotWithShape="1">
          <a:blip r:embed="rId3">
            <a:alphaModFix/>
          </a:blip>
          <a:srcRect l="23606" t="6653" r="23041" b="16019"/>
          <a:stretch/>
        </p:blipFill>
        <p:spPr>
          <a:xfrm>
            <a:off x="329576" y="122668"/>
            <a:ext cx="2611434" cy="48981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Muddiest Point</a:t>
            </a:r>
            <a:endParaRPr dirty="0"/>
          </a:p>
        </p:txBody>
      </p:sp>
      <p:sp>
        <p:nvSpPr>
          <p:cNvPr id="257" name="Google Shape;257;p3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sz="2400" dirty="0"/>
              <a:t>What is your muddiest point about how we can use fossils to learn about ancient organisms' diets and ecosystems?</a:t>
            </a:r>
            <a:endParaRPr sz="2400" b="1" dirty="0"/>
          </a:p>
        </p:txBody>
      </p:sp>
      <p:pic>
        <p:nvPicPr>
          <p:cNvPr id="258" name="Google Shape;258;p34"/>
          <p:cNvPicPr preferRelativeResize="0"/>
          <p:nvPr/>
        </p:nvPicPr>
        <p:blipFill>
          <a:blip r:embed="rId3">
            <a:alphaModFix/>
          </a:blip>
          <a:stretch>
            <a:fillRect/>
          </a:stretch>
        </p:blipFill>
        <p:spPr>
          <a:xfrm>
            <a:off x="2857500" y="2273350"/>
            <a:ext cx="3429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4039125" y="528075"/>
            <a:ext cx="4647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dirty="0"/>
              <a:t>How Are Fossils Made?</a:t>
            </a:r>
            <a:endParaRPr dirty="0"/>
          </a:p>
        </p:txBody>
      </p:sp>
      <p:sp>
        <p:nvSpPr>
          <p:cNvPr id="93" name="Google Shape;93;p3"/>
          <p:cNvSpPr txBox="1">
            <a:spLocks noGrp="1"/>
          </p:cNvSpPr>
          <p:nvPr>
            <p:ph type="body" idx="1"/>
          </p:nvPr>
        </p:nvSpPr>
        <p:spPr>
          <a:xfrm>
            <a:off x="4039150" y="1428750"/>
            <a:ext cx="4647600" cy="3257700"/>
          </a:xfrm>
          <a:prstGeom prst="rect">
            <a:avLst/>
          </a:prstGeom>
          <a:noFill/>
          <a:ln>
            <a:noFill/>
          </a:ln>
        </p:spPr>
        <p:txBody>
          <a:bodyPr spcFirstLastPara="1" wrap="square" lIns="91425" tIns="45700" rIns="91425" bIns="45700" anchor="t" anchorCtr="0">
            <a:noAutofit/>
          </a:bodyPr>
          <a:lstStyle/>
          <a:p>
            <a:pPr marL="457200" lvl="0" indent="-361950" algn="l" rtl="0">
              <a:spcBef>
                <a:spcPts val="520"/>
              </a:spcBef>
              <a:spcAft>
                <a:spcPts val="0"/>
              </a:spcAft>
              <a:buSzPts val="2100"/>
              <a:buAutoNum type="arabicPeriod"/>
            </a:pPr>
            <a:r>
              <a:rPr lang="en-US" sz="2400" dirty="0"/>
              <a:t>An organism dies. </a:t>
            </a:r>
            <a:endParaRPr sz="2400" dirty="0"/>
          </a:p>
          <a:p>
            <a:pPr marL="457200" lvl="0" indent="-361950" algn="l" rtl="0">
              <a:spcBef>
                <a:spcPts val="0"/>
              </a:spcBef>
              <a:spcAft>
                <a:spcPts val="0"/>
              </a:spcAft>
              <a:buSzPts val="2100"/>
              <a:buAutoNum type="arabicPeriod"/>
            </a:pPr>
            <a:r>
              <a:rPr lang="en-US" sz="2400" dirty="0"/>
              <a:t>The organism is buried in the ground. </a:t>
            </a:r>
            <a:endParaRPr sz="2400" dirty="0"/>
          </a:p>
          <a:p>
            <a:pPr marL="457200" lvl="0" indent="-361950" algn="l" rtl="0">
              <a:spcBef>
                <a:spcPts val="0"/>
              </a:spcBef>
              <a:spcAft>
                <a:spcPts val="0"/>
              </a:spcAft>
              <a:buSzPts val="2100"/>
              <a:buAutoNum type="arabicPeriod"/>
            </a:pPr>
            <a:r>
              <a:rPr lang="en-US" sz="2400" dirty="0"/>
              <a:t>Soft tissues decompose, and hard structures like bone are left.</a:t>
            </a:r>
            <a:endParaRPr sz="2400" dirty="0"/>
          </a:p>
          <a:p>
            <a:pPr marL="457200" lvl="0" indent="-361950" algn="l" rtl="0">
              <a:spcBef>
                <a:spcPts val="0"/>
              </a:spcBef>
              <a:spcAft>
                <a:spcPts val="0"/>
              </a:spcAft>
              <a:buSzPts val="2100"/>
              <a:buAutoNum type="arabicPeriod"/>
            </a:pPr>
            <a:r>
              <a:rPr lang="en-US" sz="2400" dirty="0"/>
              <a:t>Sediment fills the space that was once occupied by soft tissue. </a:t>
            </a:r>
            <a:endParaRPr sz="2400" dirty="0"/>
          </a:p>
        </p:txBody>
      </p:sp>
      <p:pic>
        <p:nvPicPr>
          <p:cNvPr id="94" name="Google Shape;94;p3"/>
          <p:cNvPicPr preferRelativeResize="0"/>
          <p:nvPr/>
        </p:nvPicPr>
        <p:blipFill>
          <a:blip r:embed="rId3">
            <a:alphaModFix/>
          </a:blip>
          <a:stretch>
            <a:fillRect/>
          </a:stretch>
        </p:blipFill>
        <p:spPr>
          <a:xfrm>
            <a:off x="1" y="0"/>
            <a:ext cx="3787149" cy="5143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57200" y="736653"/>
            <a:ext cx="8229600" cy="11823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2400"/>
              <a:buFont typeface="Calibri"/>
              <a:buNone/>
            </a:pPr>
            <a:br>
              <a:rPr lang="en-US"/>
            </a:br>
            <a:r>
              <a:rPr lang="en-US"/>
              <a:t>What does the fossil record reveal about the evolution of life on earth? </a:t>
            </a:r>
            <a:endParaRPr/>
          </a:p>
        </p:txBody>
      </p:sp>
      <p:sp>
        <p:nvSpPr>
          <p:cNvPr id="100" name="Google Shape;100;p4"/>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Fossils provide evidence of Earth’s climate in the past. The fossil record shows that groups of organisms have changed over time. </a:t>
            </a:r>
            <a:endParaRPr dirty="0"/>
          </a:p>
        </p:txBody>
      </p:sp>
      <p:pic>
        <p:nvPicPr>
          <p:cNvPr id="101" name="Google Shape;101;p4"/>
          <p:cNvPicPr preferRelativeResize="0"/>
          <p:nvPr/>
        </p:nvPicPr>
        <p:blipFill>
          <a:blip r:embed="rId3">
            <a:alphaModFix/>
          </a:blip>
          <a:stretch>
            <a:fillRect/>
          </a:stretch>
        </p:blipFill>
        <p:spPr>
          <a:xfrm>
            <a:off x="372750" y="1138325"/>
            <a:ext cx="4082029" cy="40820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7" name="Google Shape;107;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dirty="0"/>
              <a:t>How can we use fossils to learn about ancient organisms' diets and ecosystems?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57200" y="528073"/>
            <a:ext cx="8229600" cy="6891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Lesson Objectives</a:t>
            </a:r>
            <a:endParaRPr dirty="0"/>
          </a:p>
        </p:txBody>
      </p:sp>
      <p:sp>
        <p:nvSpPr>
          <p:cNvPr id="113" name="Google Shape;113;p6"/>
          <p:cNvSpPr txBox="1">
            <a:spLocks noGrp="1"/>
          </p:cNvSpPr>
          <p:nvPr>
            <p:ph type="body" idx="1"/>
          </p:nvPr>
        </p:nvSpPr>
        <p:spPr>
          <a:xfrm>
            <a:off x="457200" y="967150"/>
            <a:ext cx="8229600" cy="377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457200" lvl="0" indent="-412750" algn="l" rtl="0">
              <a:lnSpc>
                <a:spcPct val="115000"/>
              </a:lnSpc>
              <a:spcBef>
                <a:spcPts val="0"/>
              </a:spcBef>
              <a:spcAft>
                <a:spcPts val="0"/>
              </a:spcAft>
              <a:buSzPts val="2900"/>
              <a:buChar char="•"/>
            </a:pPr>
            <a:r>
              <a:rPr lang="en-US" sz="2400" dirty="0"/>
              <a:t>Connect the chemical and physical process of digestion to fossil formation.</a:t>
            </a:r>
            <a:endParaRPr sz="2400" dirty="0"/>
          </a:p>
          <a:p>
            <a:pPr marL="457200" lvl="0" indent="-412750" algn="l" rtl="0">
              <a:lnSpc>
                <a:spcPct val="115000"/>
              </a:lnSpc>
              <a:spcBef>
                <a:spcPts val="0"/>
              </a:spcBef>
              <a:spcAft>
                <a:spcPts val="0"/>
              </a:spcAft>
              <a:buSzPts val="2900"/>
              <a:buChar char="•"/>
            </a:pPr>
            <a:r>
              <a:rPr lang="en-US" sz="2400" dirty="0"/>
              <a:t>Explain what coprolites can tell us about the diet of the organisms they came from.</a:t>
            </a:r>
            <a:endParaRPr sz="2400" dirty="0"/>
          </a:p>
          <a:p>
            <a:pPr marL="457200" lvl="0" indent="-393700" algn="l" rtl="0">
              <a:lnSpc>
                <a:spcPct val="115000"/>
              </a:lnSpc>
              <a:spcBef>
                <a:spcPts val="0"/>
              </a:spcBef>
              <a:spcAft>
                <a:spcPts val="0"/>
              </a:spcAft>
              <a:buSzPts val="2600"/>
              <a:buChar char="•"/>
            </a:pPr>
            <a:r>
              <a:rPr lang="en-US" sz="2400" dirty="0"/>
              <a:t>Draw conclusions about ecosystem-level interactions. </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Collective Brain Dump</a:t>
            </a:r>
            <a:endParaRPr dirty="0"/>
          </a:p>
        </p:txBody>
      </p:sp>
      <p:sp>
        <p:nvSpPr>
          <p:cNvPr id="119" name="Google Shape;119;p8"/>
          <p:cNvSpPr txBox="1">
            <a:spLocks noGrp="1"/>
          </p:cNvSpPr>
          <p:nvPr>
            <p:ph type="body" idx="1"/>
          </p:nvPr>
        </p:nvSpPr>
        <p:spPr>
          <a:xfrm>
            <a:off x="457200" y="1713304"/>
            <a:ext cx="8229600" cy="1716892"/>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800"/>
              <a:buFont typeface="Arial"/>
              <a:buChar char="•"/>
            </a:pPr>
            <a:r>
              <a:rPr lang="en-US" sz="2400" dirty="0"/>
              <a:t>What is poop? </a:t>
            </a:r>
            <a:endParaRPr sz="2400" dirty="0"/>
          </a:p>
          <a:p>
            <a:pPr marL="205730" lvl="0" indent="-205730" algn="l" rtl="0">
              <a:spcBef>
                <a:spcPts val="560"/>
              </a:spcBef>
              <a:spcAft>
                <a:spcPts val="0"/>
              </a:spcAft>
              <a:buClr>
                <a:schemeClr val="accent4"/>
              </a:buClr>
              <a:buSzPts val="2800"/>
              <a:buFont typeface="Arial"/>
              <a:buChar char="•"/>
            </a:pPr>
            <a:r>
              <a:rPr lang="en-US" sz="2400" dirty="0"/>
              <a:t>Why do we poop? </a:t>
            </a:r>
            <a:endParaRPr sz="2400" dirty="0"/>
          </a:p>
          <a:p>
            <a:pPr marL="205730" lvl="0" indent="-205730" algn="l" rtl="0">
              <a:spcBef>
                <a:spcPts val="560"/>
              </a:spcBef>
              <a:spcAft>
                <a:spcPts val="0"/>
              </a:spcAft>
              <a:buClr>
                <a:schemeClr val="accent4"/>
              </a:buClr>
              <a:buSzPts val="2800"/>
              <a:buFont typeface="Arial"/>
              <a:buChar char="•"/>
            </a:pPr>
            <a:r>
              <a:rPr lang="en-US" sz="2400" dirty="0"/>
              <a:t>Where does poop come from? </a:t>
            </a:r>
            <a:endParaRPr sz="2400" dirty="0"/>
          </a:p>
        </p:txBody>
      </p:sp>
      <p:pic>
        <p:nvPicPr>
          <p:cNvPr id="120" name="Google Shape;120;p8"/>
          <p:cNvPicPr preferRelativeResize="0"/>
          <p:nvPr/>
        </p:nvPicPr>
        <p:blipFill>
          <a:blip r:embed="rId3">
            <a:alphaModFix/>
          </a:blip>
          <a:stretch>
            <a:fillRect/>
          </a:stretch>
        </p:blipFill>
        <p:spPr>
          <a:xfrm>
            <a:off x="6136050" y="1282425"/>
            <a:ext cx="2272325" cy="227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idx="4294967295"/>
          </p:nvPr>
        </p:nvSpPr>
        <p:spPr>
          <a:xfrm>
            <a:off x="457200" y="528071"/>
            <a:ext cx="8229600" cy="48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Fossilized Poop (“coprolites”)</a:t>
            </a:r>
            <a:endParaRPr dirty="0"/>
          </a:p>
        </p:txBody>
      </p:sp>
      <p:pic>
        <p:nvPicPr>
          <p:cNvPr id="126" name="Google Shape;126;p9"/>
          <p:cNvPicPr preferRelativeResize="0"/>
          <p:nvPr/>
        </p:nvPicPr>
        <p:blipFill>
          <a:blip r:embed="rId3">
            <a:alphaModFix/>
          </a:blip>
          <a:stretch>
            <a:fillRect/>
          </a:stretch>
        </p:blipFill>
        <p:spPr>
          <a:xfrm>
            <a:off x="1111500" y="1148375"/>
            <a:ext cx="6921000" cy="3653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title"/>
          </p:nvPr>
        </p:nvSpPr>
        <p:spPr>
          <a:xfrm>
            <a:off x="457201" y="1030708"/>
            <a:ext cx="2891100" cy="709216"/>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Ancient Poop</a:t>
            </a:r>
            <a:endParaRPr dirty="0"/>
          </a:p>
        </p:txBody>
      </p:sp>
      <p:sp>
        <p:nvSpPr>
          <p:cNvPr id="132" name="Google Shape;132;p10"/>
          <p:cNvSpPr txBox="1">
            <a:spLocks noGrp="1"/>
          </p:cNvSpPr>
          <p:nvPr>
            <p:ph type="body" idx="1"/>
          </p:nvPr>
        </p:nvSpPr>
        <p:spPr>
          <a:xfrm>
            <a:off x="457201" y="2572710"/>
            <a:ext cx="8229600" cy="2042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400"/>
              <a:buNone/>
            </a:pPr>
            <a:r>
              <a:rPr lang="en-US" dirty="0"/>
              <a:t>Scientists were able to figure out how the dogs hunted based on these fossils.</a:t>
            </a:r>
            <a:endParaRPr dirty="0"/>
          </a:p>
          <a:p>
            <a:pPr marL="0" lvl="0" indent="0" algn="l" rtl="0">
              <a:spcBef>
                <a:spcPts val="320"/>
              </a:spcBef>
              <a:spcAft>
                <a:spcPts val="0"/>
              </a:spcAft>
              <a:buSzPts val="1600"/>
              <a:buNone/>
            </a:pPr>
            <a:endParaRPr sz="1600" dirty="0"/>
          </a:p>
          <a:p>
            <a:pPr marL="0" lvl="0" indent="0" algn="l" rtl="0">
              <a:spcBef>
                <a:spcPts val="480"/>
              </a:spcBef>
              <a:spcAft>
                <a:spcPts val="0"/>
              </a:spcAft>
              <a:buSzPts val="2400"/>
              <a:buNone/>
            </a:pPr>
            <a:r>
              <a:rPr lang="en-US" i="1" dirty="0"/>
              <a:t>How do you think they were able to do this?</a:t>
            </a:r>
            <a:r>
              <a:rPr lang="en-US" dirty="0"/>
              <a:t> </a:t>
            </a:r>
            <a:endParaRPr dirty="0"/>
          </a:p>
          <a:p>
            <a:pPr marL="0" lvl="0" indent="0">
              <a:buNone/>
            </a:pPr>
            <a:r>
              <a:rPr lang="en-US" b="1" dirty="0"/>
              <a:t>Write an explanation then discuss it with your neighbor.</a:t>
            </a:r>
            <a:r>
              <a:rPr lang="en-US" dirty="0"/>
              <a:t> </a:t>
            </a:r>
            <a:endParaRPr dirty="0"/>
          </a:p>
        </p:txBody>
      </p:sp>
      <p:pic>
        <p:nvPicPr>
          <p:cNvPr id="133" name="Google Shape;133;p10"/>
          <p:cNvPicPr preferRelativeResize="0"/>
          <p:nvPr/>
        </p:nvPicPr>
        <p:blipFill rotWithShape="1">
          <a:blip r:embed="rId3">
            <a:alphaModFix/>
          </a:blip>
          <a:srcRect l="10949" t="26934" r="9291" b="12835"/>
          <a:stretch/>
        </p:blipFill>
        <p:spPr>
          <a:xfrm>
            <a:off x="3638372" y="313007"/>
            <a:ext cx="5048426" cy="2144618"/>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1380</Words>
  <Application>Microsoft Office PowerPoint</Application>
  <PresentationFormat>On-screen Show (16:9)</PresentationFormat>
  <Paragraphs>137</Paragraphs>
  <Slides>28</Slides>
  <Notes>28</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Times New Roman</vt:lpstr>
      <vt:lpstr>Arial</vt:lpstr>
      <vt:lpstr>Constantia</vt:lpstr>
      <vt:lpstr>Georgia</vt:lpstr>
      <vt:lpstr>Calibri</vt:lpstr>
      <vt:lpstr>K20 LEARN</vt:lpstr>
      <vt:lpstr>K20 LEARN</vt:lpstr>
      <vt:lpstr>PowerPoint Presentation</vt:lpstr>
      <vt:lpstr>Doggos, Digestion, and Fossils, Oh My!</vt:lpstr>
      <vt:lpstr>How Are Fossils Made?</vt:lpstr>
      <vt:lpstr> What does the fossil record reveal about the evolution of life on earth? </vt:lpstr>
      <vt:lpstr>Essential Question</vt:lpstr>
      <vt:lpstr>Lesson Objectives</vt:lpstr>
      <vt:lpstr>Collective Brain Dump</vt:lpstr>
      <vt:lpstr>Fossilized Poop (“coprolites”)</vt:lpstr>
      <vt:lpstr>Ancient Poop</vt:lpstr>
      <vt:lpstr>Materials - Modeling Digestion</vt:lpstr>
      <vt:lpstr>Modeling Digestion</vt:lpstr>
      <vt:lpstr>Modeling Digestion</vt:lpstr>
      <vt:lpstr>Clean Up - Modeling Digestion</vt:lpstr>
      <vt:lpstr>PowerPoint Presentation</vt:lpstr>
      <vt:lpstr>Digestion Model vs. Real Digestion</vt:lpstr>
      <vt:lpstr>Digestion</vt:lpstr>
      <vt:lpstr>Digestion: Mouth → Stomach</vt:lpstr>
      <vt:lpstr>Digestion: Stomach → Small Intestine</vt:lpstr>
      <vt:lpstr>Digestion: Small Intestine → Anus</vt:lpstr>
      <vt:lpstr>From digestion to fossilized poop…</vt:lpstr>
      <vt:lpstr>From digestion to fossilized poop…</vt:lpstr>
      <vt:lpstr>From digestion to fossilized poop…</vt:lpstr>
      <vt:lpstr>Ancient Poop</vt:lpstr>
      <vt:lpstr>All About Dino Dung</vt:lpstr>
      <vt:lpstr>Poop. What is it good for?</vt:lpstr>
      <vt:lpstr>Poop. What is it good for?</vt:lpstr>
      <vt:lpstr>PowerPoint Presentation</vt:lpstr>
      <vt:lpstr>Muddiest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McNaughton, Jason M.</cp:lastModifiedBy>
  <cp:revision>2</cp:revision>
  <dcterms:modified xsi:type="dcterms:W3CDTF">2024-10-08T20:42:22Z</dcterms:modified>
</cp:coreProperties>
</file>