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87" r:id="rId23"/>
    <p:sldId id="277" r:id="rId24"/>
    <p:sldId id="278" r:id="rId25"/>
    <p:sldId id="279" r:id="rId26"/>
    <p:sldId id="280" r:id="rId27"/>
    <p:sldId id="281" r:id="rId28"/>
    <p:sldId id="282" r:id="rId29"/>
    <p:sldId id="283" r:id="rId30"/>
    <p:sldId id="284"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onstantia" panose="02030602050306030303" pitchFamily="18" charset="0"/>
      <p:regular r:id="rId38"/>
      <p:bold r:id="rId39"/>
      <p:italic r:id="rId40"/>
      <p:boldItalic r:id="rId41"/>
    </p:embeddedFont>
    <p:embeddedFont>
      <p:font typeface="Georgia" panose="020405020504050203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kmYsZB47s5sLpEZ6d3TtOwab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2"/>
    <p:restoredTop sz="85344" autoAdjust="0"/>
  </p:normalViewPr>
  <p:slideViewPr>
    <p:cSldViewPr snapToGrid="0">
      <p:cViewPr varScale="1">
        <p:scale>
          <a:sx n="102" d="100"/>
          <a:sy n="102"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photos/eY2xn59BSy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unsplash.com/photos/Xgcq-t-hCt4" TargetMode="External"/><Relationship Id="rId4" Type="http://schemas.openxmlformats.org/officeDocument/2006/relationships/hyperlink" Target="https://unsplash.com/photos/Q1kLdAAoWTw"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(OAS-S, 7</a:t>
            </a:r>
            <a:r>
              <a:rPr lang="en-US" baseline="30000" dirty="0"/>
              <a:t>th</a:t>
            </a:r>
            <a:r>
              <a:rPr lang="en-US" dirty="0"/>
              <a:t> Grade) MS-LS1-5: Construct a scientific explanation based on evidence for how environmental and genetic factors influence the growth of organisms.</a:t>
            </a:r>
            <a:endParaRPr dirty="0"/>
          </a:p>
          <a:p>
            <a:pPr marL="0" marR="0" lvl="0" indent="0" algn="l" rtl="0">
              <a:lnSpc>
                <a:spcPct val="100000"/>
              </a:lnSpc>
              <a:spcBef>
                <a:spcPts val="0"/>
              </a:spcBef>
              <a:spcAft>
                <a:spcPts val="0"/>
              </a:spcAft>
              <a:buClr>
                <a:schemeClr val="dk1"/>
              </a:buClr>
              <a:buSzPts val="1100"/>
              <a:buFont typeface="Arial"/>
              <a:buNone/>
            </a:pPr>
            <a:r>
              <a:rPr lang="en-US" dirty="0"/>
              <a:t>(NGSS) MS-ETS1-2: Evaluate competing design solutions using a systematic process to determine how well they meet the criteria and constraints of the problem.</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240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Each pair should begin by adding their own design to the bracket. They can use a nickname for the design, a short description, their names, etc.</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100"/>
              <a:buFont typeface="Arial"/>
              <a:buAutoNum type="arabicPeriod" startAt="4"/>
            </a:pPr>
            <a:r>
              <a:rPr lang="en-US" sz="1100" b="0" i="0">
                <a:solidFill>
                  <a:schemeClr val="dk1"/>
                </a:solidFill>
                <a:latin typeface="Arial"/>
                <a:ea typeface="Arial"/>
                <a:cs typeface="Arial"/>
                <a:sym typeface="Arial"/>
              </a:rPr>
              <a:t>REVISING MODELS</a:t>
            </a:r>
            <a:endParaRPr/>
          </a:p>
          <a:p>
            <a:pPr marL="685800" lvl="1" indent="-22860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Using evidence from their tests, their design evaluation, and the group discussion of all devices, each pair should revise their claim.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Image Source: </a:t>
            </a:r>
            <a:r>
              <a:rPr lang="en-US" dirty="0">
                <a:solidFill>
                  <a:srgbClr val="333333"/>
                </a:solidFill>
              </a:rPr>
              <a:t>NGSS Phenomena. (2019). Phenomena for NGSS: Creating the next generation of student engagement. https://www.ngssphenomena.com/#/exploding-seeds/</a:t>
            </a:r>
            <a:endParaRPr dirty="0">
              <a:solidFill>
                <a:srgbClr val="333333"/>
              </a:solidFill>
            </a:endParaRPr>
          </a:p>
          <a:p>
            <a:pPr marL="0" lvl="0" indent="0" algn="l" rtl="0">
              <a:spcBef>
                <a:spcPts val="11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dirty="0"/>
              <a:t>If needed, provide class-specific pitch format and presentation guidelines on this slide.</a:t>
            </a:r>
            <a:endParaRPr lang="en-US" b="0" dirty="0"/>
          </a:p>
          <a:p>
            <a:pPr marL="0" marR="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Image Source: </a:t>
            </a:r>
            <a:r>
              <a:rPr lang="en-US" dirty="0">
                <a:solidFill>
                  <a:srgbClr val="333333"/>
                </a:solidFill>
              </a:rPr>
              <a:t>NGSS Phenomena. (2019). Phenomena for NGSS: Creating the next generation of student engagement. https://www.ngssphenomena.com/#/exploding-seeds/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Image Sources:</a:t>
            </a:r>
          </a:p>
          <a:p>
            <a:pPr marL="0" lvl="0" indent="0" algn="l" rtl="0">
              <a:spcBef>
                <a:spcPts val="0"/>
              </a:spcBef>
              <a:spcAft>
                <a:spcPts val="0"/>
              </a:spcAft>
              <a:buNone/>
            </a:pPr>
            <a:r>
              <a:rPr lang="en-US" dirty="0"/>
              <a:t>Tang, J. (2019, April 2). Strawberry plants [Image]. </a:t>
            </a:r>
            <a:r>
              <a:rPr lang="en-US" dirty="0" err="1"/>
              <a:t>Unsplash</a:t>
            </a:r>
            <a:r>
              <a:rPr lang="en-US" dirty="0"/>
              <a:t>. </a:t>
            </a:r>
            <a:r>
              <a:rPr lang="en-US" dirty="0">
                <a:hlinkClick r:id="rId3"/>
              </a:rPr>
              <a:t>https://unsplash.com/photos/eY2xn59BSyM</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McCutcheon, S. (2018, April 27). </a:t>
            </a:r>
            <a:r>
              <a:rPr lang="en-US" dirty="0" err="1"/>
              <a:t>Dandilion</a:t>
            </a:r>
            <a:r>
              <a:rPr lang="en-US" dirty="0"/>
              <a:t> [Image]. </a:t>
            </a:r>
            <a:r>
              <a:rPr lang="en-US" dirty="0" err="1"/>
              <a:t>Unsplash</a:t>
            </a:r>
            <a:r>
              <a:rPr lang="en-US" dirty="0"/>
              <a:t>. </a:t>
            </a:r>
            <a:r>
              <a:rPr lang="en-US" dirty="0">
                <a:hlinkClick r:id="rId4"/>
              </a:rPr>
              <a:t>https://unsplash.com/photos/Q1kLdAAoWTw</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LeGette</a:t>
            </a:r>
            <a:r>
              <a:rPr lang="en-US" dirty="0"/>
              <a:t>, M. (2019, Nov. 10). Beets and carrots [Image]. </a:t>
            </a:r>
            <a:r>
              <a:rPr lang="en-US" dirty="0" err="1"/>
              <a:t>Unsplash</a:t>
            </a:r>
            <a:r>
              <a:rPr lang="en-US" dirty="0"/>
              <a:t>. </a:t>
            </a:r>
            <a:r>
              <a:rPr lang="en-US" dirty="0">
                <a:hlinkClick r:id="rId5"/>
              </a:rPr>
              <a:t>https://unsplash.com/photos/Xgcq-t-hCt4</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cs typeface="Arial"/>
                <a:sym typeface="Arial"/>
              </a:rPr>
              <a:t>Feel free to customize this slide with specific guidance regarding the presentation parameters.</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i="0" dirty="0">
                <a:solidFill>
                  <a:schemeClr val="dk1"/>
                </a:solidFill>
                <a:latin typeface="Arial"/>
                <a:ea typeface="Arial"/>
                <a:cs typeface="Arial"/>
                <a:sym typeface="Arial"/>
              </a:rPr>
              <a:t>Feel free to move this slide as necessary. </a:t>
            </a:r>
          </a:p>
          <a:p>
            <a:pPr marL="0" lvl="0" indent="0" algn="l" rtl="0">
              <a:spcBef>
                <a:spcPts val="0"/>
              </a:spcBef>
              <a:spcAft>
                <a:spcPts val="0"/>
              </a:spcAft>
              <a:buNone/>
            </a:pPr>
            <a:r>
              <a:rPr lang="en-US" sz="1100" b="0" i="0" dirty="0">
                <a:solidFill>
                  <a:schemeClr val="dk1"/>
                </a:solidFill>
                <a:latin typeface="Arial"/>
                <a:ea typeface="Arial"/>
                <a:cs typeface="Arial"/>
                <a:sym typeface="Arial"/>
              </a:rPr>
              <a:t>Depending on the nature of the class research questions, where you choose to discuss them is flexible. It might make sense to discuss them immediately after student presentations, during the Explain section as relevant details are discovered, or near the end of the Explain section before students complete the summary activity.</a:t>
            </a:r>
            <a:endParaRPr sz="1100" b="1" i="0"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4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4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50"/>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50"/>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4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4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4"/>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 name="Google Shape;19;p44"/>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4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4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4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7" name="Google Shape;27;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4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1" name="Google Shape;31;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4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4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3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gssphenomena.com/#/exploding-seed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hyperlink" Target="https://www.ngssphenomena.com/#/exploding-seed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hyperlink" Target="https://www.ngssphenomena.com/#/exploding-seed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Getting Yourself Out There</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Middle School Science</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a:spLocks noGrp="1"/>
          </p:cNvSpPr>
          <p:nvPr>
            <p:ph type="body" idx="1"/>
          </p:nvPr>
        </p:nvSpPr>
        <p:spPr>
          <a:xfrm>
            <a:off x="457200" y="1394248"/>
            <a:ext cx="8418786" cy="1610210"/>
          </a:xfrm>
          <a:prstGeom prst="rect">
            <a:avLst/>
          </a:prstGeom>
          <a:noFill/>
          <a:ln>
            <a:noFill/>
          </a:ln>
        </p:spPr>
        <p:txBody>
          <a:bodyPr spcFirstLastPara="1" wrap="square" lIns="91425" tIns="45700" rIns="91425" bIns="45700" anchor="ctr" anchorCtr="0">
            <a:normAutofit/>
          </a:bodyPr>
          <a:lstStyle/>
          <a:p>
            <a:pPr marL="0" lvl="0" indent="0" algn="l" rtl="0">
              <a:spcBef>
                <a:spcPts val="480"/>
              </a:spcBef>
              <a:spcAft>
                <a:spcPts val="0"/>
              </a:spcAft>
              <a:buSzPts val="2400"/>
              <a:buNone/>
            </a:pPr>
            <a:r>
              <a:rPr lang="en-US" sz="2400" dirty="0"/>
              <a:t>Compare asexually and sexually reproducing plants. </a:t>
            </a:r>
            <a:endParaRPr dirty="0"/>
          </a:p>
          <a:p>
            <a:pPr lvl="0" indent="-398463" algn="l" rtl="0">
              <a:spcBef>
                <a:spcPts val="480"/>
              </a:spcBef>
              <a:spcAft>
                <a:spcPts val="0"/>
              </a:spcAft>
              <a:buClr>
                <a:schemeClr val="accent4"/>
              </a:buClr>
              <a:buSzPts val="2400"/>
              <a:buFont typeface="Arial"/>
              <a:buChar char="•"/>
            </a:pPr>
            <a:r>
              <a:rPr lang="en-US" sz="2400" dirty="0"/>
              <a:t>What patterns do you notice in how each disperses seeds? </a:t>
            </a:r>
            <a:endParaRPr dirty="0"/>
          </a:p>
          <a:p>
            <a:pPr lvl="0" indent="-398463" algn="l" rtl="0">
              <a:spcBef>
                <a:spcPts val="480"/>
              </a:spcBef>
              <a:spcAft>
                <a:spcPts val="0"/>
              </a:spcAft>
              <a:buClr>
                <a:schemeClr val="accent4"/>
              </a:buClr>
              <a:buSzPts val="2400"/>
              <a:buFont typeface="Arial"/>
              <a:buChar char="•"/>
            </a:pPr>
            <a:r>
              <a:rPr lang="en-US" sz="2400" dirty="0"/>
              <a:t>Why might those patterns exist?</a:t>
            </a:r>
            <a:endParaRPr dirty="0"/>
          </a:p>
        </p:txBody>
      </p:sp>
      <p:sp>
        <p:nvSpPr>
          <p:cNvPr id="156" name="Google Shape;156;p14"/>
          <p:cNvSpPr txBox="1"/>
          <p:nvPr/>
        </p:nvSpPr>
        <p:spPr>
          <a:xfrm>
            <a:off x="457200" y="786408"/>
            <a:ext cx="8229600" cy="60784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Patterns of Seed Dispersal</a:t>
            </a:r>
            <a:endParaRPr dirty="0"/>
          </a:p>
        </p:txBody>
      </p:sp>
      <p:pic>
        <p:nvPicPr>
          <p:cNvPr id="157" name="Google Shape;157;p14"/>
          <p:cNvPicPr preferRelativeResize="0"/>
          <p:nvPr/>
        </p:nvPicPr>
        <p:blipFill rotWithShape="1">
          <a:blip r:embed="rId3">
            <a:alphaModFix/>
          </a:blip>
          <a:srcRect/>
          <a:stretch/>
        </p:blipFill>
        <p:spPr>
          <a:xfrm>
            <a:off x="3429000" y="3277043"/>
            <a:ext cx="2286000" cy="1524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a:spLocks noGrp="1"/>
          </p:cNvSpPr>
          <p:nvPr>
            <p:ph type="body" idx="1"/>
          </p:nvPr>
        </p:nvSpPr>
        <p:spPr>
          <a:xfrm>
            <a:off x="457200" y="1361158"/>
            <a:ext cx="8229600" cy="1864209"/>
          </a:xfrm>
          <a:prstGeom prst="rect">
            <a:avLst/>
          </a:prstGeom>
          <a:noFill/>
          <a:ln>
            <a:noFill/>
          </a:ln>
        </p:spPr>
        <p:txBody>
          <a:bodyPr spcFirstLastPara="1" wrap="square" lIns="91425" tIns="45700" rIns="91425" bIns="45700" anchor="ctr" anchorCtr="0">
            <a:normAutofit/>
          </a:bodyPr>
          <a:lstStyle/>
          <a:p>
            <a:pPr marL="342900" indent="-342900">
              <a:spcBef>
                <a:spcPts val="480"/>
              </a:spcBef>
              <a:buSzPts val="2400"/>
            </a:pPr>
            <a:r>
              <a:rPr lang="en-US" sz="2400" dirty="0"/>
              <a:t>Why would plants need to disperse their seeds?</a:t>
            </a:r>
            <a:endParaRPr lang="en-US" dirty="0"/>
          </a:p>
          <a:p>
            <a:pPr marL="342900" indent="-342900">
              <a:spcBef>
                <a:spcPts val="480"/>
              </a:spcBef>
              <a:buSzPts val="2400"/>
            </a:pPr>
            <a:r>
              <a:rPr lang="en-US" sz="2400" dirty="0"/>
              <a:t>What are the costs and benefits of dispersing seeds…</a:t>
            </a:r>
            <a:endParaRPr lang="en-US" sz="1800" dirty="0"/>
          </a:p>
          <a:p>
            <a:pPr marL="800100" lvl="1" indent="-342900">
              <a:spcBef>
                <a:spcPts val="480"/>
              </a:spcBef>
              <a:buSzPts val="2400"/>
              <a:buFont typeface="Arial" panose="020B0604020202020204" pitchFamily="34" charset="0"/>
              <a:buChar char="•"/>
            </a:pPr>
            <a:r>
              <a:rPr lang="en-US" sz="1900" dirty="0"/>
              <a:t>Near the parent plant? </a:t>
            </a:r>
          </a:p>
          <a:p>
            <a:pPr marL="800100" lvl="1" indent="-342900">
              <a:spcBef>
                <a:spcPts val="480"/>
              </a:spcBef>
              <a:buSzPts val="2400"/>
              <a:buFont typeface="Arial" panose="020B0604020202020204" pitchFamily="34" charset="0"/>
              <a:buChar char="•"/>
            </a:pPr>
            <a:r>
              <a:rPr lang="en-US" sz="1900" dirty="0"/>
              <a:t>Far away from the parent?</a:t>
            </a:r>
            <a:endParaRPr sz="1900" dirty="0"/>
          </a:p>
        </p:txBody>
      </p:sp>
      <p:sp>
        <p:nvSpPr>
          <p:cNvPr id="164" name="Google Shape;164;p15"/>
          <p:cNvSpPr txBox="1"/>
          <p:nvPr/>
        </p:nvSpPr>
        <p:spPr>
          <a:xfrm>
            <a:off x="457200" y="753318"/>
            <a:ext cx="8229600" cy="60784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How </a:t>
            </a:r>
            <a:r>
              <a:rPr lang="en-US" sz="3600" dirty="0">
                <a:solidFill>
                  <a:schemeClr val="accent4"/>
                </a:solidFill>
                <a:latin typeface="Calibri"/>
                <a:ea typeface="Calibri"/>
                <a:cs typeface="Calibri"/>
                <a:sym typeface="Calibri"/>
              </a:rPr>
              <a:t>D</a:t>
            </a:r>
            <a:r>
              <a:rPr lang="en-US" sz="3600" b="0" i="0" u="none" strike="noStrike" cap="none" dirty="0">
                <a:solidFill>
                  <a:schemeClr val="accent4"/>
                </a:solidFill>
                <a:latin typeface="Calibri"/>
                <a:ea typeface="Calibri"/>
                <a:cs typeface="Calibri"/>
                <a:sym typeface="Calibri"/>
              </a:rPr>
              <a:t>o </a:t>
            </a:r>
            <a:r>
              <a:rPr lang="en-US" sz="3600" dirty="0">
                <a:solidFill>
                  <a:schemeClr val="accent4"/>
                </a:solidFill>
                <a:latin typeface="Calibri"/>
                <a:ea typeface="Calibri"/>
                <a:cs typeface="Calibri"/>
                <a:sym typeface="Calibri"/>
              </a:rPr>
              <a:t>P</a:t>
            </a:r>
            <a:r>
              <a:rPr lang="en-US" sz="3600" b="0" i="0" u="none" strike="noStrike" cap="none" dirty="0">
                <a:solidFill>
                  <a:schemeClr val="accent4"/>
                </a:solidFill>
                <a:latin typeface="Calibri"/>
                <a:ea typeface="Calibri"/>
                <a:cs typeface="Calibri"/>
                <a:sym typeface="Calibri"/>
              </a:rPr>
              <a:t>lants </a:t>
            </a:r>
            <a:r>
              <a:rPr lang="en-US" sz="3600" dirty="0">
                <a:solidFill>
                  <a:schemeClr val="accent4"/>
                </a:solidFill>
                <a:latin typeface="Calibri"/>
                <a:ea typeface="Calibri"/>
                <a:cs typeface="Calibri"/>
                <a:sym typeface="Calibri"/>
              </a:rPr>
              <a:t>R</a:t>
            </a:r>
            <a:r>
              <a:rPr lang="en-US" sz="3600" b="0" i="0" u="none" strike="noStrike" cap="none" dirty="0">
                <a:solidFill>
                  <a:schemeClr val="accent4"/>
                </a:solidFill>
                <a:latin typeface="Calibri"/>
                <a:ea typeface="Calibri"/>
                <a:cs typeface="Calibri"/>
                <a:sym typeface="Calibri"/>
              </a:rPr>
              <a:t>eproduce?</a:t>
            </a:r>
            <a:endParaRPr sz="3600" b="0" i="0" u="none" strike="noStrike" cap="none" dirty="0">
              <a:solidFill>
                <a:schemeClr val="accent4"/>
              </a:solidFill>
              <a:latin typeface="Calibri"/>
              <a:ea typeface="Calibri"/>
              <a:cs typeface="Calibri"/>
              <a:sym typeface="Calibri"/>
            </a:endParaRPr>
          </a:p>
        </p:txBody>
      </p:sp>
      <p:pic>
        <p:nvPicPr>
          <p:cNvPr id="165" name="Google Shape;165;p15"/>
          <p:cNvPicPr preferRelativeResize="0"/>
          <p:nvPr/>
        </p:nvPicPr>
        <p:blipFill rotWithShape="1">
          <a:blip r:embed="rId3">
            <a:alphaModFix/>
          </a:blip>
          <a:srcRect/>
          <a:stretch/>
        </p:blipFill>
        <p:spPr>
          <a:xfrm>
            <a:off x="3429000" y="3301464"/>
            <a:ext cx="2286000" cy="15227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16"/>
          <p:cNvSpPr txBox="1">
            <a:spLocks noGrp="1"/>
          </p:cNvSpPr>
          <p:nvPr>
            <p:ph type="title"/>
          </p:nvPr>
        </p:nvSpPr>
        <p:spPr>
          <a:xfrm>
            <a:off x="457200" y="88218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Strike Out!</a:t>
            </a:r>
            <a:endParaRPr dirty="0"/>
          </a:p>
        </p:txBody>
      </p:sp>
      <p:sp>
        <p:nvSpPr>
          <p:cNvPr id="173" name="Google Shape;173;p16"/>
          <p:cNvSpPr txBox="1">
            <a:spLocks noGrp="1"/>
          </p:cNvSpPr>
          <p:nvPr>
            <p:ph type="body" idx="3"/>
          </p:nvPr>
        </p:nvSpPr>
        <p:spPr>
          <a:xfrm>
            <a:off x="391886" y="1250541"/>
            <a:ext cx="5834743" cy="3161802"/>
          </a:xfrm>
          <a:prstGeom prst="rect">
            <a:avLst/>
          </a:prstGeom>
          <a:noFill/>
          <a:ln>
            <a:noFill/>
          </a:ln>
        </p:spPr>
        <p:txBody>
          <a:bodyPr spcFirstLastPara="1" wrap="square" lIns="91425" tIns="0" rIns="91425" bIns="45700" anchor="ctr" anchorCtr="0">
            <a:normAutofit/>
          </a:bodyPr>
          <a:lstStyle/>
          <a:p>
            <a:pPr marL="0" indent="0">
              <a:spcBef>
                <a:spcPts val="0"/>
              </a:spcBef>
              <a:buSzPts val="2400"/>
              <a:buNone/>
            </a:pPr>
            <a:r>
              <a:rPr lang="en-US" sz="2600" dirty="0"/>
              <a:t>Identifying important ideas:</a:t>
            </a:r>
          </a:p>
          <a:p>
            <a:pPr indent="-457200">
              <a:spcBef>
                <a:spcPts val="0"/>
              </a:spcBef>
              <a:buSzPts val="2400"/>
              <a:buFont typeface="+mj-lt"/>
              <a:buAutoNum type="arabicPeriod"/>
            </a:pPr>
            <a:r>
              <a:rPr lang="en-US" sz="2400" dirty="0"/>
              <a:t>Go back to your original research groups.</a:t>
            </a:r>
            <a:endParaRPr dirty="0"/>
          </a:p>
          <a:p>
            <a:pPr lvl="0" indent="-457200" algn="l" rtl="0">
              <a:spcBef>
                <a:spcPts val="480"/>
              </a:spcBef>
              <a:spcAft>
                <a:spcPts val="0"/>
              </a:spcAft>
              <a:buSzPts val="2400"/>
              <a:buFont typeface="+mj-lt"/>
              <a:buAutoNum type="arabicPeriod"/>
            </a:pPr>
            <a:r>
              <a:rPr lang="en-US" sz="2400" dirty="0"/>
              <a:t>Write down as many important science-related ideas as you can think of that you’ve learned during your research and discussions.</a:t>
            </a:r>
            <a:endParaRPr dirty="0"/>
          </a:p>
        </p:txBody>
      </p:sp>
      <p:pic>
        <p:nvPicPr>
          <p:cNvPr id="5" name="Picture 4" descr="Strike Out strategy card">
            <a:extLst>
              <a:ext uri="{FF2B5EF4-FFF2-40B4-BE49-F238E27FC236}">
                <a16:creationId xmlns:a16="http://schemas.microsoft.com/office/drawing/2014/main" id="{9C909CDC-0D0E-4725-B38C-DF867D5FF019}"/>
              </a:ext>
            </a:extLst>
          </p:cNvPr>
          <p:cNvPicPr>
            <a:picLocks noChangeAspect="1"/>
          </p:cNvPicPr>
          <p:nvPr/>
        </p:nvPicPr>
        <p:blipFill>
          <a:blip r:embed="rId3"/>
          <a:stretch>
            <a:fillRect/>
          </a:stretch>
        </p:blipFill>
        <p:spPr>
          <a:xfrm rot="540000">
            <a:off x="6575022" y="1017992"/>
            <a:ext cx="1930553" cy="246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4" name="Google Shape;184;p17"/>
          <p:cNvSpPr txBox="1">
            <a:spLocks noGrp="1"/>
          </p:cNvSpPr>
          <p:nvPr>
            <p:ph type="body" idx="3"/>
          </p:nvPr>
        </p:nvSpPr>
        <p:spPr>
          <a:xfrm>
            <a:off x="457200" y="1186107"/>
            <a:ext cx="5372379" cy="2162629"/>
          </a:xfrm>
          <a:prstGeom prst="rect">
            <a:avLst/>
          </a:prstGeom>
          <a:noFill/>
          <a:ln>
            <a:noFill/>
          </a:ln>
        </p:spPr>
        <p:txBody>
          <a:bodyPr spcFirstLastPara="1" wrap="square" lIns="91425" tIns="0" rIns="91425" bIns="45700" anchor="ctr" anchorCtr="0">
            <a:normAutofit/>
          </a:bodyPr>
          <a:lstStyle/>
          <a:p>
            <a:pPr indent="-457200">
              <a:spcBef>
                <a:spcPts val="0"/>
              </a:spcBef>
              <a:buSzPts val="2400"/>
              <a:buFont typeface="+mj-lt"/>
              <a:buAutoNum type="arabicPeriod"/>
            </a:pPr>
            <a:r>
              <a:rPr lang="en-US" sz="2400" dirty="0"/>
              <a:t>Pass your list to the next group.</a:t>
            </a:r>
          </a:p>
          <a:p>
            <a:pPr indent="-457200">
              <a:spcBef>
                <a:spcPts val="0"/>
              </a:spcBef>
              <a:buSzPts val="2400"/>
              <a:buFont typeface="+mj-lt"/>
              <a:buAutoNum type="arabicPeriod"/>
            </a:pPr>
            <a:r>
              <a:rPr lang="en-US" sz="2400" dirty="0"/>
              <a:t>Cross out </a:t>
            </a:r>
            <a:r>
              <a:rPr lang="en-US" sz="2400" b="1" dirty="0"/>
              <a:t>one </a:t>
            </a:r>
            <a:r>
              <a:rPr lang="en-US" sz="2400" dirty="0"/>
              <a:t>idea from the list that you think is the least important. </a:t>
            </a:r>
            <a:endParaRPr sz="2400" dirty="0"/>
          </a:p>
        </p:txBody>
      </p:sp>
      <p:sp>
        <p:nvSpPr>
          <p:cNvPr id="13" name="Google Shape;172;p16">
            <a:extLst>
              <a:ext uri="{FF2B5EF4-FFF2-40B4-BE49-F238E27FC236}">
                <a16:creationId xmlns:a16="http://schemas.microsoft.com/office/drawing/2014/main" id="{B0D36571-586F-46AF-A1C7-948A4B4BF2C4}"/>
              </a:ext>
            </a:extLst>
          </p:cNvPr>
          <p:cNvSpPr txBox="1">
            <a:spLocks noGrp="1"/>
          </p:cNvSpPr>
          <p:nvPr>
            <p:ph type="title"/>
          </p:nvPr>
        </p:nvSpPr>
        <p:spPr>
          <a:xfrm>
            <a:off x="457200" y="88218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Strike Out!</a:t>
            </a:r>
            <a:endParaRPr dirty="0"/>
          </a:p>
        </p:txBody>
      </p:sp>
      <p:pic>
        <p:nvPicPr>
          <p:cNvPr id="14" name="Picture 13" descr="Strike Out strategy card">
            <a:extLst>
              <a:ext uri="{FF2B5EF4-FFF2-40B4-BE49-F238E27FC236}">
                <a16:creationId xmlns:a16="http://schemas.microsoft.com/office/drawing/2014/main" id="{6E588E4F-6CEC-4107-860F-AE5BE1BBCD24}"/>
              </a:ext>
            </a:extLst>
          </p:cNvPr>
          <p:cNvPicPr>
            <a:picLocks noChangeAspect="1"/>
          </p:cNvPicPr>
          <p:nvPr/>
        </p:nvPicPr>
        <p:blipFill>
          <a:blip r:embed="rId3"/>
          <a:stretch>
            <a:fillRect/>
          </a:stretch>
        </p:blipFill>
        <p:spPr>
          <a:xfrm rot="540000">
            <a:off x="6575022" y="1017992"/>
            <a:ext cx="1930553" cy="246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18"/>
          <p:cNvSpPr txBox="1">
            <a:spLocks noGrp="1"/>
          </p:cNvSpPr>
          <p:nvPr>
            <p:ph type="body" idx="3"/>
          </p:nvPr>
        </p:nvSpPr>
        <p:spPr>
          <a:xfrm>
            <a:off x="457200" y="1029855"/>
            <a:ext cx="5125637" cy="3718613"/>
          </a:xfrm>
          <a:prstGeom prst="rect">
            <a:avLst/>
          </a:prstGeom>
          <a:noFill/>
          <a:ln>
            <a:noFill/>
          </a:ln>
        </p:spPr>
        <p:txBody>
          <a:bodyPr spcFirstLastPara="1" wrap="square" lIns="91425" tIns="0" rIns="91425" bIns="45700" anchor="ctr" anchorCtr="0">
            <a:normAutofit/>
          </a:bodyPr>
          <a:lstStyle/>
          <a:p>
            <a:pPr marL="0" lvl="0" indent="0" rtl="0">
              <a:spcBef>
                <a:spcPts val="0"/>
              </a:spcBef>
              <a:spcAft>
                <a:spcPts val="0"/>
              </a:spcAft>
              <a:buSzPts val="2400"/>
              <a:buNone/>
            </a:pPr>
            <a:r>
              <a:rPr lang="en-US" sz="2400" b="1" dirty="0"/>
              <a:t>You should have your original list back.</a:t>
            </a:r>
            <a:endParaRPr dirty="0"/>
          </a:p>
          <a:p>
            <a:pPr marL="0" lvl="0" indent="0" rtl="0">
              <a:spcBef>
                <a:spcPts val="480"/>
              </a:spcBef>
              <a:spcAft>
                <a:spcPts val="0"/>
              </a:spcAft>
              <a:buSzPts val="2400"/>
              <a:buNone/>
            </a:pPr>
            <a:endParaRPr sz="2400" b="1" dirty="0"/>
          </a:p>
          <a:p>
            <a:pPr marL="231775" lvl="0" indent="-231775" rtl="0">
              <a:spcBef>
                <a:spcPts val="480"/>
              </a:spcBef>
              <a:spcAft>
                <a:spcPts val="0"/>
              </a:spcAft>
              <a:buSzPts val="2400"/>
              <a:buChar char="•"/>
            </a:pPr>
            <a:r>
              <a:rPr lang="en-US" sz="2400" dirty="0"/>
              <a:t>Add </a:t>
            </a:r>
            <a:r>
              <a:rPr lang="en-US" sz="2400" b="1" dirty="0"/>
              <a:t>one </a:t>
            </a:r>
            <a:r>
              <a:rPr lang="en-US" sz="2400" dirty="0"/>
              <a:t>idea back to your list that was crossed out. </a:t>
            </a:r>
            <a:endParaRPr dirty="0"/>
          </a:p>
          <a:p>
            <a:pPr marL="231775" lvl="0" indent="-231775" rtl="0">
              <a:spcBef>
                <a:spcPts val="480"/>
              </a:spcBef>
              <a:spcAft>
                <a:spcPts val="0"/>
              </a:spcAft>
              <a:buSzPts val="2400"/>
              <a:buChar char="•"/>
            </a:pPr>
            <a:r>
              <a:rPr lang="en-US" sz="2400" dirty="0"/>
              <a:t>If ideas go together, group them to make a bigger idea. </a:t>
            </a:r>
            <a:endParaRPr dirty="0"/>
          </a:p>
        </p:txBody>
      </p:sp>
      <p:sp>
        <p:nvSpPr>
          <p:cNvPr id="13" name="Google Shape;172;p16">
            <a:extLst>
              <a:ext uri="{FF2B5EF4-FFF2-40B4-BE49-F238E27FC236}">
                <a16:creationId xmlns:a16="http://schemas.microsoft.com/office/drawing/2014/main" id="{18FAB2D7-DD0C-4526-B9D9-A6F2017E9915}"/>
              </a:ext>
            </a:extLst>
          </p:cNvPr>
          <p:cNvSpPr txBox="1">
            <a:spLocks noGrp="1"/>
          </p:cNvSpPr>
          <p:nvPr>
            <p:ph type="title"/>
          </p:nvPr>
        </p:nvSpPr>
        <p:spPr>
          <a:xfrm>
            <a:off x="457200" y="88218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Strike Out!</a:t>
            </a:r>
            <a:endParaRPr dirty="0"/>
          </a:p>
        </p:txBody>
      </p:sp>
      <p:pic>
        <p:nvPicPr>
          <p:cNvPr id="14" name="Picture 13" descr="Strike Out strategy card">
            <a:extLst>
              <a:ext uri="{FF2B5EF4-FFF2-40B4-BE49-F238E27FC236}">
                <a16:creationId xmlns:a16="http://schemas.microsoft.com/office/drawing/2014/main" id="{18102740-AC72-43F0-9949-EA9F645006EE}"/>
              </a:ext>
            </a:extLst>
          </p:cNvPr>
          <p:cNvPicPr>
            <a:picLocks noChangeAspect="1"/>
          </p:cNvPicPr>
          <p:nvPr/>
        </p:nvPicPr>
        <p:blipFill>
          <a:blip r:embed="rId3"/>
          <a:stretch>
            <a:fillRect/>
          </a:stretch>
        </p:blipFill>
        <p:spPr>
          <a:xfrm rot="540000">
            <a:off x="6575022" y="1017992"/>
            <a:ext cx="1930553" cy="246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6" name="Google Shape;206;p19"/>
          <p:cNvSpPr txBox="1">
            <a:spLocks noGrp="1"/>
          </p:cNvSpPr>
          <p:nvPr>
            <p:ph type="body" idx="3"/>
          </p:nvPr>
        </p:nvSpPr>
        <p:spPr>
          <a:xfrm>
            <a:off x="397049" y="1131455"/>
            <a:ext cx="4259996" cy="3718613"/>
          </a:xfrm>
          <a:prstGeom prst="rect">
            <a:avLst/>
          </a:prstGeom>
          <a:noFill/>
          <a:ln>
            <a:noFill/>
          </a:ln>
        </p:spPr>
        <p:txBody>
          <a:bodyPr spcFirstLastPara="1" wrap="square" lIns="91425" tIns="0" rIns="91425" bIns="45700" anchor="ctr" anchorCtr="0">
            <a:normAutofit/>
          </a:bodyPr>
          <a:lstStyle/>
          <a:p>
            <a:pPr marL="0" lvl="0" indent="0" rtl="0">
              <a:spcBef>
                <a:spcPts val="0"/>
              </a:spcBef>
              <a:spcAft>
                <a:spcPts val="0"/>
              </a:spcAft>
              <a:buSzPts val="2400"/>
              <a:buNone/>
            </a:pPr>
            <a:r>
              <a:rPr lang="en-US" sz="2400" b="1" dirty="0"/>
              <a:t>Share your list with the class.</a:t>
            </a:r>
            <a:endParaRPr dirty="0"/>
          </a:p>
          <a:p>
            <a:pPr marL="0" lvl="0" indent="0" rtl="0">
              <a:spcBef>
                <a:spcPts val="480"/>
              </a:spcBef>
              <a:spcAft>
                <a:spcPts val="0"/>
              </a:spcAft>
              <a:buSzPts val="2400"/>
              <a:buNone/>
            </a:pPr>
            <a:endParaRPr sz="2400" b="1" dirty="0"/>
          </a:p>
          <a:p>
            <a:pPr marL="231775" lvl="0" indent="-231775" rtl="0">
              <a:spcBef>
                <a:spcPts val="480"/>
              </a:spcBef>
              <a:spcAft>
                <a:spcPts val="0"/>
              </a:spcAft>
              <a:buSzPts val="2400"/>
              <a:buChar char="•"/>
            </a:pPr>
            <a:r>
              <a:rPr lang="en-US" sz="2400" dirty="0"/>
              <a:t>Can we combine any ideas?</a:t>
            </a:r>
            <a:endParaRPr dirty="0"/>
          </a:p>
          <a:p>
            <a:pPr marL="231775" lvl="0" indent="-231775" rtl="0">
              <a:spcBef>
                <a:spcPts val="480"/>
              </a:spcBef>
              <a:spcAft>
                <a:spcPts val="0"/>
              </a:spcAft>
              <a:buSzPts val="2400"/>
              <a:buChar char="•"/>
            </a:pPr>
            <a:r>
              <a:rPr lang="en-US" sz="2400" dirty="0"/>
              <a:t>Are these all big ideas?</a:t>
            </a:r>
            <a:endParaRPr dirty="0"/>
          </a:p>
          <a:p>
            <a:pPr marL="231775" lvl="0" indent="-231775" rtl="0">
              <a:spcBef>
                <a:spcPts val="480"/>
              </a:spcBef>
              <a:spcAft>
                <a:spcPts val="0"/>
              </a:spcAft>
              <a:buSzPts val="2400"/>
              <a:buChar char="•"/>
            </a:pPr>
            <a:r>
              <a:rPr lang="en-US" sz="2400" dirty="0"/>
              <a:t>Did we miss anything?</a:t>
            </a:r>
            <a:endParaRPr dirty="0"/>
          </a:p>
          <a:p>
            <a:pPr marL="231775" lvl="0" indent="-79375" rtl="0">
              <a:spcBef>
                <a:spcPts val="480"/>
              </a:spcBef>
              <a:spcAft>
                <a:spcPts val="0"/>
              </a:spcAft>
              <a:buSzPts val="2400"/>
              <a:buNone/>
            </a:pPr>
            <a:endParaRPr sz="2400" dirty="0"/>
          </a:p>
        </p:txBody>
      </p:sp>
      <p:sp>
        <p:nvSpPr>
          <p:cNvPr id="13" name="Google Shape;172;p16">
            <a:extLst>
              <a:ext uri="{FF2B5EF4-FFF2-40B4-BE49-F238E27FC236}">
                <a16:creationId xmlns:a16="http://schemas.microsoft.com/office/drawing/2014/main" id="{E9CCC749-7BCC-4AF6-AFDE-A673ABED956E}"/>
              </a:ext>
            </a:extLst>
          </p:cNvPr>
          <p:cNvSpPr txBox="1">
            <a:spLocks noGrp="1"/>
          </p:cNvSpPr>
          <p:nvPr>
            <p:ph type="title"/>
          </p:nvPr>
        </p:nvSpPr>
        <p:spPr>
          <a:xfrm>
            <a:off x="457200" y="88218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Strike Out!</a:t>
            </a:r>
            <a:endParaRPr dirty="0"/>
          </a:p>
        </p:txBody>
      </p:sp>
      <p:pic>
        <p:nvPicPr>
          <p:cNvPr id="14" name="Picture 13" descr="Strike Out strategy card">
            <a:extLst>
              <a:ext uri="{FF2B5EF4-FFF2-40B4-BE49-F238E27FC236}">
                <a16:creationId xmlns:a16="http://schemas.microsoft.com/office/drawing/2014/main" id="{9A6BF6B9-7B65-4863-BA99-16EC0FA1E4C5}"/>
              </a:ext>
            </a:extLst>
          </p:cNvPr>
          <p:cNvPicPr>
            <a:picLocks noChangeAspect="1"/>
          </p:cNvPicPr>
          <p:nvPr/>
        </p:nvPicPr>
        <p:blipFill>
          <a:blip r:embed="rId3"/>
          <a:stretch>
            <a:fillRect/>
          </a:stretch>
        </p:blipFill>
        <p:spPr>
          <a:xfrm rot="540000">
            <a:off x="6575022" y="1017992"/>
            <a:ext cx="1930553" cy="246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457200" y="581879"/>
            <a:ext cx="8229600" cy="977304"/>
          </a:xfrm>
          <a:prstGeom prst="rect">
            <a:avLst/>
          </a:prstGeom>
          <a:noFill/>
          <a:ln>
            <a:noFill/>
          </a:ln>
        </p:spPr>
        <p:txBody>
          <a:bodyPr spcFirstLastPara="1" wrap="square" lIns="0" tIns="45700" rIns="0" bIns="0" anchor="t" anchorCtr="0">
            <a:noAutofit/>
          </a:bodyPr>
          <a:lstStyle/>
          <a:p>
            <a:pPr marL="0" lvl="0" indent="0" rtl="0">
              <a:spcBef>
                <a:spcPts val="0"/>
              </a:spcBef>
              <a:spcAft>
                <a:spcPts val="0"/>
              </a:spcAft>
              <a:buClr>
                <a:schemeClr val="accent4"/>
              </a:buClr>
              <a:buSzPts val="3000"/>
              <a:buFont typeface="Calibri"/>
              <a:buNone/>
            </a:pPr>
            <a:r>
              <a:rPr lang="en-US" sz="3000" dirty="0"/>
              <a:t>How Do Specialized Structures Affect a Plant’s Likelihood of Successful Reproduction? </a:t>
            </a:r>
            <a:endParaRPr dirty="0"/>
          </a:p>
        </p:txBody>
      </p:sp>
      <p:sp>
        <p:nvSpPr>
          <p:cNvPr id="215" name="Google Shape;215;p21"/>
          <p:cNvSpPr txBox="1">
            <a:spLocks noGrp="1"/>
          </p:cNvSpPr>
          <p:nvPr>
            <p:ph type="body" idx="1"/>
          </p:nvPr>
        </p:nvSpPr>
        <p:spPr>
          <a:xfrm>
            <a:off x="457200" y="1502411"/>
            <a:ext cx="8229600" cy="2355762"/>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600"/>
              <a:buFont typeface="Arial"/>
              <a:buChar char="•"/>
            </a:pPr>
            <a:r>
              <a:rPr lang="en-US" dirty="0"/>
              <a:t>Work with a partner to create a model plant or plant part designed to disperse seeds.</a:t>
            </a:r>
            <a:endParaRPr dirty="0"/>
          </a:p>
          <a:p>
            <a:pPr marL="205730" lvl="0" indent="-205730" algn="l" rtl="0">
              <a:spcBef>
                <a:spcPts val="520"/>
              </a:spcBef>
              <a:spcAft>
                <a:spcPts val="0"/>
              </a:spcAft>
              <a:buClr>
                <a:schemeClr val="accent4"/>
              </a:buClr>
              <a:buSzPts val="2600"/>
              <a:buFont typeface="Arial"/>
              <a:buChar char="•"/>
            </a:pPr>
            <a:r>
              <a:rPr lang="en-US" dirty="0"/>
              <a:t>Create your plant based on what you’ve learned about actual plant structures and seed dispersal.</a:t>
            </a:r>
          </a:p>
          <a:p>
            <a:pPr marL="205730" indent="-205730"/>
            <a:r>
              <a:rPr lang="en-US" dirty="0"/>
              <a:t>You will design, build, test, and refine your model plant. </a:t>
            </a:r>
            <a:endParaRPr dirty="0"/>
          </a:p>
        </p:txBody>
      </p:sp>
      <p:sp>
        <p:nvSpPr>
          <p:cNvPr id="217" name="Google Shape;217;p21"/>
          <p:cNvSpPr/>
          <p:nvPr/>
        </p:nvSpPr>
        <p:spPr>
          <a:xfrm>
            <a:off x="457200" y="4062658"/>
            <a:ext cx="761474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4"/>
              </a:buClr>
              <a:buSzPts val="2000"/>
              <a:buFont typeface="Arial"/>
              <a:buNone/>
            </a:pPr>
            <a:r>
              <a:rPr lang="en-US" sz="2300" b="1" i="1" u="none" strike="noStrike" cap="none" dirty="0">
                <a:solidFill>
                  <a:schemeClr val="accent2"/>
                </a:solidFill>
                <a:latin typeface="Calibri" panose="020F0502020204030204" pitchFamily="34" charset="0"/>
                <a:cs typeface="Calibri" panose="020F0502020204030204" pitchFamily="34" charset="0"/>
                <a:sym typeface="Arial"/>
              </a:rPr>
              <a:t>Don’t start building until you get your design approved!</a:t>
            </a:r>
            <a:endParaRPr sz="2300" b="1" i="0" u="none" strike="noStrike" cap="none" dirty="0">
              <a:solidFill>
                <a:schemeClr val="accent2"/>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2"/>
          <p:cNvSpPr txBox="1">
            <a:spLocks noGrp="1"/>
          </p:cNvSpPr>
          <p:nvPr>
            <p:ph type="title"/>
          </p:nvPr>
        </p:nvSpPr>
        <p:spPr>
          <a:xfrm>
            <a:off x="457200" y="671438"/>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1: Creating a Prototype</a:t>
            </a:r>
            <a:endParaRPr dirty="0"/>
          </a:p>
        </p:txBody>
      </p:sp>
      <p:sp>
        <p:nvSpPr>
          <p:cNvPr id="223" name="Google Shape;223;p22"/>
          <p:cNvSpPr txBox="1">
            <a:spLocks noGrp="1"/>
          </p:cNvSpPr>
          <p:nvPr>
            <p:ph type="body" idx="2"/>
          </p:nvPr>
        </p:nvSpPr>
        <p:spPr>
          <a:xfrm>
            <a:off x="4128762" y="1415892"/>
            <a:ext cx="4558038" cy="2820677"/>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Create a visual model of your design.</a:t>
            </a:r>
            <a:endParaRPr dirty="0"/>
          </a:p>
          <a:p>
            <a:pPr marL="231775" lvl="0" indent="-231775" algn="l" rtl="0">
              <a:spcBef>
                <a:spcPts val="480"/>
              </a:spcBef>
              <a:spcAft>
                <a:spcPts val="0"/>
              </a:spcAft>
              <a:buSzPts val="2400"/>
              <a:buChar char="•"/>
            </a:pPr>
            <a:r>
              <a:rPr lang="en-US" dirty="0"/>
              <a:t>Draw a technical diagram that shows all sides of your plant model (top, side, bottom, etc.).</a:t>
            </a:r>
            <a:endParaRPr dirty="0"/>
          </a:p>
          <a:p>
            <a:pPr marL="231775" lvl="0" indent="-231775" algn="l" rtl="0">
              <a:spcBef>
                <a:spcPts val="480"/>
              </a:spcBef>
              <a:spcAft>
                <a:spcPts val="0"/>
              </a:spcAft>
              <a:buSzPts val="2400"/>
              <a:buChar char="•"/>
            </a:pPr>
            <a:r>
              <a:rPr lang="en-US" dirty="0"/>
              <a:t>Label all the parts on each view.</a:t>
            </a:r>
            <a:endParaRPr dirty="0"/>
          </a:p>
        </p:txBody>
      </p:sp>
      <p:pic>
        <p:nvPicPr>
          <p:cNvPr id="225" name="Google Shape;225;p22"/>
          <p:cNvPicPr preferRelativeResize="0"/>
          <p:nvPr/>
        </p:nvPicPr>
        <p:blipFill rotWithShape="1">
          <a:blip r:embed="rId3">
            <a:alphaModFix/>
          </a:blip>
          <a:srcRect/>
          <a:stretch/>
        </p:blipFill>
        <p:spPr>
          <a:xfrm>
            <a:off x="301386" y="1624484"/>
            <a:ext cx="3590855" cy="34079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body" idx="1"/>
          </p:nvPr>
        </p:nvSpPr>
        <p:spPr>
          <a:xfrm>
            <a:off x="457199" y="1299942"/>
            <a:ext cx="7874877" cy="2159880"/>
          </a:xfrm>
          <a:prstGeom prst="rect">
            <a:avLst/>
          </a:prstGeom>
          <a:noFill/>
          <a:ln>
            <a:noFill/>
          </a:ln>
        </p:spPr>
        <p:txBody>
          <a:bodyPr spcFirstLastPara="1" wrap="square" lIns="91425" tIns="45700" rIns="91425" bIns="45700" anchor="ctr" anchorCtr="0">
            <a:normAutofit/>
          </a:bodyPr>
          <a:lstStyle/>
          <a:p>
            <a:pPr indent="-457200">
              <a:spcBef>
                <a:spcPts val="0"/>
              </a:spcBef>
              <a:buSzPts val="3200"/>
            </a:pPr>
            <a:r>
              <a:rPr lang="en-US" sz="2800" dirty="0"/>
              <a:t>Write a claim about the purpose of your plant’s structures and why it will be effective.</a:t>
            </a:r>
          </a:p>
          <a:p>
            <a:pPr indent="-457200">
              <a:spcBef>
                <a:spcPts val="0"/>
              </a:spcBef>
              <a:buSzPts val="3200"/>
            </a:pPr>
            <a:r>
              <a:rPr lang="en-US" sz="2800" dirty="0"/>
              <a:t>Use the important science ideas you’ve learned to support your claim.</a:t>
            </a:r>
            <a:endParaRPr sz="2800" dirty="0"/>
          </a:p>
        </p:txBody>
      </p:sp>
      <p:sp>
        <p:nvSpPr>
          <p:cNvPr id="232" name="Google Shape;232;p23"/>
          <p:cNvSpPr txBox="1"/>
          <p:nvPr/>
        </p:nvSpPr>
        <p:spPr>
          <a:xfrm>
            <a:off x="457199" y="683227"/>
            <a:ext cx="8229600" cy="645158"/>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Step 1: Creating a Prototype</a:t>
            </a:r>
            <a:endParaRPr dirty="0"/>
          </a:p>
        </p:txBody>
      </p:sp>
      <p:pic>
        <p:nvPicPr>
          <p:cNvPr id="233" name="Google Shape;233;p23"/>
          <p:cNvPicPr preferRelativeResize="0"/>
          <p:nvPr/>
        </p:nvPicPr>
        <p:blipFill rotWithShape="1">
          <a:blip r:embed="rId3">
            <a:alphaModFix/>
          </a:blip>
          <a:srcRect/>
          <a:stretch/>
        </p:blipFill>
        <p:spPr>
          <a:xfrm>
            <a:off x="1187863" y="3570180"/>
            <a:ext cx="6413548" cy="8900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25"/>
          <p:cNvSpPr txBox="1">
            <a:spLocks noGrp="1"/>
          </p:cNvSpPr>
          <p:nvPr>
            <p:ph type="body" idx="3"/>
          </p:nvPr>
        </p:nvSpPr>
        <p:spPr>
          <a:xfrm>
            <a:off x="457200" y="1508429"/>
            <a:ext cx="7583714" cy="1717744"/>
          </a:xfrm>
          <a:prstGeom prst="rect">
            <a:avLst/>
          </a:prstGeom>
          <a:noFill/>
          <a:ln>
            <a:noFill/>
          </a:ln>
        </p:spPr>
        <p:txBody>
          <a:bodyPr spcFirstLastPara="1" wrap="square" lIns="91425" tIns="0" rIns="91425" bIns="45700" anchor="ctr" anchorCtr="0">
            <a:normAutofit/>
          </a:bodyPr>
          <a:lstStyle/>
          <a:p>
            <a:pPr marL="0" lvl="0" indent="0" algn="l" rtl="0">
              <a:spcBef>
                <a:spcPts val="0"/>
              </a:spcBef>
              <a:spcAft>
                <a:spcPts val="0"/>
              </a:spcAft>
              <a:buSzPts val="2000"/>
              <a:buNone/>
            </a:pPr>
            <a:r>
              <a:rPr lang="en-US" sz="2400" dirty="0"/>
              <a:t>Once your design is approved, use the materials provided to build your seed dispersal device.</a:t>
            </a:r>
            <a:endParaRPr sz="2400" dirty="0"/>
          </a:p>
          <a:p>
            <a:pPr marL="469900">
              <a:spcBef>
                <a:spcPts val="400"/>
              </a:spcBef>
              <a:buSzPts val="2000"/>
            </a:pPr>
            <a:endParaRPr sz="2000" dirty="0"/>
          </a:p>
          <a:p>
            <a:pPr marL="285750" indent="-285750">
              <a:spcBef>
                <a:spcPts val="400"/>
              </a:spcBef>
            </a:pPr>
            <a:endParaRPr dirty="0"/>
          </a:p>
        </p:txBody>
      </p:sp>
      <p:sp>
        <p:nvSpPr>
          <p:cNvPr id="252" name="Google Shape;252;p25"/>
          <p:cNvSpPr txBox="1">
            <a:spLocks noGrp="1"/>
          </p:cNvSpPr>
          <p:nvPr>
            <p:ph type="title"/>
          </p:nvPr>
        </p:nvSpPr>
        <p:spPr>
          <a:xfrm>
            <a:off x="457200" y="695184"/>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2: Building and Testing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Learning Objectives</a:t>
            </a:r>
            <a:endParaRPr/>
          </a:p>
        </p:txBody>
      </p:sp>
      <p:sp>
        <p:nvSpPr>
          <p:cNvPr id="86" name="Google Shape;86;p3"/>
          <p:cNvSpPr txBox="1">
            <a:spLocks noGrp="1"/>
          </p:cNvSpPr>
          <p:nvPr>
            <p:ph type="body" idx="1"/>
          </p:nvPr>
        </p:nvSpPr>
        <p:spPr>
          <a:xfrm>
            <a:off x="530352" y="2028498"/>
            <a:ext cx="7772400" cy="1969344"/>
          </a:xfrm>
          <a:prstGeom prst="rect">
            <a:avLst/>
          </a:prstGeom>
          <a:noFill/>
          <a:ln>
            <a:noFill/>
          </a:ln>
        </p:spPr>
        <p:txBody>
          <a:bodyPr spcFirstLastPara="1" wrap="square" lIns="91425" tIns="45700" rIns="91425" bIns="45700" anchor="ctr" anchorCtr="0">
            <a:normAutofit fontScale="70000" lnSpcReduction="20000"/>
          </a:bodyPr>
          <a:lstStyle/>
          <a:p>
            <a:pPr lvl="0" indent="-457200" algn="l" rtl="0">
              <a:spcBef>
                <a:spcPts val="560"/>
              </a:spcBef>
              <a:spcAft>
                <a:spcPts val="0"/>
              </a:spcAft>
              <a:buClr>
                <a:schemeClr val="bg1"/>
              </a:buClr>
              <a:buSzPct val="100000"/>
              <a:buFont typeface="Arial"/>
              <a:buChar char="•"/>
            </a:pPr>
            <a:r>
              <a:rPr lang="en-US" sz="4400" dirty="0"/>
              <a:t>Use evidence to explain how the environment affects organisms.</a:t>
            </a:r>
            <a:endParaRPr sz="4400" dirty="0"/>
          </a:p>
          <a:p>
            <a:pPr lvl="0" indent="-457200" algn="l" rtl="0">
              <a:spcBef>
                <a:spcPts val="560"/>
              </a:spcBef>
              <a:spcAft>
                <a:spcPts val="0"/>
              </a:spcAft>
              <a:buClr>
                <a:schemeClr val="bg1"/>
              </a:buClr>
              <a:buSzPct val="100000"/>
              <a:buFont typeface="Arial"/>
              <a:buChar char="•"/>
            </a:pPr>
            <a:r>
              <a:rPr lang="en-US" sz="4400" dirty="0"/>
              <a:t>Defend the usefulness of a bioengineering design based on data and scientific ideas.</a:t>
            </a:r>
            <a:endParaRPr sz="4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24"/>
          <p:cNvSpPr txBox="1">
            <a:spLocks noGrp="1"/>
          </p:cNvSpPr>
          <p:nvPr>
            <p:ph type="body" idx="4"/>
          </p:nvPr>
        </p:nvSpPr>
        <p:spPr>
          <a:xfrm>
            <a:off x="457200" y="1410085"/>
            <a:ext cx="7300686" cy="2537801"/>
          </a:xfrm>
          <a:prstGeom prst="rect">
            <a:avLst/>
          </a:prstGeom>
          <a:noFill/>
          <a:ln>
            <a:noFill/>
          </a:ln>
        </p:spPr>
        <p:txBody>
          <a:bodyPr spcFirstLastPara="1" wrap="square" lIns="91425" tIns="0" rIns="91425" bIns="45700" anchor="ctr" anchorCtr="0">
            <a:normAutofit/>
          </a:bodyPr>
          <a:lstStyle/>
          <a:p>
            <a:pPr marL="0" lvl="0" indent="0" algn="l" rtl="0">
              <a:spcBef>
                <a:spcPts val="0"/>
              </a:spcBef>
              <a:spcAft>
                <a:spcPts val="0"/>
              </a:spcAft>
              <a:buSzPts val="2000"/>
              <a:buNone/>
            </a:pPr>
            <a:r>
              <a:rPr lang="en-US" sz="2400" dirty="0"/>
              <a:t>What data should we collect to figure out how effective our models are?</a:t>
            </a:r>
            <a:endParaRPr sz="2400" dirty="0"/>
          </a:p>
          <a:p>
            <a:pPr marL="294879" lvl="1" indent="0" algn="l" rtl="0">
              <a:spcBef>
                <a:spcPts val="360"/>
              </a:spcBef>
              <a:spcAft>
                <a:spcPts val="0"/>
              </a:spcAft>
              <a:buSzPts val="1530"/>
              <a:buNone/>
            </a:pPr>
            <a:endParaRPr lang="en-US" sz="2400" b="1" i="1" dirty="0">
              <a:solidFill>
                <a:schemeClr val="accent2"/>
              </a:solidFill>
            </a:endParaRPr>
          </a:p>
          <a:p>
            <a:pPr marL="294879" lvl="1" indent="0" algn="l" rtl="0">
              <a:spcBef>
                <a:spcPts val="360"/>
              </a:spcBef>
              <a:spcAft>
                <a:spcPts val="0"/>
              </a:spcAft>
              <a:buSzPts val="1530"/>
              <a:buNone/>
            </a:pPr>
            <a:r>
              <a:rPr lang="en-US" sz="2400" b="1" i="1" dirty="0">
                <a:solidFill>
                  <a:schemeClr val="accent2"/>
                </a:solidFill>
              </a:rPr>
              <a:t>Hint</a:t>
            </a:r>
            <a:r>
              <a:rPr lang="en-US" sz="2400" b="1" dirty="0">
                <a:solidFill>
                  <a:schemeClr val="accent2"/>
                </a:solidFill>
              </a:rPr>
              <a:t>: If these were real plants, what would you observe to determine their success?</a:t>
            </a:r>
            <a:endParaRPr sz="2400" b="1" dirty="0">
              <a:solidFill>
                <a:schemeClr val="accent2"/>
              </a:solidFill>
            </a:endParaRPr>
          </a:p>
        </p:txBody>
      </p:sp>
      <p:sp>
        <p:nvSpPr>
          <p:cNvPr id="242" name="Google Shape;242;p24"/>
          <p:cNvSpPr txBox="1">
            <a:spLocks noGrp="1"/>
          </p:cNvSpPr>
          <p:nvPr>
            <p:ph type="title"/>
          </p:nvPr>
        </p:nvSpPr>
        <p:spPr>
          <a:xfrm>
            <a:off x="457200" y="687927"/>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2: Building and Testing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50" name="Google Shape;250;p25"/>
          <p:cNvSpPr txBox="1">
            <a:spLocks noGrp="1"/>
          </p:cNvSpPr>
          <p:nvPr>
            <p:ph type="body" idx="4"/>
          </p:nvPr>
        </p:nvSpPr>
        <p:spPr>
          <a:xfrm>
            <a:off x="457200" y="1417343"/>
            <a:ext cx="7184571" cy="1412944"/>
          </a:xfrm>
          <a:prstGeom prst="rect">
            <a:avLst/>
          </a:prstGeom>
          <a:noFill/>
          <a:ln>
            <a:noFill/>
          </a:ln>
        </p:spPr>
        <p:txBody>
          <a:bodyPr spcFirstLastPara="1" wrap="square" lIns="91425" tIns="0" rIns="91425" bIns="45700" anchor="ctr" anchorCtr="0">
            <a:normAutofit/>
          </a:bodyPr>
          <a:lstStyle/>
          <a:p>
            <a:pPr marL="231775" lvl="0" indent="-231775" algn="l" rtl="0">
              <a:spcBef>
                <a:spcPts val="0"/>
              </a:spcBef>
              <a:spcAft>
                <a:spcPts val="0"/>
              </a:spcAft>
              <a:buSzPts val="2000"/>
              <a:buChar char="•"/>
            </a:pPr>
            <a:r>
              <a:rPr lang="en-US" sz="2400" dirty="0"/>
              <a:t>Try out your seed dispersal device.</a:t>
            </a:r>
            <a:endParaRPr sz="2400" dirty="0"/>
          </a:p>
          <a:p>
            <a:pPr marL="231775" lvl="0" indent="-231775" algn="l" rtl="0">
              <a:spcBef>
                <a:spcPts val="400"/>
              </a:spcBef>
              <a:spcAft>
                <a:spcPts val="0"/>
              </a:spcAft>
              <a:buSzPts val="2000"/>
              <a:buChar char="•"/>
            </a:pPr>
            <a:r>
              <a:rPr lang="en-US" sz="2400" dirty="0"/>
              <a:t>Collect data (measure and record) to determine how well it works.</a:t>
            </a:r>
            <a:endParaRPr sz="2400" dirty="0"/>
          </a:p>
        </p:txBody>
      </p:sp>
      <p:sp>
        <p:nvSpPr>
          <p:cNvPr id="252" name="Google Shape;252;p25"/>
          <p:cNvSpPr txBox="1">
            <a:spLocks noGrp="1"/>
          </p:cNvSpPr>
          <p:nvPr>
            <p:ph type="title"/>
          </p:nvPr>
        </p:nvSpPr>
        <p:spPr>
          <a:xfrm>
            <a:off x="457200" y="687927"/>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2: Building and Testing</a:t>
            </a:r>
            <a:endParaRPr dirty="0"/>
          </a:p>
        </p:txBody>
      </p:sp>
    </p:spTree>
    <p:extLst>
      <p:ext uri="{BB962C8B-B14F-4D97-AF65-F5344CB8AC3E}">
        <p14:creationId xmlns:p14="http://schemas.microsoft.com/office/powerpoint/2010/main" val="270185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26"/>
          <p:cNvSpPr txBox="1">
            <a:spLocks noGrp="1"/>
          </p:cNvSpPr>
          <p:nvPr>
            <p:ph type="title"/>
          </p:nvPr>
        </p:nvSpPr>
        <p:spPr>
          <a:xfrm>
            <a:off x="457200" y="702441"/>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3: Evaluating the Design</a:t>
            </a:r>
            <a:endParaRPr dirty="0"/>
          </a:p>
        </p:txBody>
      </p:sp>
      <p:sp>
        <p:nvSpPr>
          <p:cNvPr id="259" name="Google Shape;259;p26"/>
          <p:cNvSpPr txBox="1">
            <a:spLocks noGrp="1"/>
          </p:cNvSpPr>
          <p:nvPr>
            <p:ph type="body" idx="1"/>
          </p:nvPr>
        </p:nvSpPr>
        <p:spPr>
          <a:xfrm>
            <a:off x="457200" y="1347599"/>
            <a:ext cx="8004629" cy="321616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600"/>
              <a:buNone/>
            </a:pPr>
            <a:r>
              <a:rPr lang="en-US" dirty="0"/>
              <a:t>Evaluate your design using your data as evidence.</a:t>
            </a:r>
            <a:endParaRPr dirty="0"/>
          </a:p>
          <a:p>
            <a:pPr indent="-457200">
              <a:spcBef>
                <a:spcPts val="0"/>
              </a:spcBef>
            </a:pPr>
            <a:r>
              <a:rPr lang="en-US" dirty="0"/>
              <a:t>What are the strengths of your design?</a:t>
            </a:r>
            <a:endParaRPr dirty="0"/>
          </a:p>
          <a:p>
            <a:pPr indent="-457200">
              <a:spcBef>
                <a:spcPts val="0"/>
              </a:spcBef>
            </a:pPr>
            <a:r>
              <a:rPr lang="en-US" dirty="0"/>
              <a:t>What are the weaknesses of your design?</a:t>
            </a:r>
            <a:endParaRPr dirty="0"/>
          </a:p>
          <a:p>
            <a:pPr indent="-457200">
              <a:spcBef>
                <a:spcPts val="0"/>
              </a:spcBef>
            </a:pPr>
            <a:r>
              <a:rPr lang="en-US" dirty="0"/>
              <a:t>Why do you think it was effective/ineffective at dispersing seeds?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7" descr="Bracket Slides.pptx - PowerPoint"/>
          <p:cNvPicPr preferRelativeResize="0">
            <a:picLocks noGrp="1"/>
          </p:cNvPicPr>
          <p:nvPr>
            <p:ph type="body" idx="1"/>
          </p:nvPr>
        </p:nvPicPr>
        <p:blipFill rotWithShape="1">
          <a:blip r:embed="rId3">
            <a:alphaModFix/>
          </a:blip>
          <a:srcRect l="20397" t="17252" r="16658" b="61369"/>
          <a:stretch/>
        </p:blipFill>
        <p:spPr>
          <a:xfrm>
            <a:off x="662540" y="1708479"/>
            <a:ext cx="7781403" cy="1558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 name="Google Shape;266;p27"/>
          <p:cNvSpPr txBox="1">
            <a:spLocks noGrp="1"/>
          </p:cNvSpPr>
          <p:nvPr>
            <p:ph type="title"/>
          </p:nvPr>
        </p:nvSpPr>
        <p:spPr>
          <a:xfrm>
            <a:off x="457200" y="670306"/>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3: Evaluating the Design</a:t>
            </a:r>
            <a:endParaRPr dirty="0"/>
          </a:p>
        </p:txBody>
      </p:sp>
      <p:sp>
        <p:nvSpPr>
          <p:cNvPr id="267" name="Google Shape;267;p27"/>
          <p:cNvSpPr txBox="1"/>
          <p:nvPr/>
        </p:nvSpPr>
        <p:spPr>
          <a:xfrm>
            <a:off x="389818" y="1843895"/>
            <a:ext cx="29565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974AD"/>
              </a:buClr>
              <a:buSzPts val="1400"/>
              <a:buFont typeface="Arial"/>
              <a:buNone/>
            </a:pPr>
            <a:r>
              <a:rPr lang="en-US" sz="1200" b="1" i="0" u="none" strike="noStrike" cap="none" dirty="0">
                <a:solidFill>
                  <a:srgbClr val="3974AD"/>
                </a:solidFill>
                <a:latin typeface="Calibri" panose="020F0502020204030204" pitchFamily="34" charset="0"/>
                <a:cs typeface="Calibri" panose="020F0502020204030204" pitchFamily="34" charset="0"/>
                <a:sym typeface="Arial"/>
              </a:rPr>
              <a:t>Your pair’s design</a:t>
            </a:r>
            <a:endParaRPr sz="12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28"/>
          <p:cNvSpPr txBox="1">
            <a:spLocks noGrp="1"/>
          </p:cNvSpPr>
          <p:nvPr>
            <p:ph type="title"/>
          </p:nvPr>
        </p:nvSpPr>
        <p:spPr>
          <a:xfrm>
            <a:off x="457200" y="706603"/>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3: Evaluating the Design</a:t>
            </a:r>
            <a:endParaRPr dirty="0"/>
          </a:p>
        </p:txBody>
      </p:sp>
      <p:pic>
        <p:nvPicPr>
          <p:cNvPr id="275" name="Google Shape;275;p28" descr="Bracket Slides.pptx - PowerPoint"/>
          <p:cNvPicPr preferRelativeResize="0"/>
          <p:nvPr/>
        </p:nvPicPr>
        <p:blipFill rotWithShape="1">
          <a:blip r:embed="rId3">
            <a:alphaModFix/>
          </a:blip>
          <a:srcRect l="20397" t="17252" r="16325" b="61369"/>
          <a:stretch/>
        </p:blipFill>
        <p:spPr>
          <a:xfrm>
            <a:off x="660735" y="1711869"/>
            <a:ext cx="7822529" cy="1558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7" name="Google Shape;277;p28"/>
          <p:cNvSpPr txBox="1"/>
          <p:nvPr/>
        </p:nvSpPr>
        <p:spPr>
          <a:xfrm>
            <a:off x="734002" y="2284837"/>
            <a:ext cx="2303574"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5559"/>
              </a:buClr>
              <a:buSzPts val="1400"/>
              <a:buFont typeface="Arial"/>
              <a:buNone/>
            </a:pPr>
            <a:r>
              <a:rPr lang="en-US" sz="1100" b="1" i="0" u="none" strike="noStrike" cap="none" dirty="0">
                <a:solidFill>
                  <a:srgbClr val="E15559"/>
                </a:solidFill>
                <a:latin typeface="Calibri" panose="020F0502020204030204" pitchFamily="34" charset="0"/>
                <a:cs typeface="Calibri" panose="020F0502020204030204" pitchFamily="34" charset="0"/>
                <a:sym typeface="Arial"/>
              </a:rPr>
              <a:t>The other pair’s design</a:t>
            </a:r>
            <a:endParaRPr sz="1100" dirty="0">
              <a:latin typeface="Calibri" panose="020F0502020204030204" pitchFamily="34" charset="0"/>
              <a:cs typeface="Calibri" panose="020F0502020204030204" pitchFamily="34" charset="0"/>
            </a:endParaRPr>
          </a:p>
        </p:txBody>
      </p:sp>
      <p:sp>
        <p:nvSpPr>
          <p:cNvPr id="278" name="Google Shape;278;p28"/>
          <p:cNvSpPr txBox="1"/>
          <p:nvPr/>
        </p:nvSpPr>
        <p:spPr>
          <a:xfrm>
            <a:off x="828275" y="1837473"/>
            <a:ext cx="20817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974AD"/>
              </a:buClr>
              <a:buSzPts val="1400"/>
              <a:buFont typeface="Arial"/>
              <a:buNone/>
            </a:pPr>
            <a:r>
              <a:rPr lang="en-US" sz="1200" b="1" i="0" u="none" strike="noStrike" cap="none" dirty="0">
                <a:solidFill>
                  <a:srgbClr val="3974AD"/>
                </a:solidFill>
                <a:latin typeface="Calibri" panose="020F0502020204030204" pitchFamily="34" charset="0"/>
                <a:cs typeface="Calibri" panose="020F0502020204030204" pitchFamily="34" charset="0"/>
                <a:sym typeface="Arial"/>
              </a:rPr>
              <a:t>Your pair’s design</a:t>
            </a:r>
            <a:endParaRPr sz="1200" dirty="0">
              <a:latin typeface="Calibri" panose="020F0502020204030204" pitchFamily="34" charset="0"/>
              <a:cs typeface="Calibri" panose="020F0502020204030204" pitchFamily="34" charset="0"/>
            </a:endParaRPr>
          </a:p>
        </p:txBody>
      </p:sp>
      <p:sp>
        <p:nvSpPr>
          <p:cNvPr id="280" name="Google Shape;280;p28"/>
          <p:cNvSpPr txBox="1"/>
          <p:nvPr/>
        </p:nvSpPr>
        <p:spPr>
          <a:xfrm>
            <a:off x="3205116" y="2060331"/>
            <a:ext cx="273513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400"/>
              <a:buFont typeface="Arial"/>
              <a:buNone/>
            </a:pPr>
            <a:r>
              <a:rPr lang="en-US" sz="1200" b="1" i="0" u="none" strike="noStrike" cap="none" dirty="0">
                <a:solidFill>
                  <a:srgbClr val="00B050"/>
                </a:solidFill>
                <a:latin typeface="Calibri" panose="020F0502020204030204" pitchFamily="34" charset="0"/>
                <a:cs typeface="Calibri" panose="020F0502020204030204" pitchFamily="34" charset="0"/>
                <a:sym typeface="Arial"/>
              </a:rPr>
              <a:t>Pair with more effective design</a:t>
            </a:r>
            <a:endParaRPr sz="12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29"/>
          <p:cNvSpPr txBox="1">
            <a:spLocks noGrp="1"/>
          </p:cNvSpPr>
          <p:nvPr>
            <p:ph type="title"/>
          </p:nvPr>
        </p:nvSpPr>
        <p:spPr>
          <a:xfrm>
            <a:off x="457200" y="678971"/>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3: Evaluating the Design</a:t>
            </a:r>
            <a:endParaRPr dirty="0"/>
          </a:p>
        </p:txBody>
      </p:sp>
      <p:pic>
        <p:nvPicPr>
          <p:cNvPr id="287" name="Google Shape;287;p29" descr="Bracket Slides.pptx - PowerPoint"/>
          <p:cNvPicPr preferRelativeResize="0"/>
          <p:nvPr/>
        </p:nvPicPr>
        <p:blipFill rotWithShape="1">
          <a:blip r:embed="rId3">
            <a:alphaModFix/>
          </a:blip>
          <a:srcRect l="20397" t="17252" r="16614" b="48220"/>
          <a:stretch/>
        </p:blipFill>
        <p:spPr>
          <a:xfrm>
            <a:off x="610364" y="1413070"/>
            <a:ext cx="7786761" cy="2516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8" name="Google Shape;288;p29"/>
          <p:cNvSpPr txBox="1"/>
          <p:nvPr/>
        </p:nvSpPr>
        <p:spPr>
          <a:xfrm>
            <a:off x="746875" y="1532500"/>
            <a:ext cx="214290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974AD"/>
              </a:buClr>
              <a:buSzPts val="1400"/>
              <a:buFont typeface="Arial"/>
              <a:buNone/>
            </a:pPr>
            <a:r>
              <a:rPr lang="en-US" sz="1200" b="1" i="0" u="none" strike="noStrike" cap="none" dirty="0">
                <a:solidFill>
                  <a:srgbClr val="3974AD"/>
                </a:solidFill>
                <a:latin typeface="Calibri" panose="020F0502020204030204" pitchFamily="34" charset="0"/>
                <a:cs typeface="Calibri" panose="020F0502020204030204" pitchFamily="34" charset="0"/>
                <a:sym typeface="Arial"/>
              </a:rPr>
              <a:t>Your pair’s design</a:t>
            </a:r>
            <a:endParaRPr sz="1200" dirty="0">
              <a:latin typeface="Calibri" panose="020F0502020204030204" pitchFamily="34" charset="0"/>
              <a:cs typeface="Calibri" panose="020F0502020204030204" pitchFamily="34" charset="0"/>
            </a:endParaRPr>
          </a:p>
        </p:txBody>
      </p:sp>
      <p:sp>
        <p:nvSpPr>
          <p:cNvPr id="289" name="Google Shape;289;p29"/>
          <p:cNvSpPr txBox="1"/>
          <p:nvPr/>
        </p:nvSpPr>
        <p:spPr>
          <a:xfrm>
            <a:off x="746875" y="1959700"/>
            <a:ext cx="214290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5559"/>
              </a:buClr>
              <a:buSzPts val="1400"/>
              <a:buFont typeface="Arial"/>
              <a:buNone/>
            </a:pPr>
            <a:r>
              <a:rPr lang="en-US" sz="1200" b="1" dirty="0">
                <a:solidFill>
                  <a:srgbClr val="E15559"/>
                </a:solidFill>
                <a:latin typeface="Calibri" panose="020F0502020204030204" pitchFamily="34" charset="0"/>
                <a:cs typeface="Calibri" panose="020F0502020204030204" pitchFamily="34" charset="0"/>
              </a:rPr>
              <a:t>The o</a:t>
            </a:r>
            <a:r>
              <a:rPr lang="en-US" sz="1200" b="1" i="0" u="none" strike="noStrike" cap="none" dirty="0">
                <a:solidFill>
                  <a:srgbClr val="E15559"/>
                </a:solidFill>
                <a:latin typeface="Calibri" panose="020F0502020204030204" pitchFamily="34" charset="0"/>
                <a:cs typeface="Calibri" panose="020F0502020204030204" pitchFamily="34" charset="0"/>
                <a:sym typeface="Arial"/>
              </a:rPr>
              <a:t>ther pair’s design</a:t>
            </a:r>
            <a:endParaRPr sz="1200" dirty="0">
              <a:latin typeface="Calibri" panose="020F0502020204030204" pitchFamily="34" charset="0"/>
              <a:cs typeface="Calibri" panose="020F0502020204030204" pitchFamily="34" charset="0"/>
            </a:endParaRPr>
          </a:p>
        </p:txBody>
      </p:sp>
      <p:sp>
        <p:nvSpPr>
          <p:cNvPr id="290" name="Google Shape;290;p29"/>
          <p:cNvSpPr txBox="1"/>
          <p:nvPr/>
        </p:nvSpPr>
        <p:spPr>
          <a:xfrm>
            <a:off x="3363702" y="1761360"/>
            <a:ext cx="230756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1400"/>
              <a:buFont typeface="Arial"/>
              <a:buNone/>
            </a:pPr>
            <a:r>
              <a:rPr lang="en-US" sz="1200" b="1" i="0" u="none" strike="noStrike" cap="none" dirty="0">
                <a:solidFill>
                  <a:srgbClr val="00B050"/>
                </a:solidFill>
                <a:latin typeface="Calibri" panose="020F0502020204030204" pitchFamily="34" charset="0"/>
                <a:cs typeface="Calibri" panose="020F0502020204030204" pitchFamily="34" charset="0"/>
                <a:sym typeface="Arial"/>
              </a:rPr>
              <a:t>Pair with more effective design</a:t>
            </a:r>
            <a:endParaRPr sz="1200" dirty="0">
              <a:latin typeface="Calibri" panose="020F0502020204030204" pitchFamily="34" charset="0"/>
              <a:cs typeface="Calibri" panose="020F0502020204030204" pitchFamily="34" charset="0"/>
            </a:endParaRPr>
          </a:p>
        </p:txBody>
      </p:sp>
      <p:sp>
        <p:nvSpPr>
          <p:cNvPr id="291" name="Google Shape;291;p29"/>
          <p:cNvSpPr/>
          <p:nvPr/>
        </p:nvSpPr>
        <p:spPr>
          <a:xfrm>
            <a:off x="666268" y="2998460"/>
            <a:ext cx="5005000" cy="851537"/>
          </a:xfrm>
          <a:prstGeom prst="rect">
            <a:avLst/>
          </a:prstGeom>
          <a:noFill/>
          <a:ln w="285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2" name="Google Shape;292;p29"/>
          <p:cNvSpPr txBox="1"/>
          <p:nvPr/>
        </p:nvSpPr>
        <p:spPr>
          <a:xfrm>
            <a:off x="666268" y="2682633"/>
            <a:ext cx="50050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1400"/>
              <a:buFont typeface="Arial"/>
              <a:buNone/>
            </a:pPr>
            <a:r>
              <a:rPr lang="en-US" sz="1400" b="1" i="0" u="none" strike="noStrike" cap="none" dirty="0">
                <a:solidFill>
                  <a:srgbClr val="7030A0"/>
                </a:solidFill>
                <a:latin typeface="Calibri" panose="020F0502020204030204" pitchFamily="34" charset="0"/>
                <a:cs typeface="Calibri" panose="020F0502020204030204" pitchFamily="34" charset="0"/>
                <a:sym typeface="Arial"/>
              </a:rPr>
              <a:t>Information from the other group of 4</a:t>
            </a:r>
            <a:endParaRPr dirty="0">
              <a:latin typeface="Calibri" panose="020F0502020204030204" pitchFamily="34" charset="0"/>
              <a:cs typeface="Calibri" panose="020F0502020204030204" pitchFamily="34" charset="0"/>
            </a:endParaRPr>
          </a:p>
        </p:txBody>
      </p:sp>
      <p:sp>
        <p:nvSpPr>
          <p:cNvPr id="294" name="Google Shape;294;p29"/>
          <p:cNvSpPr txBox="1"/>
          <p:nvPr/>
        </p:nvSpPr>
        <p:spPr>
          <a:xfrm>
            <a:off x="6135410" y="2506770"/>
            <a:ext cx="2193557"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E8400"/>
              </a:buClr>
              <a:buSzPts val="1400"/>
              <a:buFont typeface="Arial"/>
              <a:buNone/>
            </a:pPr>
            <a:r>
              <a:rPr lang="en-US" sz="1000" b="1" i="0" u="none" strike="noStrike" cap="none" dirty="0">
                <a:solidFill>
                  <a:srgbClr val="DE8400"/>
                </a:solidFill>
                <a:latin typeface="Calibri" panose="020F0502020204030204" pitchFamily="34" charset="0"/>
                <a:cs typeface="Calibri" panose="020F0502020204030204" pitchFamily="34" charset="0"/>
                <a:sym typeface="Arial"/>
              </a:rPr>
              <a:t>Group of 4 with more effective design</a:t>
            </a:r>
            <a:endParaRPr sz="10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body" idx="1"/>
          </p:nvPr>
        </p:nvSpPr>
        <p:spPr>
          <a:xfrm>
            <a:off x="457200" y="137884"/>
            <a:ext cx="8229600" cy="3023507"/>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364"/>
              </a:spcBef>
              <a:spcAft>
                <a:spcPts val="0"/>
              </a:spcAft>
              <a:buNone/>
            </a:pPr>
            <a:r>
              <a:rPr lang="en-US" dirty="0"/>
              <a:t>How do the different designs compare?</a:t>
            </a:r>
            <a:endParaRPr dirty="0"/>
          </a:p>
        </p:txBody>
      </p:sp>
      <p:sp>
        <p:nvSpPr>
          <p:cNvPr id="302" name="Google Shape;302;p30"/>
          <p:cNvSpPr txBox="1">
            <a:spLocks noGrp="1"/>
          </p:cNvSpPr>
          <p:nvPr>
            <p:ph type="title"/>
          </p:nvPr>
        </p:nvSpPr>
        <p:spPr>
          <a:xfrm>
            <a:off x="457200" y="666156"/>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3: Evaluating the Design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body" idx="2"/>
          </p:nvPr>
        </p:nvSpPr>
        <p:spPr>
          <a:xfrm>
            <a:off x="4128762" y="1344069"/>
            <a:ext cx="4558038" cy="2820677"/>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Think about your data and all the conversations you’ve had.</a:t>
            </a:r>
            <a:endParaRPr dirty="0"/>
          </a:p>
          <a:p>
            <a:pPr marL="231775" lvl="0" indent="-231775" algn="l" rtl="0">
              <a:spcBef>
                <a:spcPts val="480"/>
              </a:spcBef>
              <a:spcAft>
                <a:spcPts val="0"/>
              </a:spcAft>
              <a:buSzPts val="2400"/>
              <a:buChar char="•"/>
            </a:pPr>
            <a:r>
              <a:rPr lang="en-US" dirty="0"/>
              <a:t>Revise your original model.</a:t>
            </a:r>
            <a:endParaRPr dirty="0"/>
          </a:p>
          <a:p>
            <a:pPr marL="0" lvl="0" indent="0" algn="l" rtl="0">
              <a:spcBef>
                <a:spcPts val="480"/>
              </a:spcBef>
              <a:spcAft>
                <a:spcPts val="0"/>
              </a:spcAft>
              <a:buNone/>
            </a:pPr>
            <a:endParaRPr dirty="0"/>
          </a:p>
        </p:txBody>
      </p:sp>
      <p:pic>
        <p:nvPicPr>
          <p:cNvPr id="309" name="Google Shape;309;p31"/>
          <p:cNvPicPr preferRelativeResize="0"/>
          <p:nvPr/>
        </p:nvPicPr>
        <p:blipFill rotWithShape="1">
          <a:blip r:embed="rId3">
            <a:alphaModFix/>
          </a:blip>
          <a:srcRect/>
          <a:stretch/>
        </p:blipFill>
        <p:spPr>
          <a:xfrm>
            <a:off x="579651" y="1723802"/>
            <a:ext cx="1786909" cy="1695895"/>
          </a:xfrm>
          <a:prstGeom prst="rect">
            <a:avLst/>
          </a:prstGeom>
          <a:noFill/>
          <a:ln w="9525" cap="flat" cmpd="sng">
            <a:noFill/>
            <a:prstDash val="solid"/>
            <a:round/>
            <a:headEnd type="none" w="sm" len="sm"/>
            <a:tailEnd type="none" w="sm" len="sm"/>
          </a:ln>
        </p:spPr>
      </p:pic>
      <p:sp>
        <p:nvSpPr>
          <p:cNvPr id="310" name="Google Shape;310;p31"/>
          <p:cNvSpPr txBox="1">
            <a:spLocks noGrp="1"/>
          </p:cNvSpPr>
          <p:nvPr>
            <p:ph type="title"/>
          </p:nvPr>
        </p:nvSpPr>
        <p:spPr>
          <a:xfrm>
            <a:off x="399143" y="683648"/>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4: Revising Models</a:t>
            </a:r>
            <a:endParaRPr dirty="0"/>
          </a:p>
        </p:txBody>
      </p:sp>
      <p:sp>
        <p:nvSpPr>
          <p:cNvPr id="311" name="Google Shape;311;p31"/>
          <p:cNvSpPr/>
          <p:nvPr/>
        </p:nvSpPr>
        <p:spPr>
          <a:xfrm rot="5400000">
            <a:off x="2607584" y="2272631"/>
            <a:ext cx="761848" cy="982584"/>
          </a:xfrm>
          <a:prstGeom prst="bentArrow">
            <a:avLst>
              <a:gd name="adj1" fmla="val 11228"/>
              <a:gd name="adj2" fmla="val 16617"/>
              <a:gd name="adj3" fmla="val 25000"/>
              <a:gd name="adj4" fmla="val 59918"/>
            </a:avLst>
          </a:prstGeom>
          <a:solidFill>
            <a:schemeClr val="dk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txBox="1"/>
          <p:nvPr/>
        </p:nvSpPr>
        <p:spPr>
          <a:xfrm>
            <a:off x="2441427" y="2485147"/>
            <a:ext cx="1094162" cy="3292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Revise</a:t>
            </a:r>
            <a:endParaRPr dirty="0"/>
          </a:p>
        </p:txBody>
      </p:sp>
      <p:pic>
        <p:nvPicPr>
          <p:cNvPr id="313" name="Google Shape;313;p31"/>
          <p:cNvPicPr preferRelativeResize="0"/>
          <p:nvPr/>
        </p:nvPicPr>
        <p:blipFill rotWithShape="1">
          <a:blip r:embed="rId4">
            <a:alphaModFix/>
          </a:blip>
          <a:srcRect/>
          <a:stretch/>
        </p:blipFill>
        <p:spPr>
          <a:xfrm>
            <a:off x="2868210" y="2866052"/>
            <a:ext cx="3297640" cy="2273131"/>
          </a:xfrm>
          <a:prstGeom prst="rect">
            <a:avLst/>
          </a:prstGeom>
          <a:noFill/>
          <a:ln>
            <a:noFill/>
          </a:ln>
        </p:spPr>
      </p:pic>
      <p:sp>
        <p:nvSpPr>
          <p:cNvPr id="8" name="Freeform 7">
            <a:extLst>
              <a:ext uri="{FF2B5EF4-FFF2-40B4-BE49-F238E27FC236}">
                <a16:creationId xmlns:a16="http://schemas.microsoft.com/office/drawing/2014/main" id="{246EA3AD-D97D-4F47-85D9-8672DA67B01D}"/>
              </a:ext>
            </a:extLst>
          </p:cNvPr>
          <p:cNvSpPr/>
          <p:nvPr/>
        </p:nvSpPr>
        <p:spPr>
          <a:xfrm>
            <a:off x="457200" y="1543050"/>
            <a:ext cx="1984227" cy="1955800"/>
          </a:xfrm>
          <a:custGeom>
            <a:avLst/>
            <a:gdLst>
              <a:gd name="connsiteX0" fmla="*/ 0 w 2051050"/>
              <a:gd name="connsiteY0" fmla="*/ 0 h 1955800"/>
              <a:gd name="connsiteX1" fmla="*/ 2051050 w 2051050"/>
              <a:gd name="connsiteY1" fmla="*/ 0 h 1955800"/>
              <a:gd name="connsiteX2" fmla="*/ 2051050 w 2051050"/>
              <a:gd name="connsiteY2" fmla="*/ 1955800 h 1955800"/>
              <a:gd name="connsiteX3" fmla="*/ 1981200 w 2051050"/>
              <a:gd name="connsiteY3" fmla="*/ 1955800 h 1955800"/>
              <a:gd name="connsiteX4" fmla="*/ 19050 w 2051050"/>
              <a:gd name="connsiteY4" fmla="*/ 1955800 h 1955800"/>
              <a:gd name="connsiteX5" fmla="*/ 19050 w 2051050"/>
              <a:gd name="connsiteY5" fmla="*/ 1879600 h 1955800"/>
              <a:gd name="connsiteX6" fmla="*/ 0 w 2051050"/>
              <a:gd name="connsiteY6" fmla="*/ 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050" h="1955800">
                <a:moveTo>
                  <a:pt x="0" y="0"/>
                </a:moveTo>
                <a:lnTo>
                  <a:pt x="2051050" y="0"/>
                </a:lnTo>
                <a:lnTo>
                  <a:pt x="2051050" y="1955800"/>
                </a:lnTo>
                <a:lnTo>
                  <a:pt x="1981200" y="1955800"/>
                </a:lnTo>
                <a:lnTo>
                  <a:pt x="19050" y="1955800"/>
                </a:lnTo>
                <a:lnTo>
                  <a:pt x="19050" y="1879600"/>
                </a:lnTo>
                <a:lnTo>
                  <a:pt x="0" y="0"/>
                </a:ln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body" idx="1"/>
          </p:nvPr>
        </p:nvSpPr>
        <p:spPr>
          <a:xfrm>
            <a:off x="457200" y="1325828"/>
            <a:ext cx="7874877" cy="1772366"/>
          </a:xfrm>
          <a:prstGeom prst="rect">
            <a:avLst/>
          </a:prstGeom>
          <a:noFill/>
          <a:ln>
            <a:noFill/>
          </a:ln>
        </p:spPr>
        <p:txBody>
          <a:bodyPr spcFirstLastPara="1" wrap="square" lIns="91425" tIns="45700" rIns="91425" bIns="45700" anchor="ctr" anchorCtr="0">
            <a:normAutofit/>
          </a:bodyPr>
          <a:lstStyle/>
          <a:p>
            <a:pPr lvl="0" indent="-457200" algn="l" rtl="0">
              <a:spcBef>
                <a:spcPts val="0"/>
              </a:spcBef>
              <a:spcAft>
                <a:spcPts val="0"/>
              </a:spcAft>
              <a:buClr>
                <a:schemeClr val="accent4"/>
              </a:buClr>
              <a:buSzPts val="2960"/>
              <a:buFont typeface="Arial"/>
              <a:buChar char="•"/>
            </a:pPr>
            <a:r>
              <a:rPr lang="en-US" sz="2400" dirty="0"/>
              <a:t>Revise your original claim to describe the purpose of your plant’s new structure and why it will be effective.</a:t>
            </a:r>
          </a:p>
          <a:p>
            <a:pPr lvl="0" indent="-457200" algn="l" rtl="0">
              <a:spcBef>
                <a:spcPts val="0"/>
              </a:spcBef>
              <a:spcAft>
                <a:spcPts val="0"/>
              </a:spcAft>
              <a:buClr>
                <a:schemeClr val="accent4"/>
              </a:buClr>
              <a:buSzPts val="2960"/>
              <a:buFont typeface="Arial"/>
              <a:buChar char="•"/>
            </a:pPr>
            <a:r>
              <a:rPr lang="en-US" sz="2400" dirty="0"/>
              <a:t>Use your data, reflections, and the important science ideas you’ve learned to support your claim.</a:t>
            </a:r>
            <a:endParaRPr sz="2400" dirty="0"/>
          </a:p>
        </p:txBody>
      </p:sp>
      <p:sp>
        <p:nvSpPr>
          <p:cNvPr id="320" name="Google Shape;320;p32"/>
          <p:cNvSpPr txBox="1">
            <a:spLocks noGrp="1"/>
          </p:cNvSpPr>
          <p:nvPr>
            <p:ph type="title"/>
          </p:nvPr>
        </p:nvSpPr>
        <p:spPr>
          <a:xfrm>
            <a:off x="457200" y="680670"/>
            <a:ext cx="8229600" cy="64515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Step 4: Revising Models</a:t>
            </a:r>
            <a:endParaRPr dirty="0"/>
          </a:p>
        </p:txBody>
      </p:sp>
      <p:pic>
        <p:nvPicPr>
          <p:cNvPr id="321" name="Google Shape;321;p32"/>
          <p:cNvPicPr preferRelativeResize="0"/>
          <p:nvPr/>
        </p:nvPicPr>
        <p:blipFill rotWithShape="1">
          <a:blip r:embed="rId3">
            <a:alphaModFix/>
          </a:blip>
          <a:srcRect/>
          <a:stretch/>
        </p:blipFill>
        <p:spPr>
          <a:xfrm>
            <a:off x="1658486" y="3817465"/>
            <a:ext cx="5827028" cy="11025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a:t>Artificial Seed Dispersal Pitch</a:t>
            </a:r>
            <a:endParaRPr/>
          </a:p>
        </p:txBody>
      </p:sp>
      <p:sp>
        <p:nvSpPr>
          <p:cNvPr id="327" name="Google Shape;327;p34"/>
          <p:cNvSpPr txBox="1">
            <a:spLocks noGrp="1"/>
          </p:cNvSpPr>
          <p:nvPr>
            <p:ph type="body" idx="1"/>
          </p:nvPr>
        </p:nvSpPr>
        <p:spPr>
          <a:xfrm>
            <a:off x="457200" y="1361252"/>
            <a:ext cx="8229600" cy="303616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80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 company is developing artificial plants to support reproduction of endangered species. The company wants to mimic actual seed dispersal and has asked for design ideas for structures with potential for use in this work. </a:t>
            </a:r>
          </a:p>
          <a:p>
            <a:pPr marL="0" lvl="0" indent="0" algn="l" rtl="0">
              <a:spcBef>
                <a:spcPts val="0"/>
              </a:spcBef>
              <a:spcAft>
                <a:spcPts val="0"/>
              </a:spcAft>
              <a:buSzPts val="2800"/>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SzPts val="280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You have identified two possible structures, the exploding seed pod you saw earlier and the device you designed in class. Create a sales pitch for the company to argue the merits of each.</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Notice, I Wonder</a:t>
            </a:r>
            <a:endParaRPr/>
          </a:p>
        </p:txBody>
      </p:sp>
      <p:sp>
        <p:nvSpPr>
          <p:cNvPr id="92" name="Google Shape;92;p5"/>
          <p:cNvSpPr txBox="1">
            <a:spLocks noGrp="1"/>
          </p:cNvSpPr>
          <p:nvPr>
            <p:ph type="body" idx="1"/>
          </p:nvPr>
        </p:nvSpPr>
        <p:spPr>
          <a:xfrm>
            <a:off x="457199" y="1510638"/>
            <a:ext cx="4872568" cy="857250"/>
          </a:xfrm>
          <a:prstGeom prst="rect">
            <a:avLst/>
          </a:prstGeom>
          <a:noFill/>
          <a:ln>
            <a:noFill/>
          </a:ln>
        </p:spPr>
        <p:txBody>
          <a:bodyPr spcFirstLastPara="1" wrap="square" lIns="91425" tIns="45700" rIns="91425" bIns="45700" anchor="ctr" anchorCtr="0">
            <a:normAutofit/>
          </a:bodyPr>
          <a:lstStyle/>
          <a:p>
            <a:pPr marL="342900" indent="-342900">
              <a:spcBef>
                <a:spcPts val="0"/>
              </a:spcBef>
              <a:buSzPts val="2800"/>
            </a:pPr>
            <a:r>
              <a:rPr lang="en-US" sz="2200" dirty="0"/>
              <a:t>What do you notice about the video?</a:t>
            </a:r>
            <a:endParaRPr sz="2200" dirty="0"/>
          </a:p>
          <a:p>
            <a:pPr marL="342900" indent="-342900">
              <a:spcBef>
                <a:spcPts val="560"/>
              </a:spcBef>
              <a:buSzPts val="2800"/>
            </a:pPr>
            <a:r>
              <a:rPr lang="en-US" sz="2200" dirty="0"/>
              <a:t>What do you wonder about it?</a:t>
            </a:r>
            <a:endParaRPr sz="2200" dirty="0"/>
          </a:p>
        </p:txBody>
      </p:sp>
      <p:pic>
        <p:nvPicPr>
          <p:cNvPr id="93" name="Google Shape;93;p5">
            <a:hlinkClick r:id="rId3"/>
          </p:cNvPr>
          <p:cNvPicPr preferRelativeResize="0">
            <a:picLocks noGrp="1"/>
          </p:cNvPicPr>
          <p:nvPr>
            <p:ph type="body" idx="2"/>
          </p:nvPr>
        </p:nvPicPr>
        <p:blipFill rotWithShape="1">
          <a:blip r:embed="rId4">
            <a:alphaModFix/>
          </a:blip>
          <a:srcRect/>
          <a:stretch/>
        </p:blipFill>
        <p:spPr>
          <a:xfrm>
            <a:off x="5877718" y="958648"/>
            <a:ext cx="2800350" cy="2219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a:t>Artificial Seed Dispersal Pitch</a:t>
            </a:r>
            <a:endParaRPr/>
          </a:p>
        </p:txBody>
      </p:sp>
      <p:sp>
        <p:nvSpPr>
          <p:cNvPr id="349" name="Google Shape;349;p36"/>
          <p:cNvSpPr txBox="1">
            <a:spLocks noGrp="1"/>
          </p:cNvSpPr>
          <p:nvPr>
            <p:ph type="body" idx="1"/>
          </p:nvPr>
        </p:nvSpPr>
        <p:spPr>
          <a:xfrm>
            <a:off x="457200" y="1451610"/>
            <a:ext cx="6799067" cy="2795270"/>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SzPts val="2800"/>
              <a:buChar char="•"/>
            </a:pPr>
            <a:endParaRPr dirty="0"/>
          </a:p>
        </p:txBody>
      </p:sp>
      <p:pic>
        <p:nvPicPr>
          <p:cNvPr id="351" name="Google Shape;351;p36">
            <a:hlinkClick r:id="rId3"/>
          </p:cNvPr>
          <p:cNvPicPr preferRelativeResize="0"/>
          <p:nvPr/>
        </p:nvPicPr>
        <p:blipFill rotWithShape="1">
          <a:blip r:embed="rId4">
            <a:alphaModFix/>
          </a:blip>
          <a:srcRect/>
          <a:stretch/>
        </p:blipFill>
        <p:spPr>
          <a:xfrm>
            <a:off x="7140024" y="877008"/>
            <a:ext cx="1546776" cy="1225847"/>
          </a:xfrm>
          <a:prstGeom prst="rect">
            <a:avLst/>
          </a:prstGeom>
          <a:noFill/>
          <a:ln>
            <a:noFill/>
          </a:ln>
        </p:spPr>
      </p:pic>
      <p:grpSp>
        <p:nvGrpSpPr>
          <p:cNvPr id="352" name="Google Shape;352;p36"/>
          <p:cNvGrpSpPr/>
          <p:nvPr/>
        </p:nvGrpSpPr>
        <p:grpSpPr>
          <a:xfrm>
            <a:off x="7398507" y="2706917"/>
            <a:ext cx="1119314" cy="1143934"/>
            <a:chOff x="7147560" y="2359201"/>
            <a:chExt cx="1119314" cy="1143934"/>
          </a:xfrm>
        </p:grpSpPr>
        <p:sp>
          <p:nvSpPr>
            <p:cNvPr id="353" name="Google Shape;353;p36"/>
            <p:cNvSpPr/>
            <p:nvPr/>
          </p:nvSpPr>
          <p:spPr>
            <a:xfrm>
              <a:off x="7147560" y="2711224"/>
              <a:ext cx="457200" cy="457200"/>
            </a:xfrm>
            <a:prstGeom prst="cube">
              <a:avLst>
                <a:gd name="adj" fmla="val 25000"/>
              </a:avLst>
            </a:prstGeom>
            <a:solidFill>
              <a:schemeClr val="accent3"/>
            </a:solidFill>
            <a:ln w="25400" cap="flat" cmpd="sng">
              <a:solidFill>
                <a:srgbClr val="6F6F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36"/>
            <p:cNvSpPr/>
            <p:nvPr/>
          </p:nvSpPr>
          <p:spPr>
            <a:xfrm>
              <a:off x="7462520" y="2359201"/>
              <a:ext cx="457200" cy="457200"/>
            </a:xfrm>
            <a:prstGeom prst="cube">
              <a:avLst>
                <a:gd name="adj" fmla="val 25000"/>
              </a:avLst>
            </a:prstGeom>
            <a:solidFill>
              <a:schemeClr val="accent1"/>
            </a:solidFill>
            <a:ln w="25400" cap="flat" cmpd="sng">
              <a:solidFill>
                <a:srgbClr val="A087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5" name="Google Shape;355;p36"/>
            <p:cNvSpPr/>
            <p:nvPr/>
          </p:nvSpPr>
          <p:spPr>
            <a:xfrm>
              <a:off x="7462520" y="3045935"/>
              <a:ext cx="457200" cy="457200"/>
            </a:xfrm>
            <a:prstGeom prst="cube">
              <a:avLst>
                <a:gd name="adj" fmla="val 25000"/>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36"/>
            <p:cNvSpPr/>
            <p:nvPr/>
          </p:nvSpPr>
          <p:spPr>
            <a:xfrm>
              <a:off x="7809674" y="2711224"/>
              <a:ext cx="457200" cy="457200"/>
            </a:xfrm>
            <a:prstGeom prst="cube">
              <a:avLst>
                <a:gd name="adj" fmla="val 25000"/>
              </a:avLst>
            </a:prstGeom>
            <a:solidFill>
              <a:schemeClr val="accent4"/>
            </a:solidFill>
            <a:ln w="25400" cap="flat" cmpd="sng">
              <a:solidFill>
                <a:srgbClr val="6F1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7" name="Google Shape;357;p36"/>
            <p:cNvSpPr/>
            <p:nvPr/>
          </p:nvSpPr>
          <p:spPr>
            <a:xfrm>
              <a:off x="7352474" y="2815840"/>
              <a:ext cx="457200" cy="457200"/>
            </a:xfrm>
            <a:prstGeom prst="cube">
              <a:avLst>
                <a:gd name="adj" fmla="val 25000"/>
              </a:avLst>
            </a:prstGeom>
            <a:solidFill>
              <a:schemeClr val="accent2"/>
            </a:solidFill>
            <a:ln w="25400" cap="flat" cmpd="sng">
              <a:solidFill>
                <a:srgbClr val="4B719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Notice, I Wonder</a:t>
            </a:r>
            <a:endParaRPr/>
          </a:p>
        </p:txBody>
      </p:sp>
      <p:sp>
        <p:nvSpPr>
          <p:cNvPr id="100" name="Google Shape;100;p6"/>
          <p:cNvSpPr txBox="1">
            <a:spLocks noGrp="1"/>
          </p:cNvSpPr>
          <p:nvPr>
            <p:ph type="body" idx="1"/>
          </p:nvPr>
        </p:nvSpPr>
        <p:spPr>
          <a:xfrm>
            <a:off x="457200" y="1510638"/>
            <a:ext cx="4038600" cy="857250"/>
          </a:xfrm>
          <a:prstGeom prst="rect">
            <a:avLst/>
          </a:prstGeom>
          <a:noFill/>
          <a:ln>
            <a:noFill/>
          </a:ln>
        </p:spPr>
        <p:txBody>
          <a:bodyPr spcFirstLastPara="1" wrap="square" lIns="91425" tIns="45700" rIns="91425" bIns="45700" anchor="ctr" anchorCtr="0">
            <a:normAutofit fontScale="92500" lnSpcReduction="10000"/>
          </a:bodyPr>
          <a:lstStyle/>
          <a:p>
            <a:pPr marL="0" lvl="0" indent="0" rtl="0">
              <a:spcBef>
                <a:spcPts val="0"/>
              </a:spcBef>
              <a:spcAft>
                <a:spcPts val="0"/>
              </a:spcAft>
              <a:buSzPts val="2800"/>
              <a:buNone/>
            </a:pPr>
            <a:r>
              <a:rPr lang="en-US" sz="2800" dirty="0"/>
              <a:t>Which question should we investigate further?</a:t>
            </a:r>
            <a:endParaRPr dirty="0"/>
          </a:p>
        </p:txBody>
      </p:sp>
      <p:pic>
        <p:nvPicPr>
          <p:cNvPr id="8" name="Google Shape;93;p5">
            <a:hlinkClick r:id="rId3"/>
            <a:extLst>
              <a:ext uri="{FF2B5EF4-FFF2-40B4-BE49-F238E27FC236}">
                <a16:creationId xmlns:a16="http://schemas.microsoft.com/office/drawing/2014/main" id="{FCC02B71-DD22-4640-B108-81696D7EAAF6}"/>
              </a:ext>
            </a:extLst>
          </p:cNvPr>
          <p:cNvPicPr preferRelativeResize="0">
            <a:picLocks noGrp="1"/>
          </p:cNvPicPr>
          <p:nvPr>
            <p:ph type="body" idx="2"/>
          </p:nvPr>
        </p:nvPicPr>
        <p:blipFill rotWithShape="1">
          <a:blip r:embed="rId4">
            <a:alphaModFix/>
          </a:blip>
          <a:srcRect/>
          <a:stretch/>
        </p:blipFill>
        <p:spPr>
          <a:xfrm>
            <a:off x="5877718" y="958648"/>
            <a:ext cx="2800350" cy="2219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8"/>
          <p:cNvPicPr preferRelativeResize="0"/>
          <p:nvPr/>
        </p:nvPicPr>
        <p:blipFill rotWithShape="1">
          <a:blip r:embed="rId3">
            <a:alphaModFix/>
          </a:blip>
          <a:srcRect/>
          <a:stretch/>
        </p:blipFill>
        <p:spPr>
          <a:xfrm rot="448934">
            <a:off x="4203015" y="3281376"/>
            <a:ext cx="2286000" cy="1524001"/>
          </a:xfrm>
          <a:prstGeom prst="rect">
            <a:avLst/>
          </a:prstGeom>
          <a:noFill/>
          <a:ln>
            <a:noFill/>
          </a:ln>
        </p:spPr>
      </p:pic>
      <p:pic>
        <p:nvPicPr>
          <p:cNvPr id="108" name="Google Shape;108;p8"/>
          <p:cNvPicPr preferRelativeResize="0"/>
          <p:nvPr/>
        </p:nvPicPr>
        <p:blipFill rotWithShape="1">
          <a:blip r:embed="rId4">
            <a:alphaModFix/>
          </a:blip>
          <a:srcRect/>
          <a:stretch/>
        </p:blipFill>
        <p:spPr>
          <a:xfrm rot="710724" flipH="1">
            <a:off x="6334801" y="713821"/>
            <a:ext cx="2286000" cy="1524000"/>
          </a:xfrm>
          <a:prstGeom prst="rect">
            <a:avLst/>
          </a:prstGeom>
          <a:noFill/>
          <a:ln>
            <a:noFill/>
          </a:ln>
        </p:spPr>
      </p:pic>
      <p:sp>
        <p:nvSpPr>
          <p:cNvPr id="109" name="Google Shape;109;p8"/>
          <p:cNvSpPr txBox="1">
            <a:spLocks noGrp="1"/>
          </p:cNvSpPr>
          <p:nvPr>
            <p:ph type="title"/>
          </p:nvPr>
        </p:nvSpPr>
        <p:spPr>
          <a:xfrm>
            <a:off x="457200" y="27434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How Do Plants Reproduce?</a:t>
            </a:r>
            <a:endParaRPr/>
          </a:p>
        </p:txBody>
      </p:sp>
      <p:sp>
        <p:nvSpPr>
          <p:cNvPr id="111" name="Google Shape;111;p8"/>
          <p:cNvSpPr txBox="1">
            <a:spLocks noGrp="1"/>
          </p:cNvSpPr>
          <p:nvPr>
            <p:ph type="body" idx="3"/>
          </p:nvPr>
        </p:nvSpPr>
        <p:spPr>
          <a:xfrm>
            <a:off x="457200" y="882188"/>
            <a:ext cx="7772400" cy="2260156"/>
          </a:xfrm>
          <a:prstGeom prst="rect">
            <a:avLst/>
          </a:prstGeom>
          <a:noFill/>
          <a:ln>
            <a:noFill/>
          </a:ln>
        </p:spPr>
        <p:txBody>
          <a:bodyPr spcFirstLastPara="1" wrap="square" lIns="91425" tIns="0" rIns="91425" bIns="45700" anchor="ctr" anchorCtr="0">
            <a:normAutofit/>
          </a:bodyPr>
          <a:lstStyle/>
          <a:p>
            <a:pPr marL="0" indent="0">
              <a:spcBef>
                <a:spcPts val="0"/>
              </a:spcBef>
              <a:buSzPts val="2000"/>
              <a:buNone/>
            </a:pPr>
            <a:r>
              <a:rPr lang="en-US" sz="2000" dirty="0"/>
              <a:t>Research the plant you were given to figure out:</a:t>
            </a:r>
          </a:p>
          <a:p>
            <a:pPr marL="231775" lvl="0" indent="-231775" algn="l" rtl="0">
              <a:spcBef>
                <a:spcPts val="400"/>
              </a:spcBef>
              <a:spcAft>
                <a:spcPts val="0"/>
              </a:spcAft>
              <a:buSzPts val="2000"/>
              <a:buChar char="•"/>
            </a:pPr>
            <a:r>
              <a:rPr lang="en-US" sz="2000" dirty="0"/>
              <a:t>Its basic characteristics.</a:t>
            </a:r>
          </a:p>
          <a:p>
            <a:pPr marL="231775" lvl="0" indent="-231775" algn="l" rtl="0">
              <a:spcBef>
                <a:spcPts val="400"/>
              </a:spcBef>
              <a:spcAft>
                <a:spcPts val="0"/>
              </a:spcAft>
              <a:buSzPts val="2000"/>
              <a:buChar char="•"/>
            </a:pPr>
            <a:r>
              <a:rPr lang="en-US" sz="2000" dirty="0"/>
              <a:t>How it reproduces.</a:t>
            </a:r>
            <a:endParaRPr sz="2000" dirty="0"/>
          </a:p>
          <a:p>
            <a:pPr marL="231775" lvl="0" indent="-231775" algn="l" rtl="0">
              <a:spcBef>
                <a:spcPts val="400"/>
              </a:spcBef>
              <a:spcAft>
                <a:spcPts val="0"/>
              </a:spcAft>
              <a:buSzPts val="2000"/>
              <a:buChar char="•"/>
            </a:pPr>
            <a:r>
              <a:rPr lang="en-US" sz="2000" dirty="0"/>
              <a:t>How it passes on its genetic information.</a:t>
            </a:r>
            <a:endParaRPr sz="2000" dirty="0"/>
          </a:p>
          <a:p>
            <a:pPr marL="231775" lvl="0" indent="-231775" algn="l" rtl="0">
              <a:spcBef>
                <a:spcPts val="400"/>
              </a:spcBef>
              <a:spcAft>
                <a:spcPts val="0"/>
              </a:spcAft>
              <a:buSzPts val="2000"/>
              <a:buChar char="•"/>
            </a:pPr>
            <a:r>
              <a:rPr lang="en-US" sz="2000" dirty="0"/>
              <a:t>The purpose for its external structures.</a:t>
            </a:r>
            <a:endParaRPr sz="2000" dirty="0"/>
          </a:p>
          <a:p>
            <a:pPr marL="231775" lvl="0" indent="-231775" algn="l" rtl="0">
              <a:spcBef>
                <a:spcPts val="400"/>
              </a:spcBef>
              <a:spcAft>
                <a:spcPts val="0"/>
              </a:spcAft>
              <a:buSzPts val="2000"/>
              <a:buChar char="•"/>
            </a:pPr>
            <a:r>
              <a:rPr lang="en-US" sz="2000" dirty="0"/>
              <a:t>Answers to your research question.</a:t>
            </a:r>
            <a:endParaRPr sz="2000" dirty="0"/>
          </a:p>
        </p:txBody>
      </p:sp>
      <p:pic>
        <p:nvPicPr>
          <p:cNvPr id="113" name="Google Shape;113;p8"/>
          <p:cNvPicPr preferRelativeResize="0">
            <a:picLocks noGrp="1"/>
          </p:cNvPicPr>
          <p:nvPr>
            <p:ph type="body" idx="4"/>
          </p:nvPr>
        </p:nvPicPr>
        <p:blipFill rotWithShape="1">
          <a:blip r:embed="rId5">
            <a:alphaModFix/>
          </a:blip>
          <a:srcRect/>
          <a:stretch/>
        </p:blipFill>
        <p:spPr>
          <a:xfrm rot="21337229">
            <a:off x="1982232" y="3428031"/>
            <a:ext cx="2286000" cy="1522722"/>
          </a:xfrm>
          <a:prstGeom prst="rect">
            <a:avLst/>
          </a:prstGeom>
          <a:noFill/>
          <a:ln>
            <a:noFill/>
          </a:ln>
        </p:spPr>
      </p:pic>
      <p:pic>
        <p:nvPicPr>
          <p:cNvPr id="114" name="Google Shape;114;p8"/>
          <p:cNvPicPr preferRelativeResize="0"/>
          <p:nvPr/>
        </p:nvPicPr>
        <p:blipFill rotWithShape="1">
          <a:blip r:embed="rId6">
            <a:alphaModFix/>
          </a:blip>
          <a:srcRect/>
          <a:stretch/>
        </p:blipFill>
        <p:spPr>
          <a:xfrm rot="21082884">
            <a:off x="6089682" y="2253583"/>
            <a:ext cx="2286000" cy="1714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9"/>
          <p:cNvSpPr txBox="1">
            <a:spLocks noGrp="1"/>
          </p:cNvSpPr>
          <p:nvPr>
            <p:ph type="title"/>
          </p:nvPr>
        </p:nvSpPr>
        <p:spPr>
          <a:xfrm>
            <a:off x="457200" y="274347"/>
            <a:ext cx="8229600" cy="60784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How Do Plants Reproduce?</a:t>
            </a:r>
            <a:endParaRPr/>
          </a:p>
        </p:txBody>
      </p:sp>
      <p:sp>
        <p:nvSpPr>
          <p:cNvPr id="122" name="Google Shape;122;p9"/>
          <p:cNvSpPr txBox="1">
            <a:spLocks noGrp="1"/>
          </p:cNvSpPr>
          <p:nvPr>
            <p:ph type="body" idx="3"/>
          </p:nvPr>
        </p:nvSpPr>
        <p:spPr>
          <a:xfrm>
            <a:off x="457200" y="973027"/>
            <a:ext cx="4259996" cy="1315046"/>
          </a:xfrm>
          <a:prstGeom prst="rect">
            <a:avLst/>
          </a:prstGeom>
          <a:noFill/>
          <a:ln>
            <a:noFill/>
          </a:ln>
        </p:spPr>
        <p:txBody>
          <a:bodyPr spcFirstLastPara="1" wrap="square" lIns="91425" tIns="0" rIns="91425" bIns="45700" anchor="ctr" anchorCtr="0">
            <a:normAutofit/>
          </a:bodyPr>
          <a:lstStyle/>
          <a:p>
            <a:pPr marL="0" lvl="0" indent="0" algn="l" rtl="0">
              <a:spcBef>
                <a:spcPts val="480"/>
              </a:spcBef>
              <a:spcAft>
                <a:spcPts val="0"/>
              </a:spcAft>
              <a:buSzPts val="2400"/>
              <a:buNone/>
            </a:pPr>
            <a:r>
              <a:rPr lang="en-US" sz="2400" dirty="0"/>
              <a:t>Prepare a visual presentation to share the information that you learned about your plant.</a:t>
            </a:r>
            <a:endParaRPr dirty="0"/>
          </a:p>
        </p:txBody>
      </p:sp>
      <p:pic>
        <p:nvPicPr>
          <p:cNvPr id="11" name="Google Shape;107;p8">
            <a:extLst>
              <a:ext uri="{FF2B5EF4-FFF2-40B4-BE49-F238E27FC236}">
                <a16:creationId xmlns:a16="http://schemas.microsoft.com/office/drawing/2014/main" id="{9EFF46CD-AE34-4EA0-9B9D-4D4ECFC3AA8D}"/>
              </a:ext>
            </a:extLst>
          </p:cNvPr>
          <p:cNvPicPr preferRelativeResize="0"/>
          <p:nvPr/>
        </p:nvPicPr>
        <p:blipFill rotWithShape="1">
          <a:blip r:embed="rId3">
            <a:alphaModFix/>
          </a:blip>
          <a:srcRect/>
          <a:stretch/>
        </p:blipFill>
        <p:spPr>
          <a:xfrm rot="448934">
            <a:off x="4203015" y="3281376"/>
            <a:ext cx="2286000" cy="1524001"/>
          </a:xfrm>
          <a:prstGeom prst="rect">
            <a:avLst/>
          </a:prstGeom>
          <a:noFill/>
          <a:ln>
            <a:noFill/>
          </a:ln>
        </p:spPr>
      </p:pic>
      <p:pic>
        <p:nvPicPr>
          <p:cNvPr id="12" name="Google Shape;108;p8">
            <a:extLst>
              <a:ext uri="{FF2B5EF4-FFF2-40B4-BE49-F238E27FC236}">
                <a16:creationId xmlns:a16="http://schemas.microsoft.com/office/drawing/2014/main" id="{7649249A-C6B1-4C46-8B4D-98F74F05A429}"/>
              </a:ext>
            </a:extLst>
          </p:cNvPr>
          <p:cNvPicPr preferRelativeResize="0"/>
          <p:nvPr/>
        </p:nvPicPr>
        <p:blipFill rotWithShape="1">
          <a:blip r:embed="rId4">
            <a:alphaModFix/>
          </a:blip>
          <a:srcRect/>
          <a:stretch/>
        </p:blipFill>
        <p:spPr>
          <a:xfrm rot="710724" flipH="1">
            <a:off x="6334801" y="713821"/>
            <a:ext cx="2286000" cy="1524000"/>
          </a:xfrm>
          <a:prstGeom prst="rect">
            <a:avLst/>
          </a:prstGeom>
          <a:noFill/>
          <a:ln>
            <a:noFill/>
          </a:ln>
        </p:spPr>
      </p:pic>
      <p:pic>
        <p:nvPicPr>
          <p:cNvPr id="13" name="Google Shape;113;p8">
            <a:extLst>
              <a:ext uri="{FF2B5EF4-FFF2-40B4-BE49-F238E27FC236}">
                <a16:creationId xmlns:a16="http://schemas.microsoft.com/office/drawing/2014/main" id="{CD65264E-9C2E-443B-9431-0C794DAA3D81}"/>
              </a:ext>
            </a:extLst>
          </p:cNvPr>
          <p:cNvPicPr preferRelativeResize="0">
            <a:picLocks/>
          </p:cNvPicPr>
          <p:nvPr/>
        </p:nvPicPr>
        <p:blipFill rotWithShape="1">
          <a:blip r:embed="rId5">
            <a:alphaModFix/>
          </a:blip>
          <a:srcRect/>
          <a:stretch/>
        </p:blipFill>
        <p:spPr>
          <a:xfrm rot="21337229">
            <a:off x="1982232" y="3428031"/>
            <a:ext cx="2286000" cy="1522722"/>
          </a:xfrm>
          <a:prstGeom prst="rect">
            <a:avLst/>
          </a:prstGeom>
          <a:noFill/>
          <a:ln>
            <a:noFill/>
          </a:ln>
        </p:spPr>
      </p:pic>
      <p:pic>
        <p:nvPicPr>
          <p:cNvPr id="14" name="Google Shape;114;p8">
            <a:extLst>
              <a:ext uri="{FF2B5EF4-FFF2-40B4-BE49-F238E27FC236}">
                <a16:creationId xmlns:a16="http://schemas.microsoft.com/office/drawing/2014/main" id="{99D4E35D-01A5-4F8F-BB67-E84068370DEB}"/>
              </a:ext>
            </a:extLst>
          </p:cNvPr>
          <p:cNvPicPr preferRelativeResize="0"/>
          <p:nvPr/>
        </p:nvPicPr>
        <p:blipFill rotWithShape="1">
          <a:blip r:embed="rId6">
            <a:alphaModFix/>
          </a:blip>
          <a:srcRect/>
          <a:stretch/>
        </p:blipFill>
        <p:spPr>
          <a:xfrm rot="21082884">
            <a:off x="6089682" y="2253583"/>
            <a:ext cx="2286000" cy="1714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Research Discussion</a:t>
            </a:r>
            <a:endParaRPr dirty="0"/>
          </a:p>
        </p:txBody>
      </p:sp>
      <p:sp>
        <p:nvSpPr>
          <p:cNvPr id="131" name="Google Shape;131;p11"/>
          <p:cNvSpPr txBox="1">
            <a:spLocks noGrp="1"/>
          </p:cNvSpPr>
          <p:nvPr>
            <p:ph type="body" idx="1"/>
          </p:nvPr>
        </p:nvSpPr>
        <p:spPr>
          <a:xfrm>
            <a:off x="457199" y="1451609"/>
            <a:ext cx="5486401" cy="1298847"/>
          </a:xfrm>
          <a:prstGeom prst="rect">
            <a:avLst/>
          </a:prstGeom>
          <a:noFill/>
          <a:ln>
            <a:noFill/>
          </a:ln>
        </p:spPr>
        <p:txBody>
          <a:bodyPr spcFirstLastPara="1" wrap="square" lIns="91425" tIns="45700" rIns="91425" bIns="45700" anchor="ctr" anchorCtr="0">
            <a:normAutofit/>
          </a:bodyPr>
          <a:lstStyle/>
          <a:p>
            <a:pPr marL="0" lvl="0" indent="0" rtl="0">
              <a:spcBef>
                <a:spcPts val="720"/>
              </a:spcBef>
              <a:spcAft>
                <a:spcPts val="0"/>
              </a:spcAft>
              <a:buSzPts val="3600"/>
              <a:buNone/>
            </a:pPr>
            <a:r>
              <a:rPr lang="en-US" sz="3600" dirty="0"/>
              <a:t>What are the answers to our research questions?</a:t>
            </a:r>
            <a:endParaRPr dirty="0"/>
          </a:p>
        </p:txBody>
      </p:sp>
      <p:pic>
        <p:nvPicPr>
          <p:cNvPr id="133" name="Google Shape;133;p11"/>
          <p:cNvPicPr preferRelativeResize="0"/>
          <p:nvPr/>
        </p:nvPicPr>
        <p:blipFill rotWithShape="1">
          <a:blip r:embed="rId3">
            <a:alphaModFix/>
          </a:blip>
          <a:srcRect/>
          <a:stretch/>
        </p:blipFill>
        <p:spPr>
          <a:xfrm>
            <a:off x="6191250" y="1585341"/>
            <a:ext cx="2286000" cy="15227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body" idx="1"/>
          </p:nvPr>
        </p:nvSpPr>
        <p:spPr>
          <a:xfrm>
            <a:off x="457200" y="1585060"/>
            <a:ext cx="6219371" cy="780769"/>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None/>
            </a:pPr>
            <a:r>
              <a:rPr lang="en-US" sz="2400" dirty="0"/>
              <a:t>Get into new groups but remember who is in your original group. You will return to it later. </a:t>
            </a:r>
            <a:endParaRPr dirty="0"/>
          </a:p>
        </p:txBody>
      </p:sp>
      <p:pic>
        <p:nvPicPr>
          <p:cNvPr id="140" name="Google Shape;140;p12"/>
          <p:cNvPicPr preferRelativeResize="0"/>
          <p:nvPr/>
        </p:nvPicPr>
        <p:blipFill rotWithShape="1">
          <a:blip r:embed="rId3">
            <a:alphaModFix/>
          </a:blip>
          <a:srcRect/>
          <a:stretch/>
        </p:blipFill>
        <p:spPr>
          <a:xfrm>
            <a:off x="3429000" y="3078289"/>
            <a:ext cx="2286000" cy="1714501"/>
          </a:xfrm>
          <a:prstGeom prst="rect">
            <a:avLst/>
          </a:prstGeom>
          <a:noFill/>
          <a:ln>
            <a:noFill/>
          </a:ln>
        </p:spPr>
      </p:pic>
      <p:sp>
        <p:nvSpPr>
          <p:cNvPr id="141" name="Google Shape;141;p12"/>
          <p:cNvSpPr txBox="1"/>
          <p:nvPr/>
        </p:nvSpPr>
        <p:spPr>
          <a:xfrm>
            <a:off x="457200" y="854918"/>
            <a:ext cx="8229600" cy="60784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Discussion: How Do Plants Reproduce?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body" idx="1"/>
          </p:nvPr>
        </p:nvSpPr>
        <p:spPr>
          <a:xfrm>
            <a:off x="457200" y="1510856"/>
            <a:ext cx="8229600" cy="1465944"/>
          </a:xfrm>
          <a:prstGeom prst="rect">
            <a:avLst/>
          </a:prstGeom>
          <a:noFill/>
          <a:ln>
            <a:noFill/>
          </a:ln>
        </p:spPr>
        <p:txBody>
          <a:bodyPr spcFirstLastPara="1" wrap="square" lIns="91425" tIns="45700" rIns="91425" bIns="45700" anchor="ctr" anchorCtr="0">
            <a:normAutofit/>
          </a:bodyPr>
          <a:lstStyle/>
          <a:p>
            <a:pPr lvl="0" indent="-341313" algn="l" rtl="0">
              <a:spcBef>
                <a:spcPts val="480"/>
              </a:spcBef>
              <a:spcAft>
                <a:spcPts val="0"/>
              </a:spcAft>
              <a:buClr>
                <a:schemeClr val="accent4"/>
              </a:buClr>
              <a:buSzPts val="2400"/>
              <a:buFont typeface="Arial"/>
              <a:buChar char="•"/>
            </a:pPr>
            <a:r>
              <a:rPr lang="en-US" sz="2400" dirty="0"/>
              <a:t>How does your plant pass on its genetic information?</a:t>
            </a:r>
            <a:endParaRPr dirty="0"/>
          </a:p>
          <a:p>
            <a:pPr lvl="0" indent="-341313" algn="l" rtl="0">
              <a:spcBef>
                <a:spcPts val="480"/>
              </a:spcBef>
              <a:spcAft>
                <a:spcPts val="0"/>
              </a:spcAft>
              <a:buClr>
                <a:schemeClr val="accent4"/>
              </a:buClr>
              <a:buSzPts val="2400"/>
              <a:buFont typeface="Arial"/>
              <a:buChar char="•"/>
            </a:pPr>
            <a:r>
              <a:rPr lang="en-US" sz="2400" dirty="0"/>
              <a:t>How does your plant disperse seeds? </a:t>
            </a:r>
            <a:endParaRPr dirty="0"/>
          </a:p>
          <a:p>
            <a:pPr lvl="0" indent="-341313" algn="l" rtl="0">
              <a:spcBef>
                <a:spcPts val="480"/>
              </a:spcBef>
              <a:spcAft>
                <a:spcPts val="0"/>
              </a:spcAft>
              <a:buClr>
                <a:schemeClr val="accent4"/>
              </a:buClr>
              <a:buSzPts val="2400"/>
              <a:buFont typeface="Arial"/>
              <a:buChar char="•"/>
            </a:pPr>
            <a:r>
              <a:rPr lang="en-US" sz="2400" dirty="0"/>
              <a:t>If your plant doesn't disperse seeds, how does it reproduce?</a:t>
            </a:r>
            <a:endParaRPr dirty="0"/>
          </a:p>
        </p:txBody>
      </p:sp>
      <p:sp>
        <p:nvSpPr>
          <p:cNvPr id="148" name="Google Shape;148;p13"/>
          <p:cNvSpPr txBox="1"/>
          <p:nvPr/>
        </p:nvSpPr>
        <p:spPr>
          <a:xfrm>
            <a:off x="457200" y="796861"/>
            <a:ext cx="8229600" cy="60784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Passing on Genetic Information</a:t>
            </a:r>
            <a:endParaRPr dirty="0"/>
          </a:p>
        </p:txBody>
      </p:sp>
      <p:pic>
        <p:nvPicPr>
          <p:cNvPr id="149" name="Google Shape;149;p13"/>
          <p:cNvPicPr preferRelativeResize="0"/>
          <p:nvPr/>
        </p:nvPicPr>
        <p:blipFill rotWithShape="1">
          <a:blip r:embed="rId3">
            <a:alphaModFix/>
          </a:blip>
          <a:srcRect/>
          <a:stretch/>
        </p:blipFill>
        <p:spPr>
          <a:xfrm flipH="1">
            <a:off x="3429000" y="3286155"/>
            <a:ext cx="2286000" cy="15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5832</TotalTime>
  <Words>1233</Words>
  <Application>Microsoft Office PowerPoint</Application>
  <PresentationFormat>On-screen Show (16:9)</PresentationFormat>
  <Paragraphs>125</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Calibri</vt:lpstr>
      <vt:lpstr>Georgia</vt:lpstr>
      <vt:lpstr>Constantia</vt:lpstr>
      <vt:lpstr>Arial</vt:lpstr>
      <vt:lpstr>Noto Sans Symbols</vt:lpstr>
      <vt:lpstr>LEARN theme</vt:lpstr>
      <vt:lpstr>LEARN theme</vt:lpstr>
      <vt:lpstr>Getting Yourself Out There</vt:lpstr>
      <vt:lpstr>Learning Objectives</vt:lpstr>
      <vt:lpstr>I Notice, I Wonder</vt:lpstr>
      <vt:lpstr>I Notice, I Wonder</vt:lpstr>
      <vt:lpstr>How Do Plants Reproduce?</vt:lpstr>
      <vt:lpstr>How Do Plants Reproduce?</vt:lpstr>
      <vt:lpstr>Research Discussion</vt:lpstr>
      <vt:lpstr>PowerPoint Presentation</vt:lpstr>
      <vt:lpstr>PowerPoint Presentation</vt:lpstr>
      <vt:lpstr>PowerPoint Presentation</vt:lpstr>
      <vt:lpstr>PowerPoint Presentation</vt:lpstr>
      <vt:lpstr>Strike Out!</vt:lpstr>
      <vt:lpstr>Strike Out!</vt:lpstr>
      <vt:lpstr>Strike Out!</vt:lpstr>
      <vt:lpstr>Strike Out!</vt:lpstr>
      <vt:lpstr>How Do Specialized Structures Affect a Plant’s Likelihood of Successful Reproduction? </vt:lpstr>
      <vt:lpstr>Step 1: Creating a Prototype</vt:lpstr>
      <vt:lpstr>PowerPoint Presentation</vt:lpstr>
      <vt:lpstr>Step 2: Building and Testing</vt:lpstr>
      <vt:lpstr>Step 2: Building and Testing</vt:lpstr>
      <vt:lpstr>Step 2: Building and Testing</vt:lpstr>
      <vt:lpstr>Step 3: Evaluating the Design</vt:lpstr>
      <vt:lpstr>Step 3: Evaluating the Design</vt:lpstr>
      <vt:lpstr>Step 3: Evaluating the Design</vt:lpstr>
      <vt:lpstr>Step 3: Evaluating the Design</vt:lpstr>
      <vt:lpstr>Step 3: Evaluating the Design</vt:lpstr>
      <vt:lpstr>Step 4: Revising Models</vt:lpstr>
      <vt:lpstr>Step 4: Revising Models</vt:lpstr>
      <vt:lpstr>Artificial Seed Dispersal Pitch</vt:lpstr>
      <vt:lpstr>Artificial Seed Dispersal Pitch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Yourself Out There</dc:title>
  <dc:creator>K20 Center</dc:creator>
  <cp:lastModifiedBy>Elizabeth Kuehn</cp:lastModifiedBy>
  <cp:revision>32</cp:revision>
  <dcterms:modified xsi:type="dcterms:W3CDTF">2020-09-14T19:16:44Z</dcterms:modified>
</cp:coreProperties>
</file>