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hPrJ+HLor5GdQgfP6QmH88idw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4"/>
    <p:restoredTop sz="71001"/>
  </p:normalViewPr>
  <p:slideViewPr>
    <p:cSldViewPr snapToGrid="0">
      <p:cViewPr varScale="1">
        <p:scale>
          <a:sx n="107" d="100"/>
          <a:sy n="107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1PA0pzdnQ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3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918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Teacher’s Note: </a:t>
            </a:r>
            <a:r>
              <a:rPr lang="en-US" b="0" dirty="0"/>
              <a:t>Data for the sample on the slide is included below.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Chlorophyll-a concentration: 21 mg/m3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Secchi depth: 52 cm (average)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Average turbidity: 14 NTU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Trophic state index: 61 (hypereutrophic)</a:t>
            </a:r>
            <a:endParaRPr lang="en-US" b="1" dirty="0"/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Miller-DeBoer, C., &amp;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Shaffery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H. (2016).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 Thunderbird 40x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[Image].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Teacher’s Note: </a:t>
            </a:r>
            <a:r>
              <a:rPr lang="en-US" b="0" dirty="0"/>
              <a:t>Data for the sample on the slide is included below.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Chlorophyll-a concentration: 2.7 mg/m3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Secchi depth: 104 cm (excellent)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Average turbidity: 8 NTU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Trophic state index: 40 (oligotrophic)</a:t>
            </a: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Miller-DeBoer, C., &amp;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Shaffery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H. (2016).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 Stanley Draper 40x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[Image].</a:t>
            </a:r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Teacher’s Note: </a:t>
            </a:r>
            <a:r>
              <a:rPr lang="en-US" b="0" dirty="0"/>
              <a:t>Data for the sample on the slide is included below.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Chlorophyll-a concentration: 8.93 mg/m3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Secchi depth: 74.2 cm (good)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Average turbidity: 12 NTU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Trophic state index: 52 (eutrophic)</a:t>
            </a:r>
            <a:endParaRPr lang="en-US" b="1" dirty="0"/>
          </a:p>
          <a:p>
            <a:pPr marL="635" lvl="0" indent="-6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latin typeface="Calibri"/>
              <a:ea typeface="Calibri"/>
              <a:cs typeface="Calibri"/>
              <a:sym typeface="Calibri"/>
            </a:endParaRPr>
          </a:p>
          <a:p>
            <a:pPr marL="635" marR="0" lvl="0" indent="-635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Miller-DeBoer, C., &amp;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Shaffery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H. (2016).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Shawnee Twin Lake #1 40x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[Image].</a:t>
            </a:r>
          </a:p>
          <a:p>
            <a:pPr marL="635" lvl="0" indent="-6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Teacher’s Note: </a:t>
            </a:r>
            <a:r>
              <a:rPr lang="en-US" b="0" dirty="0"/>
              <a:t>Data for the sample on the slide is included below.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Chlorophyll-a concentration: 5.5 mg/m3 (back calculated from tropic state index)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Secchi depth: 11cm (poor) [high sediment load]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Average turbidity: 132 NTU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Trophic state index: 49 (mesotrophic)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Miller-DeBoer, C., &amp;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Shaffery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H. (2016).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Tecumseh Lake 40x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[Image].</a:t>
            </a:r>
            <a:endParaRPr lang="en-US" dirty="0"/>
          </a:p>
        </p:txBody>
      </p:sp>
      <p:sp>
        <p:nvSpPr>
          <p:cNvPr id="336" name="Google Shape;3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i="0" dirty="0">
                <a:solidFill>
                  <a:schemeClr val="dk2"/>
                </a:solidFill>
              </a:rPr>
              <a:t>Teacher’s Note: </a:t>
            </a:r>
            <a:r>
              <a:rPr lang="en-US" b="0" i="0" dirty="0">
                <a:solidFill>
                  <a:schemeClr val="dk2"/>
                </a:solidFill>
              </a:rPr>
              <a:t>Consider using this slide to record student ideas, or as a placeholder for the question. </a:t>
            </a:r>
            <a:endParaRPr b="1" i="0" dirty="0"/>
          </a:p>
        </p:txBody>
      </p:sp>
      <p:sp>
        <p:nvSpPr>
          <p:cNvPr id="382" name="Google Shape;3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highlight>
                  <a:srgbClr val="FFFF00"/>
                </a:highlight>
              </a:rPr>
              <a:t>Teacher’s Note: </a:t>
            </a:r>
            <a:r>
              <a:rPr lang="en-US" b="0" dirty="0">
                <a:highlight>
                  <a:srgbClr val="FFFF00"/>
                </a:highlight>
              </a:rPr>
              <a:t>Edit this slide to include your class-specific instructions for grouping and investigation procedures.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00" name="Google Shape;4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191f4dd5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191f4dd5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/>
              <a:t>Algae Research and Supply. (2016, June 15). </a:t>
            </a:r>
            <a:r>
              <a:rPr lang="en-US" sz="1200" i="1" dirty="0"/>
              <a:t>The dirty </a:t>
            </a:r>
            <a:r>
              <a:rPr lang="en-US" sz="1200" i="1" dirty="0" err="1"/>
              <a:t>labcoat</a:t>
            </a:r>
            <a:r>
              <a:rPr lang="en-US" sz="1200" i="1" dirty="0"/>
              <a:t>: The Secchi stick </a:t>
            </a:r>
            <a:r>
              <a:rPr lang="en-US" sz="1200" i="0" dirty="0"/>
              <a:t>[Video]. YouTube.</a:t>
            </a:r>
            <a:r>
              <a:rPr lang="en-US" sz="1200" i="1" dirty="0"/>
              <a:t>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https://www.youtube.com/watch?v=du1PA0pzdnQ </a:t>
            </a:r>
            <a:endParaRPr sz="1200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Teacher’s Note: </a:t>
            </a:r>
            <a:r>
              <a:rPr lang="en-US" b="0" dirty="0"/>
              <a:t>Edit this slide to include class-specific instructions for your factor expert panels. This could include grouping students, analyzing and graphing data, or making claims about the investigation and phytoplankton functional groups.</a:t>
            </a:r>
            <a:endParaRPr lang="en-US" b="1" dirty="0"/>
          </a:p>
        </p:txBody>
      </p:sp>
      <p:sp>
        <p:nvSpPr>
          <p:cNvPr id="442" name="Google Shape;4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highlight>
                  <a:srgbClr val="FFFF00"/>
                </a:highlight>
              </a:rPr>
              <a:t>Teacher’s Note: </a:t>
            </a:r>
            <a:r>
              <a:rPr lang="en-US" b="0" dirty="0">
                <a:highlight>
                  <a:srgbClr val="FFFF00"/>
                </a:highlight>
              </a:rPr>
              <a:t>Edit this slide to include your class-specific instructions for creating the class Concept Card Map.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i="0" dirty="0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Concept card mapping. Strategies. </a:t>
            </a:r>
            <a:r>
              <a:rPr lang="en-US" b="0" i="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https://learn.k20center.ou.edu/strategy/123</a:t>
            </a:r>
            <a:endParaRPr b="1" dirty="0"/>
          </a:p>
        </p:txBody>
      </p:sp>
      <p:sp>
        <p:nvSpPr>
          <p:cNvPr id="448" name="Google Shape;4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(n.d.). Venn diagram. Strategies.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https://learn.k20center.ou.edu/strategy/2918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61" name="Google Shape;4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8" name="Google Shape;4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Miller-DeBoer, C. (2016). </a:t>
            </a:r>
            <a:r>
              <a:rPr lang="en-US" i="1" dirty="0"/>
              <a:t>Tecumseh Lake </a:t>
            </a:r>
            <a:r>
              <a:rPr lang="en-US" i="0" dirty="0"/>
              <a:t>[Photograph].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Miller-DeBoer, C. (2016). </a:t>
            </a:r>
            <a:r>
              <a:rPr lang="en-US" i="1" dirty="0"/>
              <a:t>Shawnee Twin Lake #1 </a:t>
            </a:r>
            <a:r>
              <a:rPr lang="en-US" i="0" dirty="0"/>
              <a:t>[Photograph].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Miller-DeBoer, C. (2016). </a:t>
            </a:r>
            <a:r>
              <a:rPr lang="en-US" i="1" dirty="0"/>
              <a:t>Lake Stanley Draper </a:t>
            </a:r>
            <a:r>
              <a:rPr lang="en-US" i="0" dirty="0"/>
              <a:t>[Photograph].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Miller-DeBoer, C. (2016). </a:t>
            </a:r>
            <a:r>
              <a:rPr lang="en-US" i="1" dirty="0"/>
              <a:t>Lake Thunderbird </a:t>
            </a:r>
            <a:r>
              <a:rPr lang="en-US" i="0" dirty="0"/>
              <a:t>[Photograph]. </a:t>
            </a:r>
            <a:endParaRPr dirty="0"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I notice, I wonder. Strategies. </a:t>
            </a:r>
            <a:r>
              <a:rPr lang="en-US" b="0" i="0" u="sng" dirty="0">
                <a:solidFill>
                  <a:srgbClr val="E4B42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lang="en-US" b="0" i="0" u="sng" dirty="0">
              <a:solidFill>
                <a:srgbClr val="E4B4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Miller-DeBoer, C. (2016). </a:t>
            </a:r>
            <a:r>
              <a:rPr lang="en-US" i="1" dirty="0"/>
              <a:t>Tecumseh Lake </a:t>
            </a:r>
            <a:r>
              <a:rPr lang="en-US" i="0" dirty="0"/>
              <a:t>[Photograph].</a:t>
            </a:r>
            <a:endParaRPr lang="en-US" dirty="0"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I notice, I wonder. Strategies. </a:t>
            </a:r>
            <a:r>
              <a:rPr lang="en-US" b="0" i="0" u="sng" dirty="0">
                <a:solidFill>
                  <a:srgbClr val="E4B42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lang="en-US" b="0" i="0" u="sng" dirty="0">
              <a:solidFill>
                <a:srgbClr val="E4B4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Miller-DeBoer, C. (2016). </a:t>
            </a:r>
            <a:r>
              <a:rPr lang="en-US" i="1" dirty="0"/>
              <a:t>Shawnee Twin Lake #1 </a:t>
            </a:r>
            <a:r>
              <a:rPr lang="en-US" i="0" dirty="0"/>
              <a:t>[Photograph].</a:t>
            </a:r>
            <a:endParaRPr dirty="0"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I notice, I wonder. Strategies. </a:t>
            </a:r>
            <a:r>
              <a:rPr lang="en-US" b="0" i="0" u="sng" dirty="0">
                <a:solidFill>
                  <a:srgbClr val="E4B42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lang="en-US" b="0" i="0" u="sng" dirty="0">
              <a:solidFill>
                <a:srgbClr val="E4B4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Miller-DeBoer, C. (2016). </a:t>
            </a:r>
            <a:r>
              <a:rPr lang="en-US" i="1" dirty="0"/>
              <a:t>Lake Stanley Draper</a:t>
            </a:r>
            <a:r>
              <a:rPr lang="en-US" i="0" dirty="0"/>
              <a:t> [Photograph]. </a:t>
            </a:r>
            <a:endParaRPr dirty="0"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(n.d.). I notice, I wonder. Strategies. </a:t>
            </a:r>
            <a:r>
              <a:rPr lang="en-US" b="0" i="0" u="sng" dirty="0">
                <a:solidFill>
                  <a:srgbClr val="E4B42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lang="en-US" b="0" i="0" u="sng" dirty="0">
              <a:solidFill>
                <a:srgbClr val="E4B4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Miller-DeBoer, C. (2016). </a:t>
            </a:r>
            <a:r>
              <a:rPr lang="en-US" i="1" dirty="0"/>
              <a:t>Lake Thunderbird </a:t>
            </a:r>
            <a:r>
              <a:rPr lang="en-US" i="0" dirty="0"/>
              <a:t>[Photograph].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du1PA0pzdnQ?feature=oembed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du1PA0pzdnQ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/>
        </p:nvSpPr>
        <p:spPr>
          <a:xfrm>
            <a:off x="463165" y="338495"/>
            <a:ext cx="2748134" cy="11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Thunderbird</a:t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3, 2016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40x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0"/>
          <p:cNvGrpSpPr/>
          <p:nvPr/>
        </p:nvGrpSpPr>
        <p:grpSpPr>
          <a:xfrm>
            <a:off x="3536349" y="57150"/>
            <a:ext cx="5029200" cy="5029200"/>
            <a:chOff x="2277090" y="0"/>
            <a:chExt cx="7125583" cy="6858000"/>
          </a:xfrm>
        </p:grpSpPr>
        <p:sp>
          <p:nvSpPr>
            <p:cNvPr id="148" name="Google Shape;148;p10"/>
            <p:cNvSpPr/>
            <p:nvPr/>
          </p:nvSpPr>
          <p:spPr>
            <a:xfrm>
              <a:off x="2277090" y="0"/>
              <a:ext cx="7052749" cy="6858000"/>
            </a:xfrm>
            <a:prstGeom prst="ellipse">
              <a:avLst/>
            </a:prstGeom>
            <a:solidFill>
              <a:srgbClr val="DDEAF6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" name="Google Shape;149;p10"/>
            <p:cNvGrpSpPr/>
            <p:nvPr/>
          </p:nvGrpSpPr>
          <p:grpSpPr>
            <a:xfrm>
              <a:off x="2439567" y="114518"/>
              <a:ext cx="6963106" cy="6643957"/>
              <a:chOff x="2439567" y="114518"/>
              <a:chExt cx="6963106" cy="6643957"/>
            </a:xfrm>
          </p:grpSpPr>
          <p:pic>
            <p:nvPicPr>
              <p:cNvPr id="150" name="Google Shape;150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7215336" y="118734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51;p10" descr="A close up of a piece of paper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l="8962" r="10690" b="27384"/>
              <a:stretch/>
            </p:blipFill>
            <p:spPr>
              <a:xfrm rot="557246">
                <a:off x="2659625" y="2085928"/>
                <a:ext cx="996696" cy="506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52;p10" descr="A close up of a piece of paper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7" b="13000"/>
              <a:stretch/>
            </p:blipFill>
            <p:spPr>
              <a:xfrm>
                <a:off x="4500612" y="1478749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 rot="4523452">
                <a:off x="6176439" y="4213422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10" descr="A picture containing text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 l="24565" t="8863" r="19861" b="11116"/>
              <a:stretch/>
            </p:blipFill>
            <p:spPr>
              <a:xfrm rot="7547496">
                <a:off x="4065831" y="4955888"/>
                <a:ext cx="757897" cy="6138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10" descr="A close up of a piece of paper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2" b="10759"/>
              <a:stretch/>
            </p:blipFill>
            <p:spPr>
              <a:xfrm rot="4388668">
                <a:off x="4263405" y="689543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56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7605202" y="79351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Google Shape;157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5142328" y="227414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5981513" y="508286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8033208" y="14763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6151592">
                <a:off x="5574191" y="23709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61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372590" y="296550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984941" y="473132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8642808" y="20859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5015132" y="35967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2990580">
                <a:off x="6590066" y="368773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66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8110075">
                <a:off x="3394380" y="112487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4979337" y="131174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599899" y="140530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379171" y="74273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7242663">
                <a:off x="5929532" y="127407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4577452" y="555148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3780210">
                <a:off x="7899154" y="233594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4417746" y="403158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539132" y="188367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4531688">
                <a:off x="4552255" y="247247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Google Shape;176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7010011" y="336280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7" name="Google Shape;177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3799406" y="156664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8" name="Google Shape;178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5485655" y="390026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8400095" y="483937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483773" y="496612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4085520" y="2681225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5336252" y="492355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1366165">
                <a:off x="4992809" y="574276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3650690" y="45001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2501864" y="385492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4891678" y="621567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3546158">
                <a:off x="6300573" y="538476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7244060">
                <a:off x="2957007" y="521074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4829479" y="454774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3261807" y="551554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191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1992711">
                <a:off x="3890367" y="55931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2" name="Google Shape;192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677586" y="569637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3" name="Google Shape;193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7584137" y="580433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109616" y="634687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4851355">
                <a:off x="4092501" y="611929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6" name="Google Shape;196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5556436" y="1224155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4456691" y="333277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164103" y="346938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3776896" y="73798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3460927">
                <a:off x="4677377" y="194767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Google Shape;201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6094863" y="236371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" name="Google Shape;202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3819662">
                <a:off x="3682577" y="220811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Google Shape;203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7255024" y="2903975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2439567" y="302087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2716495">
                <a:off x="3686109" y="341230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8637562" y="267540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6684051">
                <a:off x="7313697" y="368503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8811284" y="312015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8821356" y="390369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3808116">
                <a:off x="7903133" y="531713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8027338" y="418237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9942565">
                <a:off x="7450080" y="54525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8026255" y="301113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10" descr="A close up of a piece of paper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7" b="13000"/>
              <a:stretch/>
            </p:blipFill>
            <p:spPr>
              <a:xfrm>
                <a:off x="4942912" y="2842003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10" descr="A close up of a piece of paper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7" b="13000"/>
              <a:stretch/>
            </p:blipFill>
            <p:spPr>
              <a:xfrm>
                <a:off x="6229196" y="235667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10" descr="A close up of a piece of paper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7" b="13000"/>
              <a:stretch/>
            </p:blipFill>
            <p:spPr>
              <a:xfrm>
                <a:off x="3157973" y="3832498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10" descr="A close up of a piece of paper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7" b="13000"/>
              <a:stretch/>
            </p:blipFill>
            <p:spPr>
              <a:xfrm>
                <a:off x="5758682" y="6142790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8" name="Google Shape;218;p10" descr="A close up of a piece of paper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7" b="13000"/>
              <a:stretch/>
            </p:blipFill>
            <p:spPr>
              <a:xfrm>
                <a:off x="5107291" y="3619981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10" descr="A close up of a piece of paper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7" b="13000"/>
              <a:stretch/>
            </p:blipFill>
            <p:spPr>
              <a:xfrm>
                <a:off x="6379171" y="5950643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10" descr="A close up of a piece of paper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7" b="13000"/>
              <a:stretch/>
            </p:blipFill>
            <p:spPr>
              <a:xfrm>
                <a:off x="8411877" y="3883026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10" descr="A close up of a piece of paper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7" b="13000"/>
              <a:stretch/>
            </p:blipFill>
            <p:spPr>
              <a:xfrm>
                <a:off x="4090064" y="1896514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Google Shape;222;p10" descr="A close up of a piece of paper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l="8962" r="10690" b="27384"/>
              <a:stretch/>
            </p:blipFill>
            <p:spPr>
              <a:xfrm rot="-6003670">
                <a:off x="7742646" y="4742111"/>
                <a:ext cx="996696" cy="506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Google Shape;223;p10" descr="A close up of a piece of paper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l="8962" r="10690" b="27384"/>
              <a:stretch/>
            </p:blipFill>
            <p:spPr>
              <a:xfrm rot="-1901919">
                <a:off x="5190648" y="5965629"/>
                <a:ext cx="996696" cy="506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4" name="Google Shape;224;p10" descr="A close up of a piece of paper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l="8962" r="10690" b="27384"/>
              <a:stretch/>
            </p:blipFill>
            <p:spPr>
              <a:xfrm>
                <a:off x="7850082" y="4525635"/>
                <a:ext cx="996696" cy="506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10" descr="A close up of a piece of paper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2" b="10759"/>
              <a:stretch/>
            </p:blipFill>
            <p:spPr>
              <a:xfrm rot="-6616304">
                <a:off x="3678604" y="4025064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6" name="Google Shape;226;p10" descr="A close up of a piece of paper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2" b="10759"/>
              <a:stretch/>
            </p:blipFill>
            <p:spPr>
              <a:xfrm rot="-6020571">
                <a:off x="6414794" y="2642686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10" descr="A close up of a piece of paper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2" b="10759"/>
              <a:stretch/>
            </p:blipFill>
            <p:spPr>
              <a:xfrm>
                <a:off x="4395073" y="1034946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10" descr="A close up of a piece of paper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2" b="10759"/>
              <a:stretch/>
            </p:blipFill>
            <p:spPr>
              <a:xfrm rot="4572880">
                <a:off x="3697593" y="3033058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Google Shape;229;p10" descr="A close up of a piece of paper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2" b="10759"/>
              <a:stretch/>
            </p:blipFill>
            <p:spPr>
              <a:xfrm>
                <a:off x="7883687" y="3346869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Google Shape;230;p10" descr="A close up of a piece of paper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2" b="10759"/>
              <a:stretch/>
            </p:blipFill>
            <p:spPr>
              <a:xfrm rot="4739972">
                <a:off x="4275609" y="5745118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10" descr="A close up of a piece of paper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2" b="10759"/>
              <a:stretch/>
            </p:blipFill>
            <p:spPr>
              <a:xfrm>
                <a:off x="2767605" y="3038273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10" descr="A close up of a piece of paper&#10;&#10;Description automatically generated"/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2" b="10759"/>
              <a:stretch/>
            </p:blipFill>
            <p:spPr>
              <a:xfrm rot="5066365">
                <a:off x="7561940" y="3514006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Google Shape;233;p10" descr="A picture containing text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 l="24565" t="8863" r="19861" b="11116"/>
              <a:stretch/>
            </p:blipFill>
            <p:spPr>
              <a:xfrm>
                <a:off x="6821915" y="355017"/>
                <a:ext cx="757897" cy="6138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p10" descr="A picture containing text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 l="24565" t="8863" r="19861" b="11116"/>
              <a:stretch/>
            </p:blipFill>
            <p:spPr>
              <a:xfrm>
                <a:off x="6901051" y="5107468"/>
                <a:ext cx="757897" cy="6138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 rot="1987083">
                <a:off x="2663207" y="2511678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Google Shape;236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 rot="-6889959">
                <a:off x="3000259" y="1594912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>
                <a:off x="6827171" y="5899462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 rot="4349150">
                <a:off x="7019021" y="2132755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>
                <a:off x="5436834" y="4219380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0" name="Google Shape;240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>
                <a:off x="5323088" y="628725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1" name="Google Shape;241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>
                <a:off x="6989697" y="1542670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>
                <a:off x="6893210" y="4064700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10" descr="A picture containing table, kitchen, refrigerator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1" b="24203"/>
              <a:stretch/>
            </p:blipFill>
            <p:spPr>
              <a:xfrm rot="-3625277">
                <a:off x="3027605" y="4515769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6151592">
                <a:off x="8286851" y="176993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2716495">
                <a:off x="5441338" y="197401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3460927">
                <a:off x="5436427" y="270531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>
                <a:off x="5549291" y="329063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3460927">
                <a:off x="5911361" y="1846495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1970062">
                <a:off x="4750868" y="503673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Google Shape;250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7244060">
                <a:off x="2702033" y="458979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Google Shape;251;p10" descr="A picture containing table, sitting, room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8"/>
              <a:stretch/>
            </p:blipFill>
            <p:spPr>
              <a:xfrm rot="-7244060">
                <a:off x="7510202" y="501158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/>
        </p:nvSpPr>
        <p:spPr>
          <a:xfrm>
            <a:off x="463164" y="338495"/>
            <a:ext cx="3130826" cy="11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Stanley Draper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3, 2016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40x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532371" y="57150"/>
            <a:ext cx="5029200" cy="5029200"/>
            <a:chOff x="2373760" y="0"/>
            <a:chExt cx="7052749" cy="6858000"/>
          </a:xfrm>
        </p:grpSpPr>
        <p:sp>
          <p:nvSpPr>
            <p:cNvPr id="258" name="Google Shape;258;p11"/>
            <p:cNvSpPr/>
            <p:nvPr/>
          </p:nvSpPr>
          <p:spPr>
            <a:xfrm>
              <a:off x="2373760" y="0"/>
              <a:ext cx="7052749" cy="6858000"/>
            </a:xfrm>
            <a:prstGeom prst="ellipse">
              <a:avLst/>
            </a:prstGeom>
            <a:solidFill>
              <a:srgbClr val="DDEAF6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9" name="Google Shape;259;p11" descr="A close up of a piece of paper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11882" t="28711" r="8692" b="10759"/>
            <a:stretch/>
          </p:blipFill>
          <p:spPr>
            <a:xfrm rot="7523381">
              <a:off x="6356808" y="2145271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1" descr="A picture containing table, sitting, room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50825" t="4103" r="1461" b="35838"/>
            <a:stretch/>
          </p:blipFill>
          <p:spPr>
            <a:xfrm rot="7538549">
              <a:off x="5302059" y="322866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 descr="A picture containing table, sitting, room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50825" t="4103" r="1461" b="35838"/>
            <a:stretch/>
          </p:blipFill>
          <p:spPr>
            <a:xfrm>
              <a:off x="5158830" y="573759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1" descr="A picture containing table, sitting, room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50825" t="4103" r="1461" b="35838"/>
            <a:stretch/>
          </p:blipFill>
          <p:spPr>
            <a:xfrm rot="-3527608">
              <a:off x="8010578" y="449121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 descr="A close up of a piece of paper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34579" t="24203" r="19247" b="13000"/>
            <a:stretch/>
          </p:blipFill>
          <p:spPr>
            <a:xfrm>
              <a:off x="3203142" y="3358117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 descr="A close up of a piece of paper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34579" t="24203" r="19247" b="13000"/>
            <a:stretch/>
          </p:blipFill>
          <p:spPr>
            <a:xfrm>
              <a:off x="6976176" y="2547884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8962" r="10690" b="27384"/>
            <a:stretch/>
          </p:blipFill>
          <p:spPr>
            <a:xfrm>
              <a:off x="3717304" y="418860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8962" r="10690" b="27384"/>
            <a:stretch/>
          </p:blipFill>
          <p:spPr>
            <a:xfrm>
              <a:off x="7805460" y="2726180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1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8962" r="10690" b="27384"/>
            <a:stretch/>
          </p:blipFill>
          <p:spPr>
            <a:xfrm rot="3739193">
              <a:off x="5351680" y="167254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1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8962" r="10690" b="27384"/>
            <a:stretch/>
          </p:blipFill>
          <p:spPr>
            <a:xfrm>
              <a:off x="3962805" y="1965216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1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8962" r="10690" b="27384"/>
            <a:stretch/>
          </p:blipFill>
          <p:spPr>
            <a:xfrm rot="-3328074">
              <a:off x="4003188" y="2005012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1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8962" r="10690" b="27384"/>
            <a:stretch/>
          </p:blipFill>
          <p:spPr>
            <a:xfrm rot="-7222377">
              <a:off x="7679562" y="2417878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1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8962" r="10690" b="27384"/>
            <a:stretch/>
          </p:blipFill>
          <p:spPr>
            <a:xfrm rot="-5982935">
              <a:off x="5796465" y="475667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1" descr="A picture containing table, kitchen, refrigerator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25211" t="4309" r="7691" b="24203"/>
            <a:stretch/>
          </p:blipFill>
          <p:spPr>
            <a:xfrm>
              <a:off x="5854619" y="671446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1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24565" t="8863" r="19861" b="11116"/>
            <a:stretch/>
          </p:blipFill>
          <p:spPr>
            <a:xfrm>
              <a:off x="7698317" y="3625122"/>
              <a:ext cx="757897" cy="613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1" descr="A picture containing indoor, bedroom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l="13731" t="10461" r="5845" b="18154"/>
            <a:stretch/>
          </p:blipFill>
          <p:spPr>
            <a:xfrm rot="2870098">
              <a:off x="5981601" y="3185641"/>
              <a:ext cx="996696" cy="4976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/>
          <p:nvPr/>
        </p:nvSpPr>
        <p:spPr>
          <a:xfrm>
            <a:off x="463164" y="338495"/>
            <a:ext cx="3635034" cy="11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Shawnee Twin Lake #1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3, 2016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40x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Google Shape;280;p12"/>
          <p:cNvGrpSpPr/>
          <p:nvPr/>
        </p:nvGrpSpPr>
        <p:grpSpPr>
          <a:xfrm>
            <a:off x="3531291" y="57150"/>
            <a:ext cx="5029200" cy="5029200"/>
            <a:chOff x="2373760" y="0"/>
            <a:chExt cx="7052749" cy="6858000"/>
          </a:xfrm>
        </p:grpSpPr>
        <p:sp>
          <p:nvSpPr>
            <p:cNvPr id="281" name="Google Shape;281;p12"/>
            <p:cNvSpPr/>
            <p:nvPr/>
          </p:nvSpPr>
          <p:spPr>
            <a:xfrm>
              <a:off x="2373760" y="0"/>
              <a:ext cx="7052749" cy="6858000"/>
            </a:xfrm>
            <a:prstGeom prst="ellipse">
              <a:avLst/>
            </a:prstGeom>
            <a:solidFill>
              <a:srgbClr val="DDEAF6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" name="Google Shape;282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7229404" y="1037807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12" descr="A picture containing table, kitchen, refrigerato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25211" t="4309" r="7691" b="24203"/>
            <a:stretch/>
          </p:blipFill>
          <p:spPr>
            <a:xfrm rot="-8803127">
              <a:off x="6386658" y="3995398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12" descr="A picture containing 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24565" t="8863" r="19861" b="11116"/>
            <a:stretch/>
          </p:blipFill>
          <p:spPr>
            <a:xfrm rot="-3120088">
              <a:off x="3112635" y="2008643"/>
              <a:ext cx="757897" cy="613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5995581" y="493333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6151592">
              <a:off x="4398898" y="123796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6386658" y="281597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6999009" y="458178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8656876" y="1936414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2990580">
              <a:off x="6604134" y="3538198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7260332" y="197001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6624460" y="53485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7242663">
              <a:off x="5943600" y="1124536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4591520" y="5401947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3780210">
              <a:off x="7913222" y="218640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4545618" y="296819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4531688">
              <a:off x="4227346" y="2294424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1366165">
              <a:off x="3218877" y="4303036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7244060">
              <a:off x="2971075" y="506121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3275875" y="536601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1992711">
              <a:off x="7096774" y="2726277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7268260" y="3521240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7851342" y="5571810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6025706" y="633639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4851355">
              <a:off x="4037875" y="612801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5261370" y="121254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2728099" y="221537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3790964" y="58845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3460927">
              <a:off x="4691445" y="179814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2716495">
              <a:off x="3700177" y="326277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5587752" y="376569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8619041" y="3761484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2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34579" t="24203" r="19247" b="13000"/>
            <a:stretch/>
          </p:blipFill>
          <p:spPr>
            <a:xfrm>
              <a:off x="8189550" y="1495547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2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34579" t="24203" r="19247" b="13000"/>
            <a:stretch/>
          </p:blipFill>
          <p:spPr>
            <a:xfrm>
              <a:off x="3172041" y="3682963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2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34579" t="24203" r="19247" b="13000"/>
            <a:stretch/>
          </p:blipFill>
          <p:spPr>
            <a:xfrm>
              <a:off x="4048135" y="3784441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12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34579" t="24203" r="19247" b="13000"/>
            <a:stretch/>
          </p:blipFill>
          <p:spPr>
            <a:xfrm>
              <a:off x="8517599" y="3116435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12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34579" t="24203" r="19247" b="13000"/>
            <a:stretch/>
          </p:blipFill>
          <p:spPr>
            <a:xfrm>
              <a:off x="6019623" y="2254737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2" descr="A close up of a piece of paper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8962" r="10690" b="27384"/>
            <a:stretch/>
          </p:blipFill>
          <p:spPr>
            <a:xfrm rot="-6003670">
              <a:off x="7756714" y="4592576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2" descr="A close up of a piece of paper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8962" r="10690" b="27384"/>
            <a:stretch/>
          </p:blipFill>
          <p:spPr>
            <a:xfrm rot="-1901919">
              <a:off x="5204716" y="5816094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2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11882" t="28711" r="8692" b="10759"/>
            <a:stretch/>
          </p:blipFill>
          <p:spPr>
            <a:xfrm rot="-6020571">
              <a:off x="5723494" y="462478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12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11882" t="28711" r="8692" b="10759"/>
            <a:stretch/>
          </p:blipFill>
          <p:spPr>
            <a:xfrm rot="4739972">
              <a:off x="4781960" y="5269250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2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11882" t="28711" r="8692" b="10759"/>
            <a:stretch/>
          </p:blipFill>
          <p:spPr>
            <a:xfrm>
              <a:off x="2781673" y="2888738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12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11882" t="28711" r="8692" b="10759"/>
            <a:stretch/>
          </p:blipFill>
          <p:spPr>
            <a:xfrm rot="5066365">
              <a:off x="7576008" y="3364471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2" descr="A picture containing 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24565" t="8863" r="19861" b="11116"/>
            <a:stretch/>
          </p:blipFill>
          <p:spPr>
            <a:xfrm>
              <a:off x="6915119" y="4957933"/>
              <a:ext cx="757897" cy="613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2" descr="A picture containing table, kitchen, refrigerato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25211" t="4309" r="7691" b="24203"/>
            <a:stretch/>
          </p:blipFill>
          <p:spPr>
            <a:xfrm>
              <a:off x="3397544" y="1265107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2" descr="A picture containing table, kitchen, refrigerato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25211" t="4309" r="7691" b="24203"/>
            <a:stretch/>
          </p:blipFill>
          <p:spPr>
            <a:xfrm>
              <a:off x="6583834" y="5789772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2" descr="A picture containing table, kitchen, refrigerato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25211" t="4309" r="7691" b="24203"/>
            <a:stretch/>
          </p:blipFill>
          <p:spPr>
            <a:xfrm>
              <a:off x="5173109" y="2779288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2" descr="A picture containing table, kitchen, refrigerato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25211" t="4309" r="7691" b="24203"/>
            <a:stretch/>
          </p:blipFill>
          <p:spPr>
            <a:xfrm rot="4413873">
              <a:off x="3744208" y="4421705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6151592">
              <a:off x="5274230" y="18959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2716495">
              <a:off x="5455406" y="182448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6472439" y="173532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3460927">
              <a:off x="4646252" y="46100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2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1970062">
              <a:off x="5002062" y="4423294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/>
          <p:nvPr/>
        </p:nvSpPr>
        <p:spPr>
          <a:xfrm>
            <a:off x="463164" y="338495"/>
            <a:ext cx="2455159" cy="11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Tecumseh Lake</a:t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3, 2016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40x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13"/>
          <p:cNvGrpSpPr/>
          <p:nvPr/>
        </p:nvGrpSpPr>
        <p:grpSpPr>
          <a:xfrm>
            <a:off x="3532371" y="57150"/>
            <a:ext cx="5029200" cy="5029200"/>
            <a:chOff x="2373760" y="0"/>
            <a:chExt cx="7052749" cy="6858000"/>
          </a:xfrm>
        </p:grpSpPr>
        <p:sp>
          <p:nvSpPr>
            <p:cNvPr id="340" name="Google Shape;340;p13"/>
            <p:cNvSpPr/>
            <p:nvPr/>
          </p:nvSpPr>
          <p:spPr>
            <a:xfrm>
              <a:off x="2373760" y="0"/>
              <a:ext cx="7052749" cy="6858000"/>
            </a:xfrm>
            <a:prstGeom prst="ellipse">
              <a:avLst/>
            </a:prstGeom>
            <a:solidFill>
              <a:srgbClr val="DDEAF6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1" name="Google Shape;341;p13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1264614">
              <a:off x="5160055" y="421206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3" descr="A picture containing indoor, bedroom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13731" t="10461" r="5845" b="18154"/>
            <a:stretch/>
          </p:blipFill>
          <p:spPr>
            <a:xfrm>
              <a:off x="3710461" y="891076"/>
              <a:ext cx="996696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3" descr="A picture containing 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24565" t="8863" r="19861" b="11116"/>
            <a:stretch/>
          </p:blipFill>
          <p:spPr>
            <a:xfrm>
              <a:off x="6100613" y="5468533"/>
              <a:ext cx="757897" cy="613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3" descr="A close up of a piece of paper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11882" t="28711" r="8692" b="10759"/>
            <a:stretch/>
          </p:blipFill>
          <p:spPr>
            <a:xfrm rot="7523381">
              <a:off x="6356808" y="2145271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3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>
              <a:off x="3832217" y="345541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3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7538549">
              <a:off x="7668493" y="206515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3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6875202">
              <a:off x="4930141" y="562743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3" descr="A picture containing table, sitting, roo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8"/>
            <a:stretch/>
          </p:blipFill>
          <p:spPr>
            <a:xfrm rot="-3934683">
              <a:off x="8426367" y="375228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3" descr="A close up of a piece of paper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34579" t="24203" r="19247" b="13000"/>
            <a:stretch/>
          </p:blipFill>
          <p:spPr>
            <a:xfrm>
              <a:off x="6695778" y="517985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3" descr="A close up of a piece of paper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34579" t="24203" r="19247" b="13000"/>
            <a:stretch/>
          </p:blipFill>
          <p:spPr>
            <a:xfrm>
              <a:off x="2765491" y="3214494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3" descr="A close up of a piece of paper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34579" t="24203" r="19247" b="13000"/>
            <a:stretch/>
          </p:blipFill>
          <p:spPr>
            <a:xfrm>
              <a:off x="7640358" y="5435977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3" descr="A close up of a piece of paper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34579" t="24203" r="19247" b="13000"/>
            <a:stretch/>
          </p:blipFill>
          <p:spPr>
            <a:xfrm>
              <a:off x="4817293" y="1526275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3" descr="A close up of a piece of paper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34579" t="24203" r="19247" b="13000"/>
            <a:stretch/>
          </p:blipFill>
          <p:spPr>
            <a:xfrm>
              <a:off x="6976176" y="2547884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-10347306">
              <a:off x="7368245" y="434100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-4304758">
              <a:off x="5210240" y="3028007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-7598535">
              <a:off x="5556470" y="1644480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-2132324">
              <a:off x="3797430" y="1712512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>
              <a:off x="3510736" y="4538777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-3328074">
              <a:off x="3551119" y="4578573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-9517178">
              <a:off x="4900801" y="289040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-10347306">
              <a:off x="3515029" y="1745892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-5982935">
              <a:off x="5796465" y="475667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-10347306">
              <a:off x="5485102" y="2931918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13" descr="A close up of a piece of pap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l="8962" r="10690" b="27384"/>
            <a:stretch/>
          </p:blipFill>
          <p:spPr>
            <a:xfrm rot="7170032">
              <a:off x="5830471" y="3534511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3" descr="A picture containing table, kitchen, refrigerator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l="25211" t="4309" r="7691" b="24203"/>
            <a:stretch/>
          </p:blipFill>
          <p:spPr>
            <a:xfrm>
              <a:off x="5568274" y="711872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13" descr="A picture containing table, kitchen, refrigerator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l="25211" t="4309" r="7691" b="24203"/>
            <a:stretch/>
          </p:blipFill>
          <p:spPr>
            <a:xfrm rot="-7559042">
              <a:off x="7487512" y="3522359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13" descr="A picture containing indoor, bedroom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13731" t="10461" r="5845" b="18154"/>
            <a:stretch/>
          </p:blipFill>
          <p:spPr>
            <a:xfrm rot="2870098">
              <a:off x="6503935" y="4803427"/>
              <a:ext cx="996696" cy="4976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... also called algae.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... tiny plants that live in water.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... too small for us to see as individual cells without using a microscope.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collection of different species in a lake is called a </a:t>
            </a:r>
            <a:r>
              <a:rPr lang="en-US" b="1" dirty="0"/>
              <a:t>phytoplankton community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Phytoplankton are...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When there are lots of phytoplankton present, the water clarity changes.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1" dirty="0"/>
              <a:t>Water clarity</a:t>
            </a:r>
            <a:r>
              <a:rPr lang="en-US" dirty="0"/>
              <a:t> is how far you can see through the water. Water clarity depends on how many particles are suspended in the water. </a:t>
            </a:r>
            <a:endParaRPr dirty="0"/>
          </a:p>
        </p:txBody>
      </p:sp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Water Clarity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helps plants grow?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Draw a model that explains what causes the difference in water clarity between the four lakes.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Use the information discussed in the lesson to create your model. </a:t>
            </a:r>
          </a:p>
          <a:p>
            <a:pPr lvl="1" indent="-457200">
              <a:spcBef>
                <a:spcPts val="0"/>
              </a:spcBef>
              <a:buSzPts val="2600"/>
            </a:pPr>
            <a:r>
              <a:rPr lang="en-US" sz="2600" dirty="0"/>
              <a:t>Your model does not have to be perfect. Make your best estimate using the knowledge you have.</a:t>
            </a:r>
          </a:p>
        </p:txBody>
      </p:sp>
      <p:sp>
        <p:nvSpPr>
          <p:cNvPr id="391" name="Google Shape;391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Phytoplankton Growth Model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 txBox="1">
            <a:spLocks noGrp="1"/>
          </p:cNvSpPr>
          <p:nvPr>
            <p:ph type="title"/>
          </p:nvPr>
        </p:nvSpPr>
        <p:spPr>
          <a:xfrm>
            <a:off x="685800" y="154990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Phytoplankton Growth Investigation</a:t>
            </a:r>
            <a:endParaRPr dirty="0"/>
          </a:p>
        </p:txBody>
      </p:sp>
      <p:sp>
        <p:nvSpPr>
          <p:cNvPr id="397" name="Google Shape;397;p18"/>
          <p:cNvSpPr txBox="1">
            <a:spLocks noGrp="1"/>
          </p:cNvSpPr>
          <p:nvPr>
            <p:ph type="body" idx="1"/>
          </p:nvPr>
        </p:nvSpPr>
        <p:spPr>
          <a:xfrm>
            <a:off x="685800" y="259085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we test the factors that we think affect phytoplankton growth?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Investigating Phytoplankton Growth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646176" y="128982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Clear as Phytoplankton: </a:t>
            </a:r>
            <a:br>
              <a:rPr lang="en-US" dirty="0"/>
            </a:br>
            <a:r>
              <a:rPr lang="en-US" dirty="0"/>
              <a:t>A Tale of Four Lakes</a:t>
            </a:r>
            <a:endParaRPr dirty="0"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646176" y="268252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Nutrients, Genetics, and Plant Growth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191f4dd5b5_0_0"/>
          <p:cNvSpPr txBox="1"/>
          <p:nvPr/>
        </p:nvSpPr>
        <p:spPr>
          <a:xfrm>
            <a:off x="2387799" y="4568371"/>
            <a:ext cx="46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https://www.youtube.com/watch?v=du1PA0pzdnQ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" name="Online Media 1" descr="The Dirty Labcoat: The Secchi Stick">
            <a:hlinkClick r:id="" action="ppaction://media"/>
            <a:extLst>
              <a:ext uri="{FF2B5EF4-FFF2-40B4-BE49-F238E27FC236}">
                <a16:creationId xmlns:a16="http://schemas.microsoft.com/office/drawing/2014/main" id="{C28485C8-84B8-DECD-AB83-F36AC634ED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9839" y="174929"/>
            <a:ext cx="7557855" cy="427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Phytoplankton Communities</a:t>
            </a:r>
            <a:endParaRPr dirty="0"/>
          </a:p>
        </p:txBody>
      </p:sp>
      <p:sp>
        <p:nvSpPr>
          <p:cNvPr id="415" name="Google Shape;415;p20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4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Compare your phytoplankton cards with the microscopic views of each lake.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Count the number of each type of phytoplankton found in each lake. </a:t>
            </a:r>
            <a:endParaRPr dirty="0"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"/>
          <p:cNvSpPr txBox="1">
            <a:spLocks noGrp="1"/>
          </p:cNvSpPr>
          <p:nvPr>
            <p:ph type="body" idx="1"/>
          </p:nvPr>
        </p:nvSpPr>
        <p:spPr>
          <a:xfrm>
            <a:off x="457200" y="1164497"/>
            <a:ext cx="7738533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Pick one of the genetic factors listed in the table on each card.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Sort the cards into at least two different groups based on the factor you picked. Record your results.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Pick a different factor and re-sort your cards. Record your results.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Pick a third factor and repeat the process. Record your results. </a:t>
            </a:r>
            <a:endParaRPr dirty="0"/>
          </a:p>
        </p:txBody>
      </p:sp>
      <p:sp>
        <p:nvSpPr>
          <p:cNvPr id="421" name="Google Shape;421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Phytoplankton Communities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Compare your sorted groups with the groups of phytoplankton you counted in each lake.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What patterns do you notice?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What do these patterns mean?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In what kinds of environments would we find different functional groups? </a:t>
            </a:r>
            <a:endParaRPr dirty="0"/>
          </a:p>
        </p:txBody>
      </p:sp>
      <p:sp>
        <p:nvSpPr>
          <p:cNvPr id="427" name="Google Shape;427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Phytoplankton Functional Groups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Revise the model you drew earlier in the lesson to better explain what causes the differences in water clarity in the four lakes.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Add new information.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Make any corrections based on your new understanding.</a:t>
            </a:r>
            <a:endParaRPr dirty="0"/>
          </a:p>
        </p:txBody>
      </p:sp>
      <p:sp>
        <p:nvSpPr>
          <p:cNvPr id="433" name="Google Shape;433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Revised Phytoplankton Growth Model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4"/>
          <p:cNvSpPr txBox="1">
            <a:spLocks noGrp="1"/>
          </p:cNvSpPr>
          <p:nvPr>
            <p:ph type="title"/>
          </p:nvPr>
        </p:nvSpPr>
        <p:spPr>
          <a:xfrm>
            <a:off x="685800" y="154990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Phytoplankton Growth Investigation</a:t>
            </a:r>
            <a:endParaRPr dirty="0"/>
          </a:p>
        </p:txBody>
      </p:sp>
      <p:sp>
        <p:nvSpPr>
          <p:cNvPr id="439" name="Google Shape;439;p24"/>
          <p:cNvSpPr txBox="1">
            <a:spLocks noGrp="1"/>
          </p:cNvSpPr>
          <p:nvPr>
            <p:ph type="body" idx="1"/>
          </p:nvPr>
        </p:nvSpPr>
        <p:spPr>
          <a:xfrm>
            <a:off x="685800" y="259085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do our data tell us about the factors that affect phytoplankton growth?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Factor Expert Panels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451" name="Google Shape;45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Concept Card Mapping</a:t>
            </a:r>
            <a:endParaRPr dirty="0"/>
          </a:p>
        </p:txBody>
      </p:sp>
      <p:pic>
        <p:nvPicPr>
          <p:cNvPr id="452" name="Google Shape;452;p26" title="Concept Card Mapp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9747" y="194988"/>
            <a:ext cx="2621800" cy="10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Revise your phytoplankton growth model to better explain the cause of the differences in water clarity between the four lakes.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Add any new information.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Make any corrections based on any new understandings. </a:t>
            </a:r>
          </a:p>
        </p:txBody>
      </p:sp>
      <p:sp>
        <p:nvSpPr>
          <p:cNvPr id="458" name="Google Shape;458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Revised Phytoplankton Growth Model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Make a prediction about the conditions in each of the four lakes.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Use a Venn diagram to compare the factors in your model with the scientific data in the four reports.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How well do your model and predictions match the scientific data? </a:t>
            </a:r>
            <a:endParaRPr dirty="0"/>
          </a:p>
        </p:txBody>
      </p:sp>
      <p:sp>
        <p:nvSpPr>
          <p:cNvPr id="464" name="Google Shape;464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Four Lakes’ Data Reports</a:t>
            </a:r>
            <a:endParaRPr dirty="0"/>
          </a:p>
        </p:txBody>
      </p:sp>
      <p:pic>
        <p:nvPicPr>
          <p:cNvPr id="465" name="Google Shape;465;p28" title="Venn 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9398" y="1"/>
            <a:ext cx="1309352" cy="130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42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How do genetic and environmental factors influence the growth of phytoplankton?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-US" dirty="0"/>
              <a:t>How does phytoplankton growth affect water clarity? 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Explaining Lake Water Clarity</a:t>
            </a:r>
            <a:endParaRPr dirty="0"/>
          </a:p>
        </p:txBody>
      </p:sp>
      <p:sp>
        <p:nvSpPr>
          <p:cNvPr id="471" name="Google Shape;471;p2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2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Pick any lake </a:t>
            </a:r>
            <a:r>
              <a:rPr lang="en-US" i="1" dirty="0"/>
              <a:t>except</a:t>
            </a:r>
            <a:r>
              <a:rPr lang="en-US" dirty="0"/>
              <a:t> Tecumseh Lake.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Use your model to explain which factors affect phytoplankton growth. 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Explain how phytoplankton affect the water clarity of your lake. </a:t>
            </a:r>
            <a:endParaRPr dirty="0"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Construct a scientific explanation based on evidence for how environmental and genetic factors influence the growth of organisms. </a:t>
            </a:r>
            <a:endParaRPr dirty="0"/>
          </a:p>
          <a:p>
            <a:pPr indent="-457200">
              <a:spcBef>
                <a:spcPts val="600"/>
              </a:spcBef>
            </a:pPr>
            <a:r>
              <a:rPr lang="en-US" dirty="0"/>
              <a:t>Use a model to explain the relationship between the growth of organisms and their environment. </a:t>
            </a:r>
            <a:endParaRPr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grpSp>
        <p:nvGrpSpPr>
          <p:cNvPr id="97" name="Google Shape;97;p5"/>
          <p:cNvGrpSpPr/>
          <p:nvPr/>
        </p:nvGrpSpPr>
        <p:grpSpPr>
          <a:xfrm>
            <a:off x="195080" y="210619"/>
            <a:ext cx="8753840" cy="4737971"/>
            <a:chOff x="195080" y="210619"/>
            <a:chExt cx="8753840" cy="4737971"/>
          </a:xfrm>
        </p:grpSpPr>
        <p:pic>
          <p:nvPicPr>
            <p:cNvPr id="98" name="Google Shape;98;p5" descr="A body of water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-3" b="4439"/>
            <a:stretch/>
          </p:blipFill>
          <p:spPr>
            <a:xfrm>
              <a:off x="196626" y="210619"/>
              <a:ext cx="4341855" cy="233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5"/>
            <p:cNvPicPr preferRelativeResize="0"/>
            <p:nvPr/>
          </p:nvPicPr>
          <p:blipFill rotWithShape="1">
            <a:blip r:embed="rId4">
              <a:alphaModFix/>
            </a:blip>
            <a:srcRect t="4441" r="-3" b="-3"/>
            <a:stretch/>
          </p:blipFill>
          <p:spPr>
            <a:xfrm>
              <a:off x="4606293" y="210619"/>
              <a:ext cx="4341854" cy="233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5"/>
            <p:cNvPicPr preferRelativeResize="0"/>
            <p:nvPr/>
          </p:nvPicPr>
          <p:blipFill rotWithShape="1">
            <a:blip r:embed="rId5">
              <a:alphaModFix/>
            </a:blip>
            <a:srcRect t="5437" r="-3" b="-3"/>
            <a:stretch/>
          </p:blipFill>
          <p:spPr>
            <a:xfrm>
              <a:off x="195080" y="2616870"/>
              <a:ext cx="4343400" cy="233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5"/>
            <p:cNvPicPr preferRelativeResize="0"/>
            <p:nvPr/>
          </p:nvPicPr>
          <p:blipFill rotWithShape="1">
            <a:blip r:embed="rId6">
              <a:alphaModFix/>
            </a:blip>
            <a:srcRect t="3274" r="-3" b="2160"/>
            <a:stretch/>
          </p:blipFill>
          <p:spPr>
            <a:xfrm>
              <a:off x="4605520" y="2616870"/>
              <a:ext cx="4343400" cy="2331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5"/>
            <p:cNvSpPr txBox="1"/>
            <p:nvPr/>
          </p:nvSpPr>
          <p:spPr>
            <a:xfrm>
              <a:off x="270399" y="278894"/>
              <a:ext cx="1260688" cy="284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75" rIns="68550" bIns="34275" anchor="ctr" anchorCtr="1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Tecumseh Lake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 txBox="1"/>
            <p:nvPr/>
          </p:nvSpPr>
          <p:spPr>
            <a:xfrm>
              <a:off x="7044267" y="278893"/>
              <a:ext cx="1829334" cy="284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75" rIns="68550" bIns="34275" anchor="ctr" anchorCtr="1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Shawnee Twin Lake #1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270399" y="4589709"/>
              <a:ext cx="1615108" cy="284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75" rIns="68550" bIns="34275" anchor="ctr" anchorCtr="1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Lake Stanley Draper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 txBox="1"/>
            <p:nvPr/>
          </p:nvSpPr>
          <p:spPr>
            <a:xfrm>
              <a:off x="7435702" y="4589708"/>
              <a:ext cx="1437899" cy="284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50" tIns="34275" rIns="68550" bIns="34275" anchor="ctr" anchorCtr="1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Lake Thunderbird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112" name="Google Shape;112;p6" descr="A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211" r="22866" b="-1"/>
          <a:stretch/>
        </p:blipFill>
        <p:spPr>
          <a:xfrm>
            <a:off x="15" y="8"/>
            <a:ext cx="6856293" cy="5147606"/>
          </a:xfrm>
          <a:custGeom>
            <a:avLst/>
            <a:gdLst/>
            <a:ahLst/>
            <a:cxnLst/>
            <a:rect l="l" t="t" r="r" b="b"/>
            <a:pathLst>
              <a:path w="9141744" h="6863485" extrusionOk="0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 l="-1789" t="28251" r="19892" b="22396"/>
          <a:stretch/>
        </p:blipFill>
        <p:spPr>
          <a:xfrm>
            <a:off x="4342765" y="0"/>
            <a:ext cx="4801220" cy="5143500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97263" y="97305"/>
            <a:ext cx="2090029" cy="8078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Tecumseh Lake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Tecumseh, OK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r="25075" b="-1"/>
          <a:stretch/>
        </p:blipFill>
        <p:spPr>
          <a:xfrm>
            <a:off x="15" y="8"/>
            <a:ext cx="6856293" cy="5147606"/>
          </a:xfrm>
          <a:custGeom>
            <a:avLst/>
            <a:gdLst/>
            <a:ahLst/>
            <a:cxnLst/>
            <a:rect l="l" t="t" r="r" b="b"/>
            <a:pathLst>
              <a:path w="9141744" h="6863485" extrusionOk="0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2" name="Google Shape;122;p7" descr="A picture containing bottle, table, glass, cu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8575" r="1" b="22182"/>
          <a:stretch/>
        </p:blipFill>
        <p:spPr>
          <a:xfrm>
            <a:off x="4342765" y="8"/>
            <a:ext cx="4801235" cy="5148072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3" name="Google Shape;123;p7"/>
          <p:cNvSpPr txBox="1"/>
          <p:nvPr/>
        </p:nvSpPr>
        <p:spPr>
          <a:xfrm>
            <a:off x="97263" y="97305"/>
            <a:ext cx="3011697" cy="8078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Shawnee Twin Lake #1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Shawnee, OK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 l="24914"/>
          <a:stretch/>
        </p:blipFill>
        <p:spPr>
          <a:xfrm>
            <a:off x="1" y="0"/>
            <a:ext cx="6858000" cy="5143500"/>
          </a:xfrm>
          <a:custGeom>
            <a:avLst/>
            <a:gdLst/>
            <a:ahLst/>
            <a:cxnLst/>
            <a:rect l="l" t="t" r="r" b="b"/>
            <a:pathLst>
              <a:path w="9141744" h="6863485" extrusionOk="0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 l="-4148" t="10673" r="1972" b="30455"/>
          <a:stretch/>
        </p:blipFill>
        <p:spPr>
          <a:xfrm>
            <a:off x="4346765" y="0"/>
            <a:ext cx="4800600" cy="5143500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8"/>
          <p:cNvSpPr txBox="1"/>
          <p:nvPr/>
        </p:nvSpPr>
        <p:spPr>
          <a:xfrm>
            <a:off x="97263" y="97305"/>
            <a:ext cx="2693645" cy="8078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Stanley Draper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Oklahoma City, OK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 l="16521" r="8556" b="-1"/>
          <a:stretch/>
        </p:blipFill>
        <p:spPr>
          <a:xfrm>
            <a:off x="15" y="8"/>
            <a:ext cx="6856293" cy="5147606"/>
          </a:xfrm>
          <a:custGeom>
            <a:avLst/>
            <a:gdLst/>
            <a:ahLst/>
            <a:cxnLst/>
            <a:rect l="l" t="t" r="r" b="b"/>
            <a:pathLst>
              <a:path w="9141744" h="6863485" extrusionOk="0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4">
            <a:alphaModFix/>
          </a:blip>
          <a:srcRect l="6225" t="19895" r="15275" b="33236"/>
          <a:stretch/>
        </p:blipFill>
        <p:spPr>
          <a:xfrm>
            <a:off x="4346040" y="-1121"/>
            <a:ext cx="4800600" cy="5148072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97263" y="97305"/>
            <a:ext cx="2418285" cy="8078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Thunderbird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Norman, OK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1302</Words>
  <Application>Microsoft Macintosh PowerPoint</Application>
  <PresentationFormat>On-screen Show (16:9)</PresentationFormat>
  <Paragraphs>122</Paragraphs>
  <Slides>30</Slides>
  <Notes>30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Open Sans</vt:lpstr>
      <vt:lpstr>Noto Sans Symbols</vt:lpstr>
      <vt:lpstr>Calibri</vt:lpstr>
      <vt:lpstr>LEARN theme</vt:lpstr>
      <vt:lpstr>LEARN theme</vt:lpstr>
      <vt:lpstr>PowerPoint Presentation</vt:lpstr>
      <vt:lpstr>Clear as Phytoplankton:  A Tale of Four Lakes</vt:lpstr>
      <vt:lpstr>Essential Questions</vt:lpstr>
      <vt:lpstr>Lesson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Phytoplankton are...</vt:lpstr>
      <vt:lpstr>Water Clarity</vt:lpstr>
      <vt:lpstr>What helps plants grow?</vt:lpstr>
      <vt:lpstr>Phytoplankton Growth Model</vt:lpstr>
      <vt:lpstr>Phytoplankton Growth Investigation</vt:lpstr>
      <vt:lpstr>Investigating Phytoplankton Growth</vt:lpstr>
      <vt:lpstr>PowerPoint Presentation</vt:lpstr>
      <vt:lpstr>Phytoplankton Communities</vt:lpstr>
      <vt:lpstr>Phytoplankton Communities</vt:lpstr>
      <vt:lpstr>Phytoplankton Functional Groups</vt:lpstr>
      <vt:lpstr>Revised Phytoplankton Growth Model</vt:lpstr>
      <vt:lpstr>Phytoplankton Growth Investigation</vt:lpstr>
      <vt:lpstr>Factor Expert Panels</vt:lpstr>
      <vt:lpstr>Concept Card Mapping</vt:lpstr>
      <vt:lpstr>Revised Phytoplankton Growth Model</vt:lpstr>
      <vt:lpstr>Four Lakes’ Data Reports</vt:lpstr>
      <vt:lpstr>Explaining Lake Water Clarity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 as Phytoplankton</dc:title>
  <dc:subject/>
  <dc:creator>K20 Center</dc:creator>
  <cp:keywords/>
  <dc:description/>
  <cp:lastModifiedBy>Finley-Combs, Elsa C.</cp:lastModifiedBy>
  <cp:revision>6</cp:revision>
  <dcterms:created xsi:type="dcterms:W3CDTF">2021-04-21T14:21:34Z</dcterms:created>
  <dcterms:modified xsi:type="dcterms:W3CDTF">2025-04-08T15:54:38Z</dcterms:modified>
  <cp:category/>
</cp:coreProperties>
</file>