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w1uHO6vUH0TeExQjMtjUzIYeo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xics.usgs.gov/photo_gallery/photos/emer_cont/cyanobac/dead_fish_binder_lake_iowa_7_l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xics.usgs.gov/photo_gallery/photos/emer_cont/cyanobac/dead_fish_binder_lake_iowa_7_l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56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oxics.usgs.gov/photo_gallery/photos/emer_cont/cyanobac/dead_fish_binder_lake_iowa_7_l.jp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xics.usgs.gov/photo_gallery/photos/emer_cont/cyanobac/dead_fish_binder_lake_iowa_7_l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56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494a2eb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1494a2eb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Bailey, R. (2020, January 30). How nutrients cycle through the environment. Treehugger. https://www.treehugger.com/all-about-the-nutrient-cycle-373411</a:t>
            </a: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i="1"/>
              <a:t>How the Earth recycles elements: Biogeochemical cycles</a:t>
            </a:r>
            <a:r>
              <a:rPr lang="en-US"/>
              <a:t>. MooMoo Math. (2024, January 30). https://moomoomath.com/how-the-earth-recycles-elements-biogeochemical-cycles/ </a:t>
            </a: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9400" lvl="0" indent="-27940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Graham, J.L. (2018). </a:t>
            </a:r>
            <a:r>
              <a:rPr lang="en-US" sz="1200" i="1">
                <a:solidFill>
                  <a:srgbClr val="292929"/>
                </a:solidFill>
              </a:rPr>
              <a:t>Cyanobacterial accumulation at Binder Lake, Iowa </a:t>
            </a:r>
            <a:r>
              <a:rPr lang="en-US" sz="1200">
                <a:solidFill>
                  <a:srgbClr val="292929"/>
                </a:solidFill>
              </a:rPr>
              <a:t>[Photograph]. US Geological Survey.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https://toxics.usgs.gov/photo_gallery/photos/emer_cont/cyanobac/dead_fish_binder_lake_iowa_7_l.jpg</a:t>
            </a: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9400" lvl="0" indent="-2794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292929"/>
                </a:solidFill>
              </a:rPr>
              <a:t>Graham, J.L. (2018). </a:t>
            </a:r>
            <a:r>
              <a:rPr lang="en-US" sz="1200" i="1">
                <a:solidFill>
                  <a:srgbClr val="292929"/>
                </a:solidFill>
              </a:rPr>
              <a:t>Cyanobacterial accumulation at Binder Lake, Iowa </a:t>
            </a:r>
            <a:r>
              <a:rPr lang="en-US" sz="1200">
                <a:solidFill>
                  <a:srgbClr val="292929"/>
                </a:solidFill>
              </a:rPr>
              <a:t>[Photograph]. US Geological Survey.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https://toxics.usgs.gov/photo_gallery/photos/emer_cont/cyanobac/dead_fish_binder_lake_iowa_7_l.jpg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Claim, evidence, reasoning (CER).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sz="1200">
              <a:solidFill>
                <a:srgbClr val="292929"/>
              </a:solidFill>
            </a:endParaRPr>
          </a:p>
          <a:p>
            <a:pPr marL="279400" lvl="0" indent="-27940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Graham, J.L. (2018). </a:t>
            </a:r>
            <a:r>
              <a:rPr lang="en-US" sz="1200" i="1">
                <a:solidFill>
                  <a:srgbClr val="292929"/>
                </a:solidFill>
              </a:rPr>
              <a:t>Cyanobacterial accumulation at Binder Lake, Iowa </a:t>
            </a:r>
            <a:r>
              <a:rPr lang="en-US" sz="1200">
                <a:solidFill>
                  <a:srgbClr val="292929"/>
                </a:solidFill>
              </a:rPr>
              <a:t>[Photograph]. US Geological Survey.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https://toxics.usgs.gov/photo_gallery/photos/emer_cont/cyanobac/dead_fish_binder_lake_iowa_7_l.jpg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794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292929"/>
                </a:solidFill>
              </a:rPr>
              <a:t>Graham, J.L. (2018). </a:t>
            </a:r>
            <a:r>
              <a:rPr lang="en-US" sz="1200" i="1">
                <a:solidFill>
                  <a:srgbClr val="292929"/>
                </a:solidFill>
              </a:rPr>
              <a:t>Cyanobacterial accumulation at Binder Lake, Iowa </a:t>
            </a:r>
            <a:r>
              <a:rPr lang="en-US" sz="1200">
                <a:solidFill>
                  <a:srgbClr val="292929"/>
                </a:solidFill>
              </a:rPr>
              <a:t>[Photograph]. US Geological Survey.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https://toxics.usgs.gov/photo_gallery/photos/emer_cont/cyanobac/dead_fish_binder_lake_iowa_7_l.jpg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Claim, evidence, reasoning (CER).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61" name="Google Shape;61;p3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pic>
        <p:nvPicPr>
          <p:cNvPr id="68" name="Google Shape;68;p3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Algal bloom: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quick increase in algae growing in an aquatic environment.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Eutrophication: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happens when an environment gains too many nutrients and stops working normally.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619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Algal blooms are a common feature of eutrophic environments.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So….What’s Blooming?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494a2eb8f_0_0"/>
          <p:cNvSpPr txBox="1">
            <a:spLocks noGrp="1"/>
          </p:cNvSpPr>
          <p:nvPr>
            <p:ph type="title" idx="4294967295"/>
          </p:nvPr>
        </p:nvSpPr>
        <p:spPr>
          <a:xfrm>
            <a:off x="457200" y="307249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happens during a bloom?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g31494a2eb8f_0_0"/>
          <p:cNvSpPr/>
          <p:nvPr/>
        </p:nvSpPr>
        <p:spPr>
          <a:xfrm>
            <a:off x="802400" y="1169500"/>
            <a:ext cx="2149800" cy="144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 algal bloom occurs, underwater plant grow quickly.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g31494a2eb8f_0_0"/>
          <p:cNvSpPr/>
          <p:nvPr/>
        </p:nvSpPr>
        <p:spPr>
          <a:xfrm>
            <a:off x="3497100" y="1169500"/>
            <a:ext cx="2149800" cy="144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Sunlight is blocked from reaching deep into water.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g31494a2eb8f_0_0"/>
          <p:cNvSpPr/>
          <p:nvPr/>
        </p:nvSpPr>
        <p:spPr>
          <a:xfrm>
            <a:off x="6191800" y="1169500"/>
            <a:ext cx="2149800" cy="144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Lack of sunlight kills underwater plants. Algae dies quickly.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g31494a2eb8f_0_0"/>
          <p:cNvSpPr/>
          <p:nvPr/>
        </p:nvSpPr>
        <p:spPr>
          <a:xfrm>
            <a:off x="802400" y="3094900"/>
            <a:ext cx="2149800" cy="144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Organisms in the water die without oxygen.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Google Shape;155;g31494a2eb8f_0_0"/>
          <p:cNvSpPr/>
          <p:nvPr/>
        </p:nvSpPr>
        <p:spPr>
          <a:xfrm>
            <a:off x="3447150" y="3094900"/>
            <a:ext cx="2149800" cy="144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Decomposer activity increases, oxygen in the water decreases.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g31494a2eb8f_0_0"/>
          <p:cNvSpPr/>
          <p:nvPr/>
        </p:nvSpPr>
        <p:spPr>
          <a:xfrm>
            <a:off x="6191800" y="3094900"/>
            <a:ext cx="2149800" cy="144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Dead plants and algae create perfect environment for decomposers.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7" name="Google Shape;157;g31494a2eb8f_0_0"/>
          <p:cNvCxnSpPr>
            <a:stCxn id="151" idx="3"/>
            <a:endCxn id="152" idx="1"/>
          </p:cNvCxnSpPr>
          <p:nvPr/>
        </p:nvCxnSpPr>
        <p:spPr>
          <a:xfrm>
            <a:off x="2952200" y="1891450"/>
            <a:ext cx="54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g31494a2eb8f_0_0"/>
          <p:cNvCxnSpPr>
            <a:stCxn id="152" idx="3"/>
            <a:endCxn id="153" idx="1"/>
          </p:cNvCxnSpPr>
          <p:nvPr/>
        </p:nvCxnSpPr>
        <p:spPr>
          <a:xfrm>
            <a:off x="5646900" y="1891450"/>
            <a:ext cx="54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g31494a2eb8f_0_0"/>
          <p:cNvCxnSpPr>
            <a:stCxn id="153" idx="2"/>
            <a:endCxn id="156" idx="0"/>
          </p:cNvCxnSpPr>
          <p:nvPr/>
        </p:nvCxnSpPr>
        <p:spPr>
          <a:xfrm>
            <a:off x="7266700" y="2613400"/>
            <a:ext cx="0" cy="48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g31494a2eb8f_0_0"/>
          <p:cNvCxnSpPr>
            <a:stCxn id="156" idx="1"/>
            <a:endCxn id="155" idx="3"/>
          </p:cNvCxnSpPr>
          <p:nvPr/>
        </p:nvCxnSpPr>
        <p:spPr>
          <a:xfrm rot="10800000">
            <a:off x="5596900" y="3816850"/>
            <a:ext cx="594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g31494a2eb8f_0_0"/>
          <p:cNvCxnSpPr>
            <a:stCxn id="155" idx="1"/>
            <a:endCxn id="154" idx="3"/>
          </p:cNvCxnSpPr>
          <p:nvPr/>
        </p:nvCxnSpPr>
        <p:spPr>
          <a:xfrm rot="10800000">
            <a:off x="2952150" y="3816850"/>
            <a:ext cx="49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457200" y="1578100"/>
            <a:ext cx="82296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we have enough information yet to explain how nutrients contribute to the algal bloom?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happens during a bloom?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975" y="0"/>
            <a:ext cx="72780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/>
          <p:nvPr/>
        </p:nvSpPr>
        <p:spPr>
          <a:xfrm>
            <a:off x="283825" y="223825"/>
            <a:ext cx="1839173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Nitrogen Cycle</a:t>
            </a:r>
            <a:endParaRPr sz="3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497" y="0"/>
            <a:ext cx="53170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457200" y="2573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Nutrient Cycles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Draw one model that shows how nitrogen and phosphorus enter aquatic ecosystems.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in the cycles are extra nutrients most likely to enter the aquatic ecosystem?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are these parts of the cycle more likely to produce extra nutrients?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caused this?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229700" y="1317950"/>
            <a:ext cx="42660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Add to your original Claim-Evidence-Reasoning statement. Include: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Data from your investigation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New vocabulary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Nutrient cycles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Scientific ideas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1" name="Google Shape;191;p16" descr="A picture containing plant, ocean floo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093" r="8063" b="-2"/>
          <a:stretch/>
        </p:blipFill>
        <p:spPr>
          <a:xfrm>
            <a:off x="4791323" y="1392290"/>
            <a:ext cx="4038600" cy="344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05;p18" title="Claim Evidence Reasoning (CER).png">
            <a:extLst>
              <a:ext uri="{FF2B5EF4-FFF2-40B4-BE49-F238E27FC236}">
                <a16:creationId xmlns:a16="http://schemas.microsoft.com/office/drawing/2014/main" id="{CCB3B50B-AB96-3466-1511-0A6AAA6422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4949" y="149091"/>
            <a:ext cx="1164974" cy="116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body" idx="2"/>
          </p:nvPr>
        </p:nvSpPr>
        <p:spPr>
          <a:xfrm>
            <a:off x="450850" y="1330000"/>
            <a:ext cx="68799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Complete the eutrophication reading.</a:t>
            </a:r>
            <a:b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635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0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Create a comic that describes how nutrient inputs change population sizes of organisms during an algal bloom.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populations change?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Final Explanation: What caused this?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>
            <a:off x="387300" y="1317975"/>
            <a:ext cx="53880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31775" lvl="0" indent="-243205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your final draft of your CER.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43205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Claim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Write a statement about the cause of the image.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43205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Provide 2-3 examples of observations from labs or readings to support your claim.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43205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Reasoning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Using scientific explanations, explain how your evidence supports your claim.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" name="Google Shape;204;p18" descr="A picture containing plant, ocean floo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093" r="8063" b="-2"/>
          <a:stretch/>
        </p:blipFill>
        <p:spPr>
          <a:xfrm>
            <a:off x="5619620" y="1614475"/>
            <a:ext cx="2733900" cy="23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title="Claim Evidence Reasoning (CER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033" y="460725"/>
            <a:ext cx="1164974" cy="116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6176" y="1421066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Lot of Pooping, Blooming, and Dying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6176" y="2813768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Effects of Disturbance on Ecosystems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51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984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disruptions to a physical component of an ecosystem lead to shifts in all its populations?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463" lvl="0" indent="-34290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increases in nutrient levels change aquatic ecosystems?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Objectives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3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 an argument supported by evidence that changes to physical component of an ecosystem affects populations.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A picture containing plant, ocean floo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2825" y="1309688"/>
            <a:ext cx="4578349" cy="343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Notice, I Wonder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caused this?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Make a claim about what caused what you observe in this picture.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Give some evidence for why you made that claim.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Explain your reasoning.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0" name="Google Shape;120;p6" descr="A picture containing plant, ocean floo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093" r="8063" b="-2"/>
          <a:stretch/>
        </p:blipFill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 title="Claim Evidence Reasoning (CER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538" y="119775"/>
            <a:ext cx="1164974" cy="116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[Insert your class-specific instructions for carrying out the investigation here. Make additional slides if necessary.]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Investigating What’s Blooming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what happened to your jars over time.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did the nutrient levels change over time?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are your visual observations and nutrient levels related?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conclusions can you draw?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your conclusions with your new partners.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Decide what conclusions your data support.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 any new conclusions you learned about or created to your own list.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849</Words>
  <Application>Microsoft Macintosh PowerPoint</Application>
  <PresentationFormat>On-screen Show (16:9)</PresentationFormat>
  <Paragraphs>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A Lot of Pooping, Blooming, and Dying </vt:lpstr>
      <vt:lpstr>Essential Questions</vt:lpstr>
      <vt:lpstr>Lesson Objectives</vt:lpstr>
      <vt:lpstr>I Notice, I Wonder</vt:lpstr>
      <vt:lpstr>What caused this?</vt:lpstr>
      <vt:lpstr>Investigating What’s Blooming</vt:lpstr>
      <vt:lpstr>Data Analysis</vt:lpstr>
      <vt:lpstr>Data Analysis</vt:lpstr>
      <vt:lpstr>So….What’s Blooming?</vt:lpstr>
      <vt:lpstr>What happens during a bloom?</vt:lpstr>
      <vt:lpstr>What happens during a bloom?</vt:lpstr>
      <vt:lpstr>PowerPoint Presentation</vt:lpstr>
      <vt:lpstr>PowerPoint Presentation</vt:lpstr>
      <vt:lpstr>Nutrient Cycles</vt:lpstr>
      <vt:lpstr>What caused this?</vt:lpstr>
      <vt:lpstr>How do populations change?</vt:lpstr>
      <vt:lpstr>Final Explanation: What caused this?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Shaffery, Heather M.;K20</dc:creator>
  <cp:lastModifiedBy>Gracia, Ann M.</cp:lastModifiedBy>
  <cp:revision>2</cp:revision>
  <dcterms:created xsi:type="dcterms:W3CDTF">2021-05-25T18:27:40Z</dcterms:created>
  <dcterms:modified xsi:type="dcterms:W3CDTF">2025-01-22T20:28:31Z</dcterms:modified>
</cp:coreProperties>
</file>