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
      <p:font typeface="Georgia" panose="02040502050405020303" pitchFamily="18"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jawU/pzWL3Sn04j2UkvIRkRkVT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A2D6C-6EBD-4C69-82EC-A3B838EEB709}" v="2" dt="2021-04-09T15:06:58.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82" d="100"/>
          <a:sy n="82" d="100"/>
        </p:scale>
        <p:origin x="108"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customschemas.google.com/relationships/presentationmetadata" Target="metadata"/><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1F2A2D6C-6EBD-4C69-82EC-A3B838EEB709}"/>
    <pc:docChg chg="undo custSel modSld">
      <pc:chgData name="Taylor Thurston" userId="10285e41d43c4120" providerId="LiveId" clId="{1F2A2D6C-6EBD-4C69-82EC-A3B838EEB709}" dt="2021-04-09T16:50:57.589" v="166" actId="20577"/>
      <pc:docMkLst>
        <pc:docMk/>
      </pc:docMkLst>
      <pc:sldChg chg="modSp mod">
        <pc:chgData name="Taylor Thurston" userId="10285e41d43c4120" providerId="LiveId" clId="{1F2A2D6C-6EBD-4C69-82EC-A3B838EEB709}" dt="2021-04-09T14:58:16.975" v="57" actId="313"/>
        <pc:sldMkLst>
          <pc:docMk/>
          <pc:sldMk cId="0" sldId="257"/>
        </pc:sldMkLst>
        <pc:spChg chg="mod">
          <ac:chgData name="Taylor Thurston" userId="10285e41d43c4120" providerId="LiveId" clId="{1F2A2D6C-6EBD-4C69-82EC-A3B838EEB709}" dt="2021-04-09T14:58:05.317" v="0" actId="20577"/>
          <ac:spMkLst>
            <pc:docMk/>
            <pc:sldMk cId="0" sldId="257"/>
            <ac:spMk id="79" creationId="{00000000-0000-0000-0000-000000000000}"/>
          </ac:spMkLst>
        </pc:spChg>
        <pc:spChg chg="mod">
          <ac:chgData name="Taylor Thurston" userId="10285e41d43c4120" providerId="LiveId" clId="{1F2A2D6C-6EBD-4C69-82EC-A3B838EEB709}" dt="2021-04-09T14:58:16.975" v="57" actId="313"/>
          <ac:spMkLst>
            <pc:docMk/>
            <pc:sldMk cId="0" sldId="257"/>
            <ac:spMk id="80" creationId="{00000000-0000-0000-0000-000000000000}"/>
          </ac:spMkLst>
        </pc:spChg>
      </pc:sldChg>
      <pc:sldChg chg="modSp mod chgLayout">
        <pc:chgData name="Taylor Thurston" userId="10285e41d43c4120" providerId="LiveId" clId="{1F2A2D6C-6EBD-4C69-82EC-A3B838EEB709}" dt="2021-04-09T14:58:43.515" v="59" actId="1076"/>
        <pc:sldMkLst>
          <pc:docMk/>
          <pc:sldMk cId="0" sldId="258"/>
        </pc:sldMkLst>
        <pc:spChg chg="mod ord">
          <ac:chgData name="Taylor Thurston" userId="10285e41d43c4120" providerId="LiveId" clId="{1F2A2D6C-6EBD-4C69-82EC-A3B838EEB709}" dt="2021-04-09T14:58:43.515" v="59" actId="1076"/>
          <ac:spMkLst>
            <pc:docMk/>
            <pc:sldMk cId="0" sldId="258"/>
            <ac:spMk id="85" creationId="{00000000-0000-0000-0000-000000000000}"/>
          </ac:spMkLst>
        </pc:spChg>
        <pc:spChg chg="mod ord">
          <ac:chgData name="Taylor Thurston" userId="10285e41d43c4120" providerId="LiveId" clId="{1F2A2D6C-6EBD-4C69-82EC-A3B838EEB709}" dt="2021-04-09T14:58:43.515" v="59" actId="1076"/>
          <ac:spMkLst>
            <pc:docMk/>
            <pc:sldMk cId="0" sldId="258"/>
            <ac:spMk id="86" creationId="{00000000-0000-0000-0000-000000000000}"/>
          </ac:spMkLst>
        </pc:spChg>
      </pc:sldChg>
      <pc:sldChg chg="modSp mod">
        <pc:chgData name="Taylor Thurston" userId="10285e41d43c4120" providerId="LiveId" clId="{1F2A2D6C-6EBD-4C69-82EC-A3B838EEB709}" dt="2021-04-09T14:59:43.582" v="68" actId="12"/>
        <pc:sldMkLst>
          <pc:docMk/>
          <pc:sldMk cId="0" sldId="259"/>
        </pc:sldMkLst>
        <pc:spChg chg="mod">
          <ac:chgData name="Taylor Thurston" userId="10285e41d43c4120" providerId="LiveId" clId="{1F2A2D6C-6EBD-4C69-82EC-A3B838EEB709}" dt="2021-04-09T14:59:43.582" v="68" actId="12"/>
          <ac:spMkLst>
            <pc:docMk/>
            <pc:sldMk cId="0" sldId="259"/>
            <ac:spMk id="92" creationId="{00000000-0000-0000-0000-000000000000}"/>
          </ac:spMkLst>
        </pc:spChg>
      </pc:sldChg>
      <pc:sldChg chg="modSp mod">
        <pc:chgData name="Taylor Thurston" userId="10285e41d43c4120" providerId="LiveId" clId="{1F2A2D6C-6EBD-4C69-82EC-A3B838EEB709}" dt="2021-04-09T15:01:26.772" v="88" actId="20577"/>
        <pc:sldMkLst>
          <pc:docMk/>
          <pc:sldMk cId="0" sldId="260"/>
        </pc:sldMkLst>
        <pc:spChg chg="mod">
          <ac:chgData name="Taylor Thurston" userId="10285e41d43c4120" providerId="LiveId" clId="{1F2A2D6C-6EBD-4C69-82EC-A3B838EEB709}" dt="2021-04-09T15:01:26.772" v="88" actId="20577"/>
          <ac:spMkLst>
            <pc:docMk/>
            <pc:sldMk cId="0" sldId="260"/>
            <ac:spMk id="100" creationId="{00000000-0000-0000-0000-000000000000}"/>
          </ac:spMkLst>
        </pc:spChg>
      </pc:sldChg>
      <pc:sldChg chg="delSp modSp mod modNotesTx">
        <pc:chgData name="Taylor Thurston" userId="10285e41d43c4120" providerId="LiveId" clId="{1F2A2D6C-6EBD-4C69-82EC-A3B838EEB709}" dt="2021-04-09T15:04:20.822" v="133" actId="20577"/>
        <pc:sldMkLst>
          <pc:docMk/>
          <pc:sldMk cId="0" sldId="262"/>
        </pc:sldMkLst>
        <pc:spChg chg="mod">
          <ac:chgData name="Taylor Thurston" userId="10285e41d43c4120" providerId="LiveId" clId="{1F2A2D6C-6EBD-4C69-82EC-A3B838EEB709}" dt="2021-04-09T15:04:20.822" v="133" actId="20577"/>
          <ac:spMkLst>
            <pc:docMk/>
            <pc:sldMk cId="0" sldId="262"/>
            <ac:spMk id="113" creationId="{00000000-0000-0000-0000-000000000000}"/>
          </ac:spMkLst>
        </pc:spChg>
        <pc:spChg chg="del">
          <ac:chgData name="Taylor Thurston" userId="10285e41d43c4120" providerId="LiveId" clId="{1F2A2D6C-6EBD-4C69-82EC-A3B838EEB709}" dt="2021-04-09T15:03:54.148" v="131" actId="478"/>
          <ac:spMkLst>
            <pc:docMk/>
            <pc:sldMk cId="0" sldId="262"/>
            <ac:spMk id="115" creationId="{00000000-0000-0000-0000-000000000000}"/>
          </ac:spMkLst>
        </pc:spChg>
      </pc:sldChg>
      <pc:sldChg chg="modSp mod">
        <pc:chgData name="Taylor Thurston" userId="10285e41d43c4120" providerId="LiveId" clId="{1F2A2D6C-6EBD-4C69-82EC-A3B838EEB709}" dt="2021-04-09T15:04:37.660" v="135" actId="20577"/>
        <pc:sldMkLst>
          <pc:docMk/>
          <pc:sldMk cId="0" sldId="264"/>
        </pc:sldMkLst>
        <pc:spChg chg="mod">
          <ac:chgData name="Taylor Thurston" userId="10285e41d43c4120" providerId="LiveId" clId="{1F2A2D6C-6EBD-4C69-82EC-A3B838EEB709}" dt="2021-04-09T15:04:37.660" v="135" actId="20577"/>
          <ac:spMkLst>
            <pc:docMk/>
            <pc:sldMk cId="0" sldId="264"/>
            <ac:spMk id="127" creationId="{00000000-0000-0000-0000-000000000000}"/>
          </ac:spMkLst>
        </pc:spChg>
      </pc:sldChg>
      <pc:sldChg chg="modSp mod">
        <pc:chgData name="Taylor Thurston" userId="10285e41d43c4120" providerId="LiveId" clId="{1F2A2D6C-6EBD-4C69-82EC-A3B838EEB709}" dt="2021-04-09T15:06:13.406" v="159" actId="20577"/>
        <pc:sldMkLst>
          <pc:docMk/>
          <pc:sldMk cId="0" sldId="265"/>
        </pc:sldMkLst>
        <pc:spChg chg="mod">
          <ac:chgData name="Taylor Thurston" userId="10285e41d43c4120" providerId="LiveId" clId="{1F2A2D6C-6EBD-4C69-82EC-A3B838EEB709}" dt="2021-04-09T15:06:13.406" v="159" actId="20577"/>
          <ac:spMkLst>
            <pc:docMk/>
            <pc:sldMk cId="0" sldId="265"/>
            <ac:spMk id="135" creationId="{00000000-0000-0000-0000-000000000000}"/>
          </ac:spMkLst>
        </pc:spChg>
        <pc:spChg chg="mod">
          <ac:chgData name="Taylor Thurston" userId="10285e41d43c4120" providerId="LiveId" clId="{1F2A2D6C-6EBD-4C69-82EC-A3B838EEB709}" dt="2021-04-09T15:05:47.583" v="149" actId="14100"/>
          <ac:spMkLst>
            <pc:docMk/>
            <pc:sldMk cId="0" sldId="265"/>
            <ac:spMk id="136" creationId="{00000000-0000-0000-0000-000000000000}"/>
          </ac:spMkLst>
        </pc:spChg>
      </pc:sldChg>
      <pc:sldChg chg="modSp mod">
        <pc:chgData name="Taylor Thurston" userId="10285e41d43c4120" providerId="LiveId" clId="{1F2A2D6C-6EBD-4C69-82EC-A3B838EEB709}" dt="2021-04-09T15:06:09.843" v="156" actId="20577"/>
        <pc:sldMkLst>
          <pc:docMk/>
          <pc:sldMk cId="0" sldId="266"/>
        </pc:sldMkLst>
        <pc:spChg chg="mod">
          <ac:chgData name="Taylor Thurston" userId="10285e41d43c4120" providerId="LiveId" clId="{1F2A2D6C-6EBD-4C69-82EC-A3B838EEB709}" dt="2021-04-09T15:06:09.843" v="156" actId="20577"/>
          <ac:spMkLst>
            <pc:docMk/>
            <pc:sldMk cId="0" sldId="266"/>
            <ac:spMk id="144" creationId="{00000000-0000-0000-0000-000000000000}"/>
          </ac:spMkLst>
        </pc:spChg>
      </pc:sldChg>
      <pc:sldChg chg="addSp delSp modSp mod modNotesTx">
        <pc:chgData name="Taylor Thurston" userId="10285e41d43c4120" providerId="LiveId" clId="{1F2A2D6C-6EBD-4C69-82EC-A3B838EEB709}" dt="2021-04-09T15:06:53.365" v="163" actId="478"/>
        <pc:sldMkLst>
          <pc:docMk/>
          <pc:sldMk cId="0" sldId="267"/>
        </pc:sldMkLst>
        <pc:spChg chg="add del mod">
          <ac:chgData name="Taylor Thurston" userId="10285e41d43c4120" providerId="LiveId" clId="{1F2A2D6C-6EBD-4C69-82EC-A3B838EEB709}" dt="2021-04-09T15:06:53.365" v="163" actId="478"/>
          <ac:spMkLst>
            <pc:docMk/>
            <pc:sldMk cId="0" sldId="267"/>
            <ac:spMk id="3" creationId="{AA530F79-E35B-4144-9203-FFDB4F50C6AA}"/>
          </ac:spMkLst>
        </pc:spChg>
        <pc:spChg chg="mod">
          <ac:chgData name="Taylor Thurston" userId="10285e41d43c4120" providerId="LiveId" clId="{1F2A2D6C-6EBD-4C69-82EC-A3B838EEB709}" dt="2021-04-09T15:06:28.805" v="160" actId="20577"/>
          <ac:spMkLst>
            <pc:docMk/>
            <pc:sldMk cId="0" sldId="267"/>
            <ac:spMk id="150" creationId="{00000000-0000-0000-0000-000000000000}"/>
          </ac:spMkLst>
        </pc:spChg>
        <pc:spChg chg="del">
          <ac:chgData name="Taylor Thurston" userId="10285e41d43c4120" providerId="LiveId" clId="{1F2A2D6C-6EBD-4C69-82EC-A3B838EEB709}" dt="2021-04-09T15:06:44.142" v="162" actId="478"/>
          <ac:spMkLst>
            <pc:docMk/>
            <pc:sldMk cId="0" sldId="267"/>
            <ac:spMk id="151" creationId="{00000000-0000-0000-0000-000000000000}"/>
          </ac:spMkLst>
        </pc:spChg>
      </pc:sldChg>
      <pc:sldChg chg="modSp mod">
        <pc:chgData name="Taylor Thurston" userId="10285e41d43c4120" providerId="LiveId" clId="{1F2A2D6C-6EBD-4C69-82EC-A3B838EEB709}" dt="2021-04-09T15:07:07.155" v="165" actId="20577"/>
        <pc:sldMkLst>
          <pc:docMk/>
          <pc:sldMk cId="0" sldId="268"/>
        </pc:sldMkLst>
        <pc:spChg chg="mod">
          <ac:chgData name="Taylor Thurston" userId="10285e41d43c4120" providerId="LiveId" clId="{1F2A2D6C-6EBD-4C69-82EC-A3B838EEB709}" dt="2021-04-09T15:07:07.155" v="165" actId="20577"/>
          <ac:spMkLst>
            <pc:docMk/>
            <pc:sldMk cId="0" sldId="268"/>
            <ac:spMk id="157" creationId="{00000000-0000-0000-0000-000000000000}"/>
          </ac:spMkLst>
        </pc:spChg>
      </pc:sldChg>
      <pc:sldChg chg="modSp mod">
        <pc:chgData name="Taylor Thurston" userId="10285e41d43c4120" providerId="LiveId" clId="{1F2A2D6C-6EBD-4C69-82EC-A3B838EEB709}" dt="2021-04-09T16:50:57.589" v="166" actId="20577"/>
        <pc:sldMkLst>
          <pc:docMk/>
          <pc:sldMk cId="0" sldId="269"/>
        </pc:sldMkLst>
        <pc:spChg chg="mod">
          <ac:chgData name="Taylor Thurston" userId="10285e41d43c4120" providerId="LiveId" clId="{1F2A2D6C-6EBD-4C69-82EC-A3B838EEB709}" dt="2021-04-09T16:50:57.589" v="166" actId="20577"/>
          <ac:spMkLst>
            <pc:docMk/>
            <pc:sldMk cId="0" sldId="269"/>
            <ac:spMk id="16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b4eee191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b4eee191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b79f4d7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8b79f4d7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b4eee191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b4eee191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100"/>
              </a:spcBef>
              <a:spcAft>
                <a:spcPts val="0"/>
              </a:spcAft>
              <a:buNone/>
            </a:pPr>
            <a:r>
              <a:rPr lang="en-US" sz="1050" i="1" dirty="0">
                <a:solidFill>
                  <a:srgbClr val="666666"/>
                </a:solidFill>
              </a:rPr>
              <a:t>Portland Community College (2014, March 27). What is a forensic psychologist? [Video]. YouTube. https://www.youtube.com/watch?v=H3-p1QnHrVk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b4eee191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b4eee191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b4eee191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b4eee191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b4eee191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b4eee191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100"/>
              </a:spcBef>
              <a:spcAft>
                <a:spcPts val="0"/>
              </a:spcAft>
              <a:buNone/>
            </a:pPr>
            <a:r>
              <a:rPr lang="en-US" sz="1050" dirty="0">
                <a:solidFill>
                  <a:srgbClr val="333333"/>
                </a:solidFill>
              </a:rPr>
              <a:t>SoulPancake. (2015, March 5). What’s stopping you from achieving your goals? [Video]. YouTube. https://www.youtube.com/watch?v=XZRw91uNMq0</a:t>
            </a:r>
            <a:endParaRPr sz="1050" dirty="0">
              <a:solidFill>
                <a:srgbClr val="333333"/>
              </a:solidFill>
            </a:endParaRPr>
          </a:p>
          <a:p>
            <a:pPr marL="0" lvl="0" indent="0" algn="l" rtl="0">
              <a:spcBef>
                <a:spcPts val="1100"/>
              </a:spcBef>
              <a:spcAft>
                <a:spcPts val="0"/>
              </a:spcAft>
              <a:buNone/>
            </a:pPr>
            <a:endParaRPr dirty="0"/>
          </a:p>
        </p:txBody>
      </p:sp>
      <p:sp>
        <p:nvSpPr>
          <p:cNvPr id="95" name="Google Shape;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92d7c55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892d7c555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a:t>
            </a:r>
            <a:r>
              <a:rPr lang="en-US" b="0" i="0" dirty="0">
                <a:solidFill>
                  <a:srgbClr val="444444"/>
                </a:solidFill>
                <a:effectLst/>
                <a:latin typeface="Helvetica Neue"/>
              </a:rPr>
              <a:t>Erin, M. 9-3-R-4. </a:t>
            </a:r>
            <a:r>
              <a:rPr lang="en-US" b="0" i="1" dirty="0">
                <a:solidFill>
                  <a:srgbClr val="444444"/>
                </a:solidFill>
                <a:effectLst/>
                <a:latin typeface="Helvetica Neue"/>
              </a:rPr>
              <a:t>Elaokframework.pbworks.com</a:t>
            </a:r>
            <a:r>
              <a:rPr lang="en-US" b="0" i="0" dirty="0">
                <a:solidFill>
                  <a:srgbClr val="444444"/>
                </a:solidFill>
                <a:effectLst/>
                <a:latin typeface="Helvetica Neue"/>
              </a:rPr>
              <a:t>. http://elaokframework.pbworks.com/w/page/120909798/9-3-R-4</a:t>
            </a:r>
            <a:endParaRPr dirty="0"/>
          </a:p>
        </p:txBody>
      </p:sp>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92d7c555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892d7c555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92d7c555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892d7c555a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 name="Google Shape;43;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5" name="Google Shape;45;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49" name="Google Shape;49;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50" name="Google Shape;50;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5" name="Google Shape;5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9" name="Google Shape;59;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3" name="Google Shape;6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70" name="Google Shape;70;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
        <p:cNvGrpSpPr/>
        <p:nvPr/>
      </p:nvGrpSpPr>
      <p:grpSpPr>
        <a:xfrm>
          <a:off x="0" y="0"/>
          <a:ext cx="0" cy="0"/>
          <a:chOff x="0" y="0"/>
          <a:chExt cx="0" cy="0"/>
        </a:xfrm>
      </p:grpSpPr>
      <p:pic>
        <p:nvPicPr>
          <p:cNvPr id="11" name="Google Shape;11;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
        <p:cNvGrpSpPr/>
        <p:nvPr/>
      </p:nvGrpSpPr>
      <p:grpSpPr>
        <a:xfrm>
          <a:off x="0" y="0"/>
          <a:ext cx="0" cy="0"/>
          <a:chOff x="0" y="0"/>
          <a:chExt cx="0" cy="0"/>
        </a:xfrm>
      </p:grpSpPr>
      <p:sp>
        <p:nvSpPr>
          <p:cNvPr id="13" name="Google Shape;13;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5" name="Google Shape;15;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 name="Google Shape;16;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7" name="Google Shape;17;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8" name="Google Shape;18;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9"/>
        <p:cNvGrpSpPr/>
        <p:nvPr/>
      </p:nvGrpSpPr>
      <p:grpSpPr>
        <a:xfrm>
          <a:off x="0" y="0"/>
          <a:ext cx="0" cy="0"/>
          <a:chOff x="0" y="0"/>
          <a:chExt cx="0" cy="0"/>
        </a:xfrm>
      </p:grpSpPr>
      <p:sp>
        <p:nvSpPr>
          <p:cNvPr id="20" name="Google Shape;20;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22" name="Google Shape;22;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6" name="Google Shape;26;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0" name="Google Shape;30;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4" name="Google Shape;34;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5" name="Google Shape;35;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 name="Google Shape;38;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H3-p1QnHrVk"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XZRw91uNMq0"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www.youtube.com/watch?v=XZRw91uNMq0"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8b4eee191a_0_1"/>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Categorical Highlighting</a:t>
            </a:r>
            <a:endParaRPr/>
          </a:p>
        </p:txBody>
      </p:sp>
      <p:sp>
        <p:nvSpPr>
          <p:cNvPr id="133" name="Google Shape;133;g8b4eee191a_0_1"/>
          <p:cNvSpPr txBox="1">
            <a:spLocks noGrp="1"/>
          </p:cNvSpPr>
          <p:nvPr>
            <p:ph type="body" idx="1"/>
          </p:nvPr>
        </p:nvSpPr>
        <p:spPr>
          <a:xfrm>
            <a:off x="457200" y="1391436"/>
            <a:ext cx="4040100" cy="494400"/>
          </a:xfrm>
          <a:prstGeom prst="rect">
            <a:avLst/>
          </a:prstGeom>
        </p:spPr>
        <p:txBody>
          <a:bodyPr spcFirstLastPara="1" wrap="square" lIns="45700" tIns="0" rIns="45700" bIns="0" anchor="t" anchorCtr="0">
            <a:noAutofit/>
          </a:bodyPr>
          <a:lstStyle/>
          <a:p>
            <a:pPr marL="0" lvl="0" indent="0" algn="l" rtl="0">
              <a:spcBef>
                <a:spcPts val="480"/>
              </a:spcBef>
              <a:spcAft>
                <a:spcPts val="0"/>
              </a:spcAft>
              <a:buNone/>
            </a:pPr>
            <a:r>
              <a:rPr lang="en-US" dirty="0"/>
              <a:t>While reading, look for and highlight: </a:t>
            </a:r>
            <a:endParaRPr dirty="0"/>
          </a:p>
        </p:txBody>
      </p:sp>
      <p:sp>
        <p:nvSpPr>
          <p:cNvPr id="134" name="Google Shape;134;g8b4eee191a_0_1"/>
          <p:cNvSpPr txBox="1">
            <a:spLocks noGrp="1"/>
          </p:cNvSpPr>
          <p:nvPr>
            <p:ph type="body" idx="2"/>
          </p:nvPr>
        </p:nvSpPr>
        <p:spPr>
          <a:xfrm>
            <a:off x="4645027" y="1394820"/>
            <a:ext cx="4041900" cy="4911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US"/>
              <a:t>Explain why in the margin: </a:t>
            </a:r>
            <a:endParaRPr/>
          </a:p>
        </p:txBody>
      </p:sp>
      <p:sp>
        <p:nvSpPr>
          <p:cNvPr id="135" name="Google Shape;135;g8b4eee191a_0_1"/>
          <p:cNvSpPr txBox="1">
            <a:spLocks noGrp="1"/>
          </p:cNvSpPr>
          <p:nvPr>
            <p:ph type="body" idx="3"/>
          </p:nvPr>
        </p:nvSpPr>
        <p:spPr>
          <a:xfrm>
            <a:off x="457200" y="2301450"/>
            <a:ext cx="4040100" cy="2468700"/>
          </a:xfrm>
          <a:prstGeom prst="rect">
            <a:avLst/>
          </a:prstGeom>
        </p:spPr>
        <p:txBody>
          <a:bodyPr spcFirstLastPara="1" wrap="square" lIns="91425" tIns="0" rIns="91425" bIns="45700" anchor="t" anchorCtr="0">
            <a:noAutofit/>
          </a:bodyPr>
          <a:lstStyle/>
          <a:p>
            <a:pPr marL="231775" lvl="0" indent="-117475" algn="l" rtl="0">
              <a:spcBef>
                <a:spcPts val="0"/>
              </a:spcBef>
              <a:spcAft>
                <a:spcPts val="0"/>
              </a:spcAft>
              <a:buClr>
                <a:schemeClr val="dk1"/>
              </a:buClr>
              <a:buSzPts val="1800"/>
              <a:buFont typeface="Arial"/>
              <a:buNone/>
            </a:pPr>
            <a:r>
              <a:rPr lang="en-US" dirty="0">
                <a:highlight>
                  <a:srgbClr val="FFFF00"/>
                </a:highlight>
              </a:rPr>
              <a:t>When what is said is in opposition to what is meant.</a:t>
            </a:r>
            <a:endParaRPr dirty="0">
              <a:highlight>
                <a:srgbClr val="FFFF00"/>
              </a:highlight>
            </a:endParaRPr>
          </a:p>
          <a:p>
            <a:pPr marL="231775" lvl="0" indent="-117475" algn="l" rtl="0">
              <a:spcBef>
                <a:spcPts val="0"/>
              </a:spcBef>
              <a:spcAft>
                <a:spcPts val="0"/>
              </a:spcAft>
              <a:buClr>
                <a:schemeClr val="dk1"/>
              </a:buClr>
              <a:buSzPts val="1800"/>
              <a:buFont typeface="Arial"/>
              <a:buNone/>
            </a:pPr>
            <a:endParaRPr dirty="0">
              <a:highlight>
                <a:srgbClr val="FFFF00"/>
              </a:highlight>
            </a:endParaRPr>
          </a:p>
          <a:p>
            <a:pPr marL="231775" lvl="0" indent="-117475" algn="l" rtl="0">
              <a:spcBef>
                <a:spcPts val="0"/>
              </a:spcBef>
              <a:spcAft>
                <a:spcPts val="0"/>
              </a:spcAft>
              <a:buClr>
                <a:schemeClr val="dk1"/>
              </a:buClr>
              <a:buSzPts val="1800"/>
              <a:buFont typeface="Arial"/>
              <a:buNone/>
            </a:pPr>
            <a:r>
              <a:rPr lang="en-US" dirty="0">
                <a:highlight>
                  <a:srgbClr val="00FFFF"/>
                </a:highlight>
              </a:rPr>
              <a:t>When the audience knows what is happening, but some or all characters do not.</a:t>
            </a:r>
            <a:endParaRPr dirty="0">
              <a:highlight>
                <a:srgbClr val="00FFFF"/>
              </a:highlight>
            </a:endParaRPr>
          </a:p>
          <a:p>
            <a:pPr marL="231775" lvl="0" indent="-117475" algn="l" rtl="0">
              <a:spcBef>
                <a:spcPts val="0"/>
              </a:spcBef>
              <a:spcAft>
                <a:spcPts val="0"/>
              </a:spcAft>
              <a:buClr>
                <a:schemeClr val="dk1"/>
              </a:buClr>
              <a:buSzPts val="1800"/>
              <a:buFont typeface="Arial"/>
              <a:buNone/>
            </a:pPr>
            <a:endParaRPr dirty="0">
              <a:highlight>
                <a:srgbClr val="00FFFF"/>
              </a:highlight>
            </a:endParaRPr>
          </a:p>
          <a:p>
            <a:pPr marL="231775" lvl="0" indent="-117475" algn="l" rtl="0">
              <a:spcBef>
                <a:spcPts val="0"/>
              </a:spcBef>
              <a:spcAft>
                <a:spcPts val="0"/>
              </a:spcAft>
              <a:buClr>
                <a:schemeClr val="dk1"/>
              </a:buClr>
              <a:buSzPts val="1800"/>
              <a:buFont typeface="Arial"/>
              <a:buNone/>
            </a:pPr>
            <a:r>
              <a:rPr lang="en-US" dirty="0">
                <a:highlight>
                  <a:srgbClr val="FF00FF"/>
                </a:highlight>
              </a:rPr>
              <a:t>When what happens is not what was expected.</a:t>
            </a:r>
            <a:endParaRPr dirty="0"/>
          </a:p>
        </p:txBody>
      </p:sp>
      <p:sp>
        <p:nvSpPr>
          <p:cNvPr id="136" name="Google Shape;136;g8b4eee191a_0_1"/>
          <p:cNvSpPr txBox="1">
            <a:spLocks noGrp="1"/>
          </p:cNvSpPr>
          <p:nvPr>
            <p:ph type="body" idx="4"/>
          </p:nvPr>
        </p:nvSpPr>
        <p:spPr>
          <a:xfrm>
            <a:off x="4645027" y="1885950"/>
            <a:ext cx="4041900" cy="2884200"/>
          </a:xfrm>
          <a:prstGeom prst="rect">
            <a:avLst/>
          </a:prstGeom>
        </p:spPr>
        <p:txBody>
          <a:bodyPr spcFirstLastPara="1" wrap="square" lIns="91425" tIns="0" rIns="91425" bIns="45700" anchor="t" anchorCtr="0">
            <a:noAutofit/>
          </a:bodyPr>
          <a:lstStyle/>
          <a:p>
            <a:pPr marL="0" lvl="0" indent="0" algn="l" rtl="0">
              <a:spcBef>
                <a:spcPts val="0"/>
              </a:spcBef>
              <a:spcAft>
                <a:spcPts val="0"/>
              </a:spcAft>
              <a:buClr>
                <a:schemeClr val="dk1"/>
              </a:buClr>
              <a:buSzPts val="1100"/>
              <a:buFont typeface="Arial"/>
              <a:buNone/>
            </a:pPr>
            <a:r>
              <a:rPr lang="en-US" dirty="0"/>
              <a:t>What is Montresor’s purpose in using this irony?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8b79f4d703_0_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a:t>Categorical Highlighting</a:t>
            </a:r>
            <a:endParaRPr/>
          </a:p>
        </p:txBody>
      </p:sp>
      <p:sp>
        <p:nvSpPr>
          <p:cNvPr id="142" name="Google Shape;142;g8b79f4d703_0_0"/>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US"/>
              <a:t>Look for and highlight:</a:t>
            </a:r>
            <a:endParaRPr/>
          </a:p>
        </p:txBody>
      </p:sp>
      <p:sp>
        <p:nvSpPr>
          <p:cNvPr id="143" name="Google Shape;143;g8b79f4d703_0_0"/>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US"/>
              <a:t>Explain why:</a:t>
            </a:r>
            <a:endParaRPr/>
          </a:p>
        </p:txBody>
      </p:sp>
      <p:sp>
        <p:nvSpPr>
          <p:cNvPr id="144" name="Google Shape;144;g8b79f4d703_0_0"/>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p>
            <a:pPr marL="231775" lvl="0" indent="-117475" algn="l" rtl="0">
              <a:spcBef>
                <a:spcPts val="0"/>
              </a:spcBef>
              <a:spcAft>
                <a:spcPts val="0"/>
              </a:spcAft>
              <a:buSzPts val="1800"/>
              <a:buNone/>
            </a:pPr>
            <a:r>
              <a:rPr lang="en-US" b="1" dirty="0">
                <a:highlight>
                  <a:srgbClr val="FFFF00"/>
                </a:highlight>
              </a:rPr>
              <a:t>VERBAL IRONY: </a:t>
            </a:r>
            <a:r>
              <a:rPr lang="en-US" dirty="0">
                <a:highlight>
                  <a:srgbClr val="FFFF00"/>
                </a:highlight>
              </a:rPr>
              <a:t>When what is said is in opposition to what is meant.</a:t>
            </a:r>
            <a:endParaRPr dirty="0">
              <a:highlight>
                <a:srgbClr val="FFFF00"/>
              </a:highlight>
            </a:endParaRPr>
          </a:p>
          <a:p>
            <a:pPr marL="231775" lvl="0" indent="-117475" algn="l" rtl="0">
              <a:spcBef>
                <a:spcPts val="0"/>
              </a:spcBef>
              <a:spcAft>
                <a:spcPts val="0"/>
              </a:spcAft>
              <a:buSzPts val="1800"/>
              <a:buNone/>
            </a:pPr>
            <a:endParaRPr dirty="0">
              <a:highlight>
                <a:srgbClr val="FFFF00"/>
              </a:highlight>
            </a:endParaRPr>
          </a:p>
          <a:p>
            <a:pPr marL="231775" lvl="0" indent="-117475" algn="l" rtl="0">
              <a:spcBef>
                <a:spcPts val="0"/>
              </a:spcBef>
              <a:spcAft>
                <a:spcPts val="0"/>
              </a:spcAft>
              <a:buSzPts val="1800"/>
              <a:buNone/>
            </a:pPr>
            <a:r>
              <a:rPr lang="en-US" b="1" dirty="0">
                <a:highlight>
                  <a:srgbClr val="00FFFF"/>
                </a:highlight>
              </a:rPr>
              <a:t>DRAMATIC IRONY: </a:t>
            </a:r>
            <a:r>
              <a:rPr lang="en-US" dirty="0">
                <a:highlight>
                  <a:srgbClr val="00FFFF"/>
                </a:highlight>
              </a:rPr>
              <a:t>When the audience knows what is happening, but some or all characters do not.</a:t>
            </a:r>
            <a:endParaRPr dirty="0">
              <a:highlight>
                <a:srgbClr val="00FFFF"/>
              </a:highlight>
            </a:endParaRPr>
          </a:p>
          <a:p>
            <a:pPr marL="231775" lvl="0" indent="-117475" algn="l" rtl="0">
              <a:spcBef>
                <a:spcPts val="0"/>
              </a:spcBef>
              <a:spcAft>
                <a:spcPts val="0"/>
              </a:spcAft>
              <a:buSzPts val="1800"/>
              <a:buNone/>
            </a:pPr>
            <a:endParaRPr dirty="0">
              <a:highlight>
                <a:srgbClr val="00FFFF"/>
              </a:highlight>
            </a:endParaRPr>
          </a:p>
          <a:p>
            <a:pPr marL="231775" lvl="0" indent="-117475" algn="l" rtl="0">
              <a:spcBef>
                <a:spcPts val="0"/>
              </a:spcBef>
              <a:spcAft>
                <a:spcPts val="0"/>
              </a:spcAft>
              <a:buSzPts val="1800"/>
              <a:buNone/>
            </a:pPr>
            <a:r>
              <a:rPr lang="en-US" b="1" dirty="0">
                <a:highlight>
                  <a:srgbClr val="FF00FF"/>
                </a:highlight>
              </a:rPr>
              <a:t>SITUATIONAL IRONY: </a:t>
            </a:r>
            <a:r>
              <a:rPr lang="en-US" dirty="0">
                <a:highlight>
                  <a:srgbClr val="FF00FF"/>
                </a:highlight>
              </a:rPr>
              <a:t>When what happens is not what was expected.</a:t>
            </a:r>
            <a:endParaRPr dirty="0">
              <a:highlight>
                <a:srgbClr val="FF00FF"/>
              </a:highlight>
            </a:endParaRPr>
          </a:p>
          <a:p>
            <a:pPr marL="231775" lvl="0" indent="-117475" algn="l" rtl="0">
              <a:spcBef>
                <a:spcPts val="0"/>
              </a:spcBef>
              <a:spcAft>
                <a:spcPts val="0"/>
              </a:spcAft>
              <a:buSzPts val="1800"/>
              <a:buNone/>
            </a:pPr>
            <a:endParaRPr dirty="0">
              <a:highlight>
                <a:srgbClr val="FF00FF"/>
              </a:highlight>
            </a:endParaRPr>
          </a:p>
        </p:txBody>
      </p:sp>
      <p:sp>
        <p:nvSpPr>
          <p:cNvPr id="145" name="Google Shape;145;g8b79f4d703_0_0"/>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p>
            <a:pPr marL="0" lvl="0" indent="0" algn="l" rtl="0">
              <a:spcBef>
                <a:spcPts val="0"/>
              </a:spcBef>
              <a:spcAft>
                <a:spcPts val="0"/>
              </a:spcAft>
              <a:buClr>
                <a:schemeClr val="dk1"/>
              </a:buClr>
              <a:buSzPts val="1100"/>
              <a:buFont typeface="Arial"/>
              <a:buNone/>
            </a:pPr>
            <a:r>
              <a:rPr lang="en-US"/>
              <a:t>What is Montresor’s purpose in using this irony? </a:t>
            </a:r>
            <a:endParaRPr/>
          </a:p>
          <a:p>
            <a:pPr marL="231775" lvl="0" indent="-117475" algn="l" rtl="0">
              <a:spcBef>
                <a:spcPts val="0"/>
              </a:spcBef>
              <a:spcAft>
                <a:spcPts val="0"/>
              </a:spcAft>
              <a:buSzPts val="1800"/>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8b4eee191a_0_3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hlinkClick r:id="rId3"/>
              </a:rPr>
              <a:t>What Is a Forensic Psychologist?</a:t>
            </a:r>
            <a:endParaRPr dirty="0"/>
          </a:p>
        </p:txBody>
      </p:sp>
      <p:pic>
        <p:nvPicPr>
          <p:cNvPr id="152" name="Google Shape;152;g8b4eee191a_0_35">
            <a:hlinkClick r:id="rId3"/>
          </p:cNvPr>
          <p:cNvPicPr preferRelativeResize="0"/>
          <p:nvPr/>
        </p:nvPicPr>
        <p:blipFill>
          <a:blip r:embed="rId4">
            <a:alphaModFix/>
          </a:blip>
          <a:stretch>
            <a:fillRect/>
          </a:stretch>
        </p:blipFill>
        <p:spPr>
          <a:xfrm>
            <a:off x="457200" y="1451600"/>
            <a:ext cx="6631352" cy="30779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t" anchorCtr="0">
            <a:normAutofit fontScale="90000"/>
          </a:bodyPr>
          <a:lstStyle/>
          <a:p>
            <a:pPr marL="0" lvl="0" indent="0" algn="l" rtl="0">
              <a:spcBef>
                <a:spcPts val="0"/>
              </a:spcBef>
              <a:spcAft>
                <a:spcPts val="0"/>
              </a:spcAft>
              <a:buClr>
                <a:schemeClr val="accent4"/>
              </a:buClr>
              <a:buSzPts val="3600"/>
              <a:buFont typeface="Calibri"/>
              <a:buNone/>
            </a:pPr>
            <a:r>
              <a:rPr lang="en-US" dirty="0"/>
              <a:t>Montresor Is in the Hot Seat...</a:t>
            </a:r>
            <a:endParaRPr dirty="0"/>
          </a:p>
          <a:p>
            <a:pPr marL="0" lvl="0" indent="0" algn="l" rtl="0">
              <a:spcBef>
                <a:spcPts val="0"/>
              </a:spcBef>
              <a:spcAft>
                <a:spcPts val="0"/>
              </a:spcAft>
              <a:buClr>
                <a:schemeClr val="accent4"/>
              </a:buClr>
              <a:buSzPts val="3600"/>
              <a:buFont typeface="Calibri"/>
              <a:buNone/>
            </a:pPr>
            <a:r>
              <a:rPr lang="en-US" dirty="0"/>
              <a:t>Think Like a Forensic Psychologist</a:t>
            </a:r>
            <a:endParaRPr dirty="0"/>
          </a:p>
        </p:txBody>
      </p:sp>
      <p:sp>
        <p:nvSpPr>
          <p:cNvPr id="158" name="Google Shape;158;p10"/>
          <p:cNvSpPr txBox="1">
            <a:spLocks noGrp="1"/>
          </p:cNvSpPr>
          <p:nvPr>
            <p:ph type="body" idx="1"/>
          </p:nvPr>
        </p:nvSpPr>
        <p:spPr>
          <a:xfrm>
            <a:off x="457200" y="1451610"/>
            <a:ext cx="8229600" cy="32919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None/>
            </a:pPr>
            <a:r>
              <a:rPr lang="en-US" dirty="0"/>
              <a:t>Expectations for small group discussion: </a:t>
            </a:r>
            <a:endParaRPr dirty="0"/>
          </a:p>
          <a:p>
            <a:pPr marL="457200" lvl="0" indent="-393700" algn="l" rtl="0">
              <a:spcBef>
                <a:spcPts val="0"/>
              </a:spcBef>
              <a:spcAft>
                <a:spcPts val="0"/>
              </a:spcAft>
              <a:buSzPts val="2600"/>
              <a:buAutoNum type="arabicPeriod"/>
            </a:pPr>
            <a:r>
              <a:rPr lang="en-US" dirty="0"/>
              <a:t>Look at the evidence.</a:t>
            </a:r>
            <a:endParaRPr dirty="0"/>
          </a:p>
          <a:p>
            <a:pPr marL="457200" lvl="0" indent="-393700" algn="l" rtl="0">
              <a:spcBef>
                <a:spcPts val="0"/>
              </a:spcBef>
              <a:spcAft>
                <a:spcPts val="0"/>
              </a:spcAft>
              <a:buSzPts val="2600"/>
              <a:buAutoNum type="arabicPeriod"/>
            </a:pPr>
            <a:r>
              <a:rPr lang="en-US" dirty="0"/>
              <a:t>Plan out your questions.</a:t>
            </a:r>
            <a:endParaRPr dirty="0"/>
          </a:p>
          <a:p>
            <a:pPr marL="457200" lvl="0" indent="-393700" algn="l" rtl="0">
              <a:spcBef>
                <a:spcPts val="0"/>
              </a:spcBef>
              <a:spcAft>
                <a:spcPts val="0"/>
              </a:spcAft>
              <a:buSzPts val="2600"/>
              <a:buAutoNum type="arabicPeriod"/>
            </a:pPr>
            <a:r>
              <a:rPr lang="en-US" dirty="0"/>
              <a:t>Interview the defendant (Montresor).</a:t>
            </a:r>
            <a:endParaRPr dirty="0"/>
          </a:p>
          <a:p>
            <a:pPr marL="457200" lvl="0" indent="-393700" algn="l" rtl="0">
              <a:spcBef>
                <a:spcPts val="0"/>
              </a:spcBef>
              <a:spcAft>
                <a:spcPts val="0"/>
              </a:spcAft>
              <a:buSzPts val="2600"/>
              <a:buAutoNum type="arabicPeriod"/>
            </a:pPr>
            <a:r>
              <a:rPr lang="en-US" dirty="0"/>
              <a:t>Take turns in your group playing the role of Montresor.</a:t>
            </a:r>
            <a:endParaRPr dirty="0"/>
          </a:p>
          <a:p>
            <a:pPr marL="457200" lvl="0" indent="-393700" algn="l" rtl="0">
              <a:spcBef>
                <a:spcPts val="0"/>
              </a:spcBef>
              <a:spcAft>
                <a:spcPts val="0"/>
              </a:spcAft>
              <a:buSzPts val="2600"/>
              <a:buAutoNum type="arabicPeriod"/>
            </a:pPr>
            <a:r>
              <a:rPr lang="en-US" dirty="0"/>
              <a:t>Each group member should have a turn asking a question before the role is changed.</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8b4eee191a_0_9"/>
          <p:cNvSpPr txBox="1">
            <a:spLocks noGrp="1"/>
          </p:cNvSpPr>
          <p:nvPr>
            <p:ph type="body" idx="1"/>
          </p:nvPr>
        </p:nvSpPr>
        <p:spPr>
          <a:xfrm>
            <a:off x="457200" y="1428750"/>
            <a:ext cx="5868000" cy="3257700"/>
          </a:xfrm>
          <a:prstGeom prst="rect">
            <a:avLst/>
          </a:prstGeom>
        </p:spPr>
        <p:txBody>
          <a:bodyPr spcFirstLastPara="1" wrap="square" lIns="91425" tIns="0" rIns="91425" bIns="45700" anchor="t" anchorCtr="0">
            <a:noAutofit/>
          </a:bodyPr>
          <a:lstStyle/>
          <a:p>
            <a:pPr marL="0" lvl="0" indent="0" algn="l" rtl="0">
              <a:spcBef>
                <a:spcPts val="0"/>
              </a:spcBef>
              <a:spcAft>
                <a:spcPts val="0"/>
              </a:spcAft>
              <a:buNone/>
            </a:pPr>
            <a:r>
              <a:rPr lang="en-US" sz="2200">
                <a:solidFill>
                  <a:schemeClr val="dk2"/>
                </a:solidFill>
              </a:rPr>
              <a:t>You are now called to the stand to provide your opinion as an expert witness in the case. What do you think? Does Montresor have the mental stability to stand trial?</a:t>
            </a:r>
            <a:endParaRPr sz="2200">
              <a:solidFill>
                <a:schemeClr val="dk2"/>
              </a:solidFill>
            </a:endParaRPr>
          </a:p>
          <a:p>
            <a:pPr marL="457200" lvl="0" indent="-342900" algn="l" rtl="0">
              <a:spcBef>
                <a:spcPts val="0"/>
              </a:spcBef>
              <a:spcAft>
                <a:spcPts val="0"/>
              </a:spcAft>
              <a:buSzPts val="1800"/>
              <a:buChar char="●"/>
            </a:pPr>
            <a:r>
              <a:rPr lang="en-US" sz="1800">
                <a:solidFill>
                  <a:schemeClr val="dk2"/>
                </a:solidFill>
              </a:rPr>
              <a:t>Does Montresor understand the crime which he is accused of committing? Why or why not?</a:t>
            </a:r>
            <a:endParaRPr sz="1800">
              <a:solidFill>
                <a:schemeClr val="dk2"/>
              </a:solidFill>
            </a:endParaRPr>
          </a:p>
          <a:p>
            <a:pPr marL="457200" lvl="0" indent="-342900" algn="l" rtl="0">
              <a:spcBef>
                <a:spcPts val="0"/>
              </a:spcBef>
              <a:spcAft>
                <a:spcPts val="0"/>
              </a:spcAft>
              <a:buSzPts val="1800"/>
              <a:buChar char="●"/>
            </a:pPr>
            <a:r>
              <a:rPr lang="en-US" sz="1800">
                <a:solidFill>
                  <a:schemeClr val="dk2"/>
                </a:solidFill>
              </a:rPr>
              <a:t>What is his current mental functioning?  </a:t>
            </a:r>
            <a:endParaRPr sz="1800">
              <a:solidFill>
                <a:schemeClr val="dk2"/>
              </a:solidFill>
            </a:endParaRPr>
          </a:p>
          <a:p>
            <a:pPr marL="457200" lvl="0" indent="-342900" algn="l" rtl="0">
              <a:spcBef>
                <a:spcPts val="0"/>
              </a:spcBef>
              <a:spcAft>
                <a:spcPts val="0"/>
              </a:spcAft>
              <a:buSzPts val="1800"/>
              <a:buChar char="●"/>
            </a:pPr>
            <a:r>
              <a:rPr lang="en-US" sz="1800">
                <a:solidFill>
                  <a:schemeClr val="dk2"/>
                </a:solidFill>
              </a:rPr>
              <a:t>What is his version of the alleged offense? </a:t>
            </a:r>
            <a:endParaRPr sz="1800">
              <a:solidFill>
                <a:schemeClr val="dk2"/>
              </a:solidFill>
            </a:endParaRPr>
          </a:p>
          <a:p>
            <a:pPr marL="457200" lvl="0" indent="-342900" algn="l" rtl="0">
              <a:spcBef>
                <a:spcPts val="0"/>
              </a:spcBef>
              <a:spcAft>
                <a:spcPts val="0"/>
              </a:spcAft>
              <a:buSzPts val="1800"/>
              <a:buChar char="●"/>
            </a:pPr>
            <a:r>
              <a:rPr lang="en-US" sz="1800">
                <a:solidFill>
                  <a:schemeClr val="dk2"/>
                </a:solidFill>
              </a:rPr>
              <a:t>What is your impression regarding Montresor's capacity to understand his actions and his conduct?</a:t>
            </a:r>
            <a:endParaRPr sz="1800">
              <a:solidFill>
                <a:schemeClr val="dk2"/>
              </a:solidFill>
            </a:endParaRPr>
          </a:p>
          <a:p>
            <a:pPr marL="0" lvl="0" indent="0" algn="l" rtl="0">
              <a:spcBef>
                <a:spcPts val="0"/>
              </a:spcBef>
              <a:spcAft>
                <a:spcPts val="0"/>
              </a:spcAft>
              <a:buClr>
                <a:schemeClr val="dk1"/>
              </a:buClr>
              <a:buSzPts val="2400"/>
              <a:buFont typeface="Arial"/>
              <a:buNone/>
            </a:pPr>
            <a:endParaRPr sz="1700">
              <a:solidFill>
                <a:schemeClr val="dk2"/>
              </a:solidFill>
            </a:endParaRPr>
          </a:p>
        </p:txBody>
      </p:sp>
      <p:sp>
        <p:nvSpPr>
          <p:cNvPr id="164" name="Google Shape;164;g8b4eee191a_0_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Create a Clinical Evaluation</a:t>
            </a:r>
            <a:endParaRPr/>
          </a:p>
        </p:txBody>
      </p:sp>
      <p:sp>
        <p:nvSpPr>
          <p:cNvPr id="165" name="Google Shape;165;g8b4eee191a_0_9"/>
          <p:cNvSpPr txBox="1">
            <a:spLocks noGrp="1"/>
          </p:cNvSpPr>
          <p:nvPr>
            <p:ph type="body" idx="2"/>
          </p:nvPr>
        </p:nvSpPr>
        <p:spPr>
          <a:xfrm>
            <a:off x="6465150" y="928275"/>
            <a:ext cx="2331300" cy="2741700"/>
          </a:xfrm>
          <a:prstGeom prst="rect">
            <a:avLst/>
          </a:prstGeom>
          <a:ln w="28575" cap="flat" cmpd="sng">
            <a:solidFill>
              <a:srgbClr val="659298"/>
            </a:solidFill>
            <a:prstDash val="solid"/>
            <a:round/>
            <a:headEnd type="none" w="sm" len="sm"/>
            <a:tailEnd type="none" w="sm" len="sm"/>
          </a:ln>
        </p:spPr>
        <p:txBody>
          <a:bodyPr spcFirstLastPara="1" wrap="square" lIns="91425" tIns="0" rIns="91425" bIns="45700" anchor="t" anchorCtr="0">
            <a:noAutofit/>
          </a:bodyPr>
          <a:lstStyle/>
          <a:p>
            <a:pPr marL="0" lvl="0" indent="0" algn="l" rtl="0">
              <a:spcBef>
                <a:spcPts val="0"/>
              </a:spcBef>
              <a:spcAft>
                <a:spcPts val="0"/>
              </a:spcAft>
              <a:buClr>
                <a:schemeClr val="dk1"/>
              </a:buClr>
              <a:buSzPts val="2400"/>
              <a:buFont typeface="Arial"/>
              <a:buNone/>
            </a:pPr>
            <a:r>
              <a:rPr lang="en-US" sz="2400" dirty="0">
                <a:solidFill>
                  <a:schemeClr val="dk2"/>
                </a:solidFill>
              </a:rPr>
              <a:t>Remember to include the following in your Flipgrid video:</a:t>
            </a:r>
            <a:endParaRPr sz="2400" dirty="0">
              <a:solidFill>
                <a:schemeClr val="dk2"/>
              </a:solidFill>
            </a:endParaRPr>
          </a:p>
          <a:p>
            <a:pPr marL="457200" lvl="0" indent="-381000" algn="l" rtl="0">
              <a:spcBef>
                <a:spcPts val="0"/>
              </a:spcBef>
              <a:spcAft>
                <a:spcPts val="0"/>
              </a:spcAft>
              <a:buClr>
                <a:schemeClr val="accent1"/>
              </a:buClr>
              <a:buSzPts val="2400"/>
              <a:buFont typeface="Calibri"/>
              <a:buChar char="●"/>
            </a:pPr>
            <a:r>
              <a:rPr lang="en-US" sz="2400" dirty="0">
                <a:solidFill>
                  <a:schemeClr val="dk2"/>
                </a:solidFill>
              </a:rPr>
              <a:t>one form of irony</a:t>
            </a:r>
            <a:endParaRPr sz="2400" dirty="0">
              <a:solidFill>
                <a:schemeClr val="dk2"/>
              </a:solidFill>
            </a:endParaRPr>
          </a:p>
          <a:p>
            <a:pPr marL="457200" lvl="0" indent="-381000" algn="l" rtl="0">
              <a:spcBef>
                <a:spcPts val="0"/>
              </a:spcBef>
              <a:spcAft>
                <a:spcPts val="0"/>
              </a:spcAft>
              <a:buClr>
                <a:schemeClr val="accent1"/>
              </a:buClr>
              <a:buSzPts val="2400"/>
              <a:buFont typeface="Calibri"/>
              <a:buChar char="●"/>
            </a:pPr>
            <a:r>
              <a:rPr lang="en-US" sz="2400" dirty="0">
                <a:solidFill>
                  <a:schemeClr val="dk2"/>
                </a:solidFill>
              </a:rPr>
              <a:t>text evidence</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Criminal Motivations</a:t>
            </a:r>
            <a:endParaRPr dirty="0"/>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8" lvl="0" indent="0" algn="l" rtl="0">
              <a:spcBef>
                <a:spcPts val="0"/>
              </a:spcBef>
              <a:spcAft>
                <a:spcPts val="0"/>
              </a:spcAft>
              <a:buSzPts val="2600"/>
              <a:buNone/>
            </a:pPr>
            <a:r>
              <a:rPr lang="en-US" dirty="0"/>
              <a:t>Irony and Characterization in “The Cask of Amontillado”</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8b4eee191a_0_24"/>
          <p:cNvSpPr txBox="1">
            <a:spLocks noGrp="1"/>
          </p:cNvSpPr>
          <p:nvPr>
            <p:ph type="title"/>
          </p:nvPr>
        </p:nvSpPr>
        <p:spPr>
          <a:xfrm>
            <a:off x="530352" y="1553694"/>
            <a:ext cx="7772400" cy="102184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Essential Question</a:t>
            </a:r>
            <a:endParaRPr dirty="0"/>
          </a:p>
        </p:txBody>
      </p:sp>
      <p:sp>
        <p:nvSpPr>
          <p:cNvPr id="86" name="Google Shape;86;g8b4eee191a_0_24"/>
          <p:cNvSpPr txBox="1">
            <a:spLocks noGrp="1"/>
          </p:cNvSpPr>
          <p:nvPr>
            <p:ph type="body" idx="1"/>
          </p:nvPr>
        </p:nvSpPr>
        <p:spPr>
          <a:xfrm>
            <a:off x="530352" y="2594640"/>
            <a:ext cx="7772400" cy="1132284"/>
          </a:xfrm>
          <a:prstGeom prst="rect">
            <a:avLst/>
          </a:prstGeom>
        </p:spPr>
        <p:txBody>
          <a:bodyPr spcFirstLastPara="1" wrap="square" lIns="45700" tIns="45700" rIns="45700" bIns="45700" anchor="t" anchorCtr="0">
            <a:noAutofit/>
          </a:bodyPr>
          <a:lstStyle/>
          <a:p>
            <a:pPr marL="0" lvl="0" indent="0" algn="l" rtl="0">
              <a:spcBef>
                <a:spcPts val="520"/>
              </a:spcBef>
              <a:spcAft>
                <a:spcPts val="0"/>
              </a:spcAft>
              <a:buNone/>
            </a:pPr>
            <a:r>
              <a:rPr lang="en-US"/>
              <a:t>How do a character’s motivations affect their actions?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8b4eee191a_0_29"/>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Lesson Objectives</a:t>
            </a:r>
            <a:endParaRPr/>
          </a:p>
        </p:txBody>
      </p:sp>
      <p:sp>
        <p:nvSpPr>
          <p:cNvPr id="92" name="Google Shape;92;g8b4eee191a_0_29"/>
          <p:cNvSpPr txBox="1">
            <a:spLocks noGrp="1"/>
          </p:cNvSpPr>
          <p:nvPr>
            <p:ph type="body" idx="1"/>
          </p:nvPr>
        </p:nvSpPr>
        <p:spPr>
          <a:xfrm>
            <a:off x="530352" y="2028498"/>
            <a:ext cx="7772400" cy="1132200"/>
          </a:xfrm>
          <a:prstGeom prst="rect">
            <a:avLst/>
          </a:prstGeom>
        </p:spPr>
        <p:txBody>
          <a:bodyPr spcFirstLastPara="1" wrap="square" lIns="45700" tIns="45700" rIns="45700" bIns="45700" anchor="t" anchorCtr="0">
            <a:noAutofit/>
          </a:bodyPr>
          <a:lstStyle/>
          <a:p>
            <a:pPr marL="0" lvl="0" indent="0" algn="l" rtl="0">
              <a:spcBef>
                <a:spcPts val="520"/>
              </a:spcBef>
              <a:spcAft>
                <a:spcPts val="0"/>
              </a:spcAft>
              <a:buNone/>
            </a:pPr>
            <a:r>
              <a:rPr lang="en-US" dirty="0"/>
              <a:t>We will be able to: </a:t>
            </a:r>
            <a:endParaRPr dirty="0"/>
          </a:p>
          <a:p>
            <a:pPr marL="400050" lvl="0" indent="-285750" algn="l" rtl="0">
              <a:spcBef>
                <a:spcPts val="520"/>
              </a:spcBef>
              <a:spcAft>
                <a:spcPts val="0"/>
              </a:spcAft>
              <a:buSzPts val="1800"/>
              <a:buFont typeface="Arial" panose="020B0604020202020204" pitchFamily="34" charset="0"/>
              <a:buChar char="•"/>
            </a:pPr>
            <a:r>
              <a:rPr lang="en-US" sz="1800" dirty="0"/>
              <a:t>analyze how authors use key literary elements to contribute to meaning and interpret how themes are connected across texts: character development.</a:t>
            </a:r>
            <a:endParaRPr sz="1800" dirty="0"/>
          </a:p>
          <a:p>
            <a:pPr marL="400050" lvl="0" indent="-285750" algn="l" rtl="0">
              <a:spcBef>
                <a:spcPts val="0"/>
              </a:spcBef>
              <a:spcAft>
                <a:spcPts val="0"/>
              </a:spcAft>
              <a:buSzPts val="1800"/>
              <a:buFont typeface="Arial" panose="020B0604020202020204" pitchFamily="34" charset="0"/>
              <a:buChar char="•"/>
            </a:pPr>
            <a:r>
              <a:rPr lang="en-US" sz="1800" dirty="0"/>
              <a:t>evaluate literary devices to support interpretations of texts, including comparisons across texts: irony.</a:t>
            </a:r>
            <a:endParaRPr sz="1800" dirty="0"/>
          </a:p>
          <a:p>
            <a:pPr marL="400050" lvl="0" indent="-285750" algn="l" rtl="0">
              <a:spcBef>
                <a:spcPts val="0"/>
              </a:spcBef>
              <a:spcAft>
                <a:spcPts val="0"/>
              </a:spcAft>
              <a:buSzPts val="1800"/>
              <a:buFont typeface="Arial" panose="020B0604020202020204" pitchFamily="34" charset="0"/>
              <a:buChar char="•"/>
            </a:pPr>
            <a:r>
              <a:rPr lang="en-US" sz="1800" dirty="0"/>
              <a:t>make connections (e.g., thematic links, literary analysis) between and across multiple texts and provide textual evidence to support their inferences.</a:t>
            </a:r>
            <a:endParaRPr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What Motivates You? </a:t>
            </a:r>
            <a:endParaRPr/>
          </a:p>
        </p:txBody>
      </p:sp>
      <p:sp>
        <p:nvSpPr>
          <p:cNvPr id="98" name="Google Shape;98;p4"/>
          <p:cNvSpPr txBox="1">
            <a:spLocks noGrp="1"/>
          </p:cNvSpPr>
          <p:nvPr>
            <p:ph type="body" idx="1"/>
          </p:nvPr>
        </p:nvSpPr>
        <p:spPr>
          <a:xfrm>
            <a:off x="457200" y="1451610"/>
            <a:ext cx="8229600" cy="3291900"/>
          </a:xfrm>
          <a:prstGeom prst="rect">
            <a:avLst/>
          </a:prstGeom>
          <a:noFill/>
          <a:ln>
            <a:noFill/>
          </a:ln>
        </p:spPr>
        <p:txBody>
          <a:bodyPr spcFirstLastPara="1" wrap="square" lIns="45700" tIns="0" rIns="45700" bIns="0" anchor="t" anchorCtr="0">
            <a:noAutofit/>
          </a:bodyPr>
          <a:lstStyle/>
          <a:p>
            <a:pPr marL="0" lvl="0" indent="0" algn="l" rtl="0">
              <a:spcBef>
                <a:spcPts val="0"/>
              </a:spcBef>
              <a:spcAft>
                <a:spcPts val="0"/>
              </a:spcAft>
              <a:buSzPts val="2400"/>
              <a:buNone/>
            </a:pPr>
            <a:r>
              <a:rPr lang="en-US"/>
              <a:t>What motivates you to be successful?</a:t>
            </a:r>
            <a:endParaRPr/>
          </a:p>
          <a:p>
            <a:pPr marL="0" lvl="0" indent="0" algn="l" rtl="0">
              <a:spcBef>
                <a:spcPts val="0"/>
              </a:spcBef>
              <a:spcAft>
                <a:spcPts val="0"/>
              </a:spcAft>
              <a:buSzPts val="2400"/>
              <a:buNone/>
            </a:pPr>
            <a:r>
              <a:rPr lang="en-US"/>
              <a:t>What keeps you going?</a:t>
            </a:r>
            <a:endParaRPr/>
          </a:p>
          <a:p>
            <a:pPr marL="0" lvl="0" indent="0" algn="l" rtl="0">
              <a:spcBef>
                <a:spcPts val="0"/>
              </a:spcBef>
              <a:spcAft>
                <a:spcPts val="0"/>
              </a:spcAft>
              <a:buClr>
                <a:schemeClr val="dk1"/>
              </a:buClr>
              <a:buSzPts val="2400"/>
              <a:buFont typeface="Arial"/>
              <a:buNone/>
            </a:pPr>
            <a:endParaRPr/>
          </a:p>
        </p:txBody>
      </p:sp>
      <p:pic>
        <p:nvPicPr>
          <p:cNvPr id="99" name="Google Shape;99;p4">
            <a:hlinkClick r:id="rId3"/>
          </p:cNvPr>
          <p:cNvPicPr preferRelativeResize="0"/>
          <p:nvPr/>
        </p:nvPicPr>
        <p:blipFill>
          <a:blip r:embed="rId4">
            <a:alphaModFix/>
          </a:blip>
          <a:stretch>
            <a:fillRect/>
          </a:stretch>
        </p:blipFill>
        <p:spPr>
          <a:xfrm>
            <a:off x="457200" y="2333025"/>
            <a:ext cx="4433175" cy="2129100"/>
          </a:xfrm>
          <a:prstGeom prst="rect">
            <a:avLst/>
          </a:prstGeom>
          <a:noFill/>
          <a:ln>
            <a:noFill/>
          </a:ln>
        </p:spPr>
      </p:pic>
      <p:sp>
        <p:nvSpPr>
          <p:cNvPr id="100" name="Google Shape;100;p4"/>
          <p:cNvSpPr txBox="1"/>
          <p:nvPr/>
        </p:nvSpPr>
        <p:spPr>
          <a:xfrm>
            <a:off x="472000" y="4336300"/>
            <a:ext cx="5608500" cy="38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100"/>
              </a:spcBef>
              <a:spcAft>
                <a:spcPts val="0"/>
              </a:spcAft>
              <a:buNone/>
            </a:pPr>
            <a:r>
              <a:rPr lang="en-US" i="1" dirty="0">
                <a:solidFill>
                  <a:srgbClr val="666666"/>
                </a:solidFill>
                <a:latin typeface="Calibri"/>
                <a:ea typeface="Calibri"/>
                <a:cs typeface="Calibri"/>
                <a:sym typeface="Calibri"/>
                <a:hlinkClick r:id="rId5"/>
              </a:rPr>
              <a:t>Video: What’s stopping you from achieving your goals?</a:t>
            </a:r>
            <a:endParaRPr i="1" dirty="0">
              <a:solidFill>
                <a:srgbClr val="66666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892d7c555a_0_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t" anchorCtr="0">
            <a:noAutofit/>
          </a:bodyPr>
          <a:lstStyle/>
          <a:p>
            <a:pPr marL="0" lvl="0" indent="0" algn="l" rtl="0">
              <a:spcBef>
                <a:spcPts val="0"/>
              </a:spcBef>
              <a:spcAft>
                <a:spcPts val="0"/>
              </a:spcAft>
              <a:buClr>
                <a:schemeClr val="accent4"/>
              </a:buClr>
              <a:buSzPts val="3600"/>
              <a:buFont typeface="Calibri"/>
              <a:buNone/>
            </a:pPr>
            <a:r>
              <a:rPr lang="en-US"/>
              <a:t>Sometimes our actions are opposite of our words and intent.</a:t>
            </a:r>
            <a:endParaRPr/>
          </a:p>
        </p:txBody>
      </p:sp>
      <p:sp>
        <p:nvSpPr>
          <p:cNvPr id="106" name="Google Shape;106;g892d7c555a_0_0"/>
          <p:cNvSpPr txBox="1">
            <a:spLocks noGrp="1"/>
          </p:cNvSpPr>
          <p:nvPr>
            <p:ph type="body" idx="1"/>
          </p:nvPr>
        </p:nvSpPr>
        <p:spPr>
          <a:xfrm>
            <a:off x="457200" y="1822626"/>
            <a:ext cx="8229600" cy="2920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400" b="1">
                <a:solidFill>
                  <a:schemeClr val="dk2"/>
                </a:solidFill>
              </a:rPr>
              <a:t>This is one form of irony.</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Three Types of Irony</a:t>
            </a:r>
            <a:endParaRPr/>
          </a:p>
        </p:txBody>
      </p:sp>
      <p:sp>
        <p:nvSpPr>
          <p:cNvPr id="112" name="Google Shape;112;p6"/>
          <p:cNvSpPr txBox="1">
            <a:spLocks noGrp="1"/>
          </p:cNvSpPr>
          <p:nvPr>
            <p:ph type="body" idx="3"/>
          </p:nvPr>
        </p:nvSpPr>
        <p:spPr>
          <a:xfrm>
            <a:off x="457200" y="1885950"/>
            <a:ext cx="2809200" cy="2884200"/>
          </a:xfrm>
          <a:prstGeom prst="rect">
            <a:avLst/>
          </a:prstGeom>
          <a:noFill/>
          <a:ln>
            <a:noFill/>
          </a:ln>
        </p:spPr>
        <p:txBody>
          <a:bodyPr spcFirstLastPara="1" wrap="square" lIns="91425" tIns="0" rIns="91425" bIns="45700" anchor="t" anchorCtr="0">
            <a:normAutofit/>
          </a:bodyPr>
          <a:lstStyle/>
          <a:p>
            <a:pPr marL="457200" lvl="0" indent="-342900" algn="l" rtl="0">
              <a:spcBef>
                <a:spcPts val="0"/>
              </a:spcBef>
              <a:spcAft>
                <a:spcPts val="0"/>
              </a:spcAft>
              <a:buSzPts val="1800"/>
              <a:buAutoNum type="arabicPeriod"/>
            </a:pPr>
            <a:r>
              <a:rPr lang="en-US"/>
              <a:t>When what is said is in opposition to what is meant.</a:t>
            </a:r>
            <a:endParaRPr/>
          </a:p>
        </p:txBody>
      </p:sp>
      <p:sp>
        <p:nvSpPr>
          <p:cNvPr id="113" name="Google Shape;113;p6"/>
          <p:cNvSpPr txBox="1">
            <a:spLocks noGrp="1"/>
          </p:cNvSpPr>
          <p:nvPr>
            <p:ph type="body" idx="3"/>
          </p:nvPr>
        </p:nvSpPr>
        <p:spPr>
          <a:xfrm>
            <a:off x="3266400" y="1885950"/>
            <a:ext cx="2809200" cy="2884200"/>
          </a:xfrm>
          <a:prstGeom prst="rect">
            <a:avLst/>
          </a:prstGeom>
          <a:noFill/>
          <a:ln>
            <a:noFill/>
          </a:ln>
        </p:spPr>
        <p:txBody>
          <a:bodyPr spcFirstLastPara="1" wrap="square" lIns="91425" tIns="0" rIns="91425" bIns="45700" anchor="t" anchorCtr="0">
            <a:noAutofit/>
          </a:bodyPr>
          <a:lstStyle/>
          <a:p>
            <a:pPr marL="457200" lvl="0" indent="-342900" algn="l" rtl="0">
              <a:spcBef>
                <a:spcPts val="0"/>
              </a:spcBef>
              <a:spcAft>
                <a:spcPts val="0"/>
              </a:spcAft>
              <a:buSzPts val="1800"/>
              <a:buAutoNum type="arabicPeriod" startAt="2"/>
            </a:pPr>
            <a:r>
              <a:rPr lang="en-US" dirty="0"/>
              <a:t>When the audience knows what is happening, but some or all characters do not.</a:t>
            </a:r>
            <a:endParaRPr dirty="0"/>
          </a:p>
        </p:txBody>
      </p:sp>
      <p:sp>
        <p:nvSpPr>
          <p:cNvPr id="114" name="Google Shape;114;p6"/>
          <p:cNvSpPr txBox="1">
            <a:spLocks noGrp="1"/>
          </p:cNvSpPr>
          <p:nvPr>
            <p:ph type="body" idx="3"/>
          </p:nvPr>
        </p:nvSpPr>
        <p:spPr>
          <a:xfrm>
            <a:off x="6075600" y="1885950"/>
            <a:ext cx="2809200" cy="2884200"/>
          </a:xfrm>
          <a:prstGeom prst="rect">
            <a:avLst/>
          </a:prstGeom>
          <a:noFill/>
          <a:ln>
            <a:noFill/>
          </a:ln>
        </p:spPr>
        <p:txBody>
          <a:bodyPr spcFirstLastPara="1" wrap="square" lIns="91425" tIns="0" rIns="91425" bIns="45700" anchor="t" anchorCtr="0">
            <a:noAutofit/>
          </a:bodyPr>
          <a:lstStyle/>
          <a:p>
            <a:pPr marL="457200" lvl="0" indent="-342900" algn="l" rtl="0">
              <a:spcBef>
                <a:spcPts val="0"/>
              </a:spcBef>
              <a:spcAft>
                <a:spcPts val="0"/>
              </a:spcAft>
              <a:buSzPts val="1800"/>
              <a:buAutoNum type="arabicPeriod" startAt="3"/>
            </a:pPr>
            <a:r>
              <a:rPr lang="en-US"/>
              <a:t>When what happens is not what was expected.</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892d7c555a_0_29"/>
          <p:cNvSpPr txBox="1">
            <a:spLocks noGrp="1"/>
          </p:cNvSpPr>
          <p:nvPr>
            <p:ph type="title"/>
          </p:nvPr>
        </p:nvSpPr>
        <p:spPr>
          <a:xfrm>
            <a:off x="457200" y="416750"/>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Group Posters</a:t>
            </a:r>
            <a:endParaRPr dirty="0"/>
          </a:p>
        </p:txBody>
      </p:sp>
      <p:sp>
        <p:nvSpPr>
          <p:cNvPr id="121" name="Google Shape;121;g892d7c555a_0_29"/>
          <p:cNvSpPr txBox="1">
            <a:spLocks noGrp="1"/>
          </p:cNvSpPr>
          <p:nvPr>
            <p:ph type="body" idx="1"/>
          </p:nvPr>
        </p:nvSpPr>
        <p:spPr>
          <a:xfrm>
            <a:off x="457200" y="1340294"/>
            <a:ext cx="8229600" cy="3291900"/>
          </a:xfrm>
          <a:prstGeom prst="rect">
            <a:avLst/>
          </a:prstGeom>
          <a:noFill/>
          <a:ln>
            <a:noFill/>
          </a:ln>
        </p:spPr>
        <p:txBody>
          <a:bodyPr spcFirstLastPara="1" wrap="square" lIns="45700" tIns="0" rIns="45700" bIns="0" anchor="t" anchorCtr="0">
            <a:noAutofit/>
          </a:bodyPr>
          <a:lstStyle/>
          <a:p>
            <a:pPr marL="0" lvl="0" indent="0" algn="l" rtl="0">
              <a:spcBef>
                <a:spcPts val="0"/>
              </a:spcBef>
              <a:spcAft>
                <a:spcPts val="0"/>
              </a:spcAft>
              <a:buNone/>
            </a:pPr>
            <a:r>
              <a:rPr lang="en-US"/>
              <a:t>What is an everyday situation that represents your type of irony?</a:t>
            </a:r>
            <a:endParaRPr/>
          </a:p>
          <a:p>
            <a:pPr marL="457200" lvl="0" indent="-393700" algn="l" rtl="0">
              <a:spcBef>
                <a:spcPts val="0"/>
              </a:spcBef>
              <a:spcAft>
                <a:spcPts val="0"/>
              </a:spcAft>
              <a:buSzPts val="2600"/>
              <a:buAutoNum type="arabicPeriod"/>
            </a:pPr>
            <a:r>
              <a:rPr lang="en-US"/>
              <a:t>Plan out and discuss your poster with your group members.</a:t>
            </a:r>
            <a:endParaRPr/>
          </a:p>
          <a:p>
            <a:pPr marL="457200" lvl="0" indent="-393700" algn="l" rtl="0">
              <a:spcBef>
                <a:spcPts val="0"/>
              </a:spcBef>
              <a:spcAft>
                <a:spcPts val="0"/>
              </a:spcAft>
              <a:buSzPts val="2600"/>
              <a:buAutoNum type="arabicPeriod"/>
            </a:pPr>
            <a:r>
              <a:rPr lang="en-US"/>
              <a:t>Title your poster with the type of irony you were assigned.</a:t>
            </a:r>
            <a:endParaRPr/>
          </a:p>
          <a:p>
            <a:pPr marL="457200" lvl="0" indent="-393700" algn="l" rtl="0">
              <a:spcBef>
                <a:spcPts val="0"/>
              </a:spcBef>
              <a:spcAft>
                <a:spcPts val="0"/>
              </a:spcAft>
              <a:buSzPts val="2600"/>
              <a:buAutoNum type="arabicPeriod"/>
            </a:pPr>
            <a:r>
              <a:rPr lang="en-US"/>
              <a:t>Draw an image that reflects the irony you were given.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892d7c555a_0_4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a:t>Spend a Buck</a:t>
            </a:r>
            <a:endParaRPr/>
          </a:p>
        </p:txBody>
      </p:sp>
      <p:sp>
        <p:nvSpPr>
          <p:cNvPr id="127" name="Google Shape;127;g892d7c555a_0_41"/>
          <p:cNvSpPr txBox="1">
            <a:spLocks noGrp="1"/>
          </p:cNvSpPr>
          <p:nvPr>
            <p:ph type="body" idx="1"/>
          </p:nvPr>
        </p:nvSpPr>
        <p:spPr>
          <a:xfrm>
            <a:off x="457200" y="1451610"/>
            <a:ext cx="8229600" cy="3291900"/>
          </a:xfrm>
          <a:prstGeom prst="rect">
            <a:avLst/>
          </a:prstGeom>
          <a:noFill/>
          <a:ln>
            <a:noFill/>
          </a:ln>
        </p:spPr>
        <p:txBody>
          <a:bodyPr spcFirstLastPara="1" wrap="square" lIns="45700" tIns="0" rIns="45700" bIns="0" anchor="t" anchorCtr="0">
            <a:noAutofit/>
          </a:bodyPr>
          <a:lstStyle/>
          <a:p>
            <a:pPr marL="457200" lvl="0" indent="-374650" algn="l" rtl="0">
              <a:spcBef>
                <a:spcPts val="0"/>
              </a:spcBef>
              <a:spcAft>
                <a:spcPts val="0"/>
              </a:spcAft>
              <a:buSzPts val="2300"/>
              <a:buAutoNum type="arabicPeriod"/>
            </a:pPr>
            <a:r>
              <a:rPr lang="en-US" sz="2300" dirty="0"/>
              <a:t>Take a Gallery Walk of the posters, looking at each poster to determine which you think best depicts the irony they were assigned.</a:t>
            </a:r>
            <a:endParaRPr sz="2300" dirty="0"/>
          </a:p>
          <a:p>
            <a:pPr marL="457200" lvl="0" indent="-374650" algn="l" rtl="0">
              <a:spcBef>
                <a:spcPts val="0"/>
              </a:spcBef>
              <a:spcAft>
                <a:spcPts val="0"/>
              </a:spcAft>
              <a:buSzPts val="2300"/>
              <a:buAutoNum type="arabicPeriod"/>
            </a:pPr>
            <a:r>
              <a:rPr lang="en-US" sz="2300" dirty="0"/>
              <a:t>Using sticky notes, decide as a group how you will spend your imaginary 100 pennies (or $1.00) on the posters hanging around the room.</a:t>
            </a:r>
            <a:endParaRPr sz="2300" dirty="0"/>
          </a:p>
          <a:p>
            <a:pPr marL="457200" lvl="0" indent="-374650" algn="l" rtl="0">
              <a:spcBef>
                <a:spcPts val="0"/>
              </a:spcBef>
              <a:spcAft>
                <a:spcPts val="0"/>
              </a:spcAft>
              <a:buSzPts val="2300"/>
              <a:buAutoNum type="arabicPeriod"/>
            </a:pPr>
            <a:r>
              <a:rPr lang="en-US" sz="2300" dirty="0"/>
              <a:t>For each amount you spend, put it on the sticky note as well as a brief sentence explaining why you gave that amount.</a:t>
            </a:r>
            <a:endParaRPr sz="23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702</Words>
  <Application>Microsoft Office PowerPoint</Application>
  <PresentationFormat>On-screen Show (16:9)</PresentationFormat>
  <Paragraphs>67</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Helvetica Neue</vt:lpstr>
      <vt:lpstr>Constantia</vt:lpstr>
      <vt:lpstr>Calibri</vt:lpstr>
      <vt:lpstr>Noto Sans Symbols</vt:lpstr>
      <vt:lpstr>Georgia</vt:lpstr>
      <vt:lpstr>Arial</vt:lpstr>
      <vt:lpstr>LEARN theme</vt:lpstr>
      <vt:lpstr>LEARN theme</vt:lpstr>
      <vt:lpstr>PowerPoint Presentation</vt:lpstr>
      <vt:lpstr>Criminal Motivations</vt:lpstr>
      <vt:lpstr>Essential Question</vt:lpstr>
      <vt:lpstr>Lesson Objectives</vt:lpstr>
      <vt:lpstr>What Motivates You? </vt:lpstr>
      <vt:lpstr>Sometimes our actions are opposite of our words and intent.</vt:lpstr>
      <vt:lpstr>Three Types of Irony</vt:lpstr>
      <vt:lpstr>Group Posters</vt:lpstr>
      <vt:lpstr>Spend a Buck</vt:lpstr>
      <vt:lpstr>Categorical Highlighting</vt:lpstr>
      <vt:lpstr>Categorical Highlighting</vt:lpstr>
      <vt:lpstr>What Is a Forensic Psychologist?</vt:lpstr>
      <vt:lpstr>Montresor Is in the Hot Seat... Think Like a Forensic Psychologist</vt:lpstr>
      <vt:lpstr>Create a Clinical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Taylor Thurston</cp:lastModifiedBy>
  <cp:revision>1</cp:revision>
  <dcterms:modified xsi:type="dcterms:W3CDTF">2021-04-09T16:51:05Z</dcterms:modified>
</cp:coreProperties>
</file>