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84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1"/>
    <p:restoredTop sz="94658"/>
  </p:normalViewPr>
  <p:slideViewPr>
    <p:cSldViewPr snapToGrid="0">
      <p:cViewPr varScale="1">
        <p:scale>
          <a:sx n="98" d="100"/>
          <a:sy n="98" d="100"/>
        </p:scale>
        <p:origin x="256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2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2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8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8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7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8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8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9b6a7c5eab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9b6a7c5eab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9b6a7c5eab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9b6a7c5eab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9b6a7c5ea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9b6a7c5ea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9b6a7c5ea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9b6a7c5eab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9b6a7c5ea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CUS and discuss.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https://learn.k20center.ou.edu/strategy/162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39b6a7c5ea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9b6a7c5ea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CUS and discuss.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https://learn.k20center.ou.edu/strategy/162</a:t>
            </a:r>
            <a:endParaRPr/>
          </a:p>
        </p:txBody>
      </p:sp>
      <p:sp>
        <p:nvSpPr>
          <p:cNvPr id="144" name="Google Shape;144;g39b6a7c5ea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9b6a7c5eab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9b6a7c5eab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9b6a7c5eab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9b6a7c5eab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Four corners.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https://learn.k20center.ou.edu/strategy/138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9b6a7c5eab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9b6a7c5eab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Four corners.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https://learn.k20center.ou.edu/strategy/138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9b6a7c5eab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9b6a7c5eab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7836a1c37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7836a1c37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9b6a7c5eab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9b6a7c5eab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9b6a7c5eab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9b6a7c5eab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9b6a7c5eab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9b6a7c5eab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9b6a7c5eab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9b6a7c5eab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9b6a7c5eab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9b6a7c5eab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Elevator speech.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https://learn.k20center.ou.edu/strategy/57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9b6a7c5eab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9b6a7c5eab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9b6a7c5ea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9b6a7c5ea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Four corners.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https://learn.k20center.ou.edu/strategy/138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9b6a7c5ea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9b6a7c5ea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Four corners.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https://learn.k20center.ou.edu/strategy/138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9b6a7c5eab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9b6a7c5eab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9b6a7c5eab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9b6a7c5eab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9b6a7c5ea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9b6a7c5ea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0453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3060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3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F5D9DEC5-09C8-801F-D646-A7F139EC91A1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80438" y="46037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406857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124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0189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49094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720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 txBox="1">
            <a:spLocks noGrp="1"/>
          </p:cNvSpPr>
          <p:nvPr>
            <p:ph type="subTitle" idx="1"/>
          </p:nvPr>
        </p:nvSpPr>
        <p:spPr>
          <a:xfrm>
            <a:off x="3843644" y="3220225"/>
            <a:ext cx="4902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ctrTitle"/>
          </p:nvPr>
        </p:nvSpPr>
        <p:spPr>
          <a:xfrm>
            <a:off x="3843451" y="1130675"/>
            <a:ext cx="4902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19D37007-A44C-46FA-D71E-A6FB362B2A0D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7801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Question/Objectiv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C6172F4A-6B5F-3A15-3464-E907BB6673F8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753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One Column Layout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2189C41-4854-6D36-FA1E-084AE9BCEB50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642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466" y="559689"/>
            <a:ext cx="4565121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944799" y="2807732"/>
            <a:ext cx="4564202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368391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1483050" y="1515775"/>
            <a:ext cx="6177900" cy="90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title" idx="2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6B09577-1AA6-B295-7E30-7B0B3642601C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72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Two Column Layout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4687932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AutoNum type="arabi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AutoNum type="alpha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roman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F7CB35C2-464C-7BF3-DC1B-1D09ED5EDB00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78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With Cover Imag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384C1E7-5E3D-A621-C2AF-8355619A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800CFF90-44AF-7644-A3CC-9BC9ACF5E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91952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4031353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2912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6988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3245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6230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32948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405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52337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eaLnBrk="1" fontAlgn="base" hangingPunct="1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>
            <a:spLocks noGrp="1"/>
          </p:cNvSpPr>
          <p:nvPr>
            <p:ph type="title"/>
          </p:nvPr>
        </p:nvSpPr>
        <p:spPr>
          <a:xfrm>
            <a:off x="1483050" y="2116950"/>
            <a:ext cx="61779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 dirty="0"/>
              <a:t>Animals have no feelings.</a:t>
            </a:r>
            <a:endParaRPr sz="7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>
            <a:spLocks noGrp="1"/>
          </p:cNvSpPr>
          <p:nvPr>
            <p:ph type="title"/>
          </p:nvPr>
        </p:nvSpPr>
        <p:spPr>
          <a:xfrm>
            <a:off x="1483050" y="2116950"/>
            <a:ext cx="61779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 dirty="0"/>
              <a:t>Strength is better than intelligence.</a:t>
            </a:r>
            <a:endParaRPr sz="7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Tea Party </a:t>
            </a:r>
            <a:endParaRPr dirty="0"/>
          </a:p>
        </p:txBody>
      </p:sp>
      <p:sp>
        <p:nvSpPr>
          <p:cNvPr id="122" name="Google Shape;122;p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algn="l" rtl="0">
              <a:spcAft>
                <a:spcPts val="0"/>
              </a:spcAft>
              <a:buSzPts val="2400"/>
              <a:buChar char="●"/>
            </a:pPr>
            <a:r>
              <a:rPr lang="en-US" sz="2400" dirty="0"/>
              <a:t>Each person gets a slip of paper.</a:t>
            </a:r>
          </a:p>
          <a:p>
            <a:pPr marL="457200" lvl="0" algn="l" rtl="0">
              <a:spcAft>
                <a:spcPts val="0"/>
              </a:spcAft>
              <a:buSzPts val="2400"/>
              <a:buChar char="●"/>
            </a:pPr>
            <a:r>
              <a:rPr lang="en-US" sz="2400" dirty="0"/>
              <a:t>Read it to yourself and think: What could this story be about? </a:t>
            </a:r>
          </a:p>
          <a:p>
            <a:pPr marL="457200" lvl="0" algn="l" rtl="0">
              <a:spcAft>
                <a:spcPts val="0"/>
              </a:spcAft>
              <a:buSzPts val="2600"/>
              <a:buChar char="●"/>
            </a:pPr>
            <a:r>
              <a:rPr lang="en-US" sz="2400" dirty="0"/>
              <a:t>Walk around the room to find a partner.</a:t>
            </a:r>
          </a:p>
          <a:p>
            <a:pPr marL="914400" lvl="1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o"/>
            </a:pPr>
            <a:r>
              <a:rPr lang="en-US" sz="2400" dirty="0"/>
              <a:t>Take turns reading each statement to each other. </a:t>
            </a:r>
            <a:endParaRPr sz="2400" dirty="0"/>
          </a:p>
          <a:p>
            <a:pPr marL="914400" lvl="1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o"/>
            </a:pPr>
            <a:r>
              <a:rPr lang="en-US" sz="2400" dirty="0"/>
              <a:t>Once each person has read their statement, predict how the two statements fit together in the story.</a:t>
            </a:r>
            <a:r>
              <a:rPr lang="en-US" dirty="0"/>
              <a:t> </a:t>
            </a:r>
            <a:endParaRPr dirty="0"/>
          </a:p>
        </p:txBody>
      </p:sp>
      <p:pic>
        <p:nvPicPr>
          <p:cNvPr id="123" name="Google Shape;123;p26" title="Tea Party.png"/>
          <p:cNvPicPr preferRelativeResize="0"/>
          <p:nvPr/>
        </p:nvPicPr>
        <p:blipFill rotWithShape="1">
          <a:blip r:embed="rId3">
            <a:alphaModFix/>
          </a:blip>
          <a:srcRect t="23752" b="23488"/>
          <a:stretch/>
        </p:blipFill>
        <p:spPr>
          <a:xfrm>
            <a:off x="7100808" y="252175"/>
            <a:ext cx="1840971" cy="97131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>
            <a:spLocks noGrp="1"/>
          </p:cNvSpPr>
          <p:nvPr>
            <p:ph type="body" idx="1"/>
          </p:nvPr>
        </p:nvSpPr>
        <p:spPr>
          <a:xfrm>
            <a:off x="456299" y="1263111"/>
            <a:ext cx="4231375" cy="325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chemeClr val="accent1"/>
                </a:solidFill>
              </a:rPr>
              <a:t>Team Rainsford</a:t>
            </a:r>
            <a:endParaRPr sz="5000" b="1" dirty="0">
              <a:solidFill>
                <a:schemeClr val="accent1"/>
              </a:solidFill>
            </a:endParaRPr>
          </a:p>
        </p:txBody>
      </p:sp>
      <p:sp>
        <p:nvSpPr>
          <p:cNvPr id="130" name="Google Shape;130;p27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chemeClr val="accent1"/>
                </a:solidFill>
              </a:rPr>
              <a:t>Team</a:t>
            </a:r>
            <a:endParaRPr sz="5000" b="1" dirty="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000" b="1" dirty="0">
                <a:solidFill>
                  <a:schemeClr val="accent1"/>
                </a:solidFill>
              </a:rPr>
              <a:t>Zaroff</a:t>
            </a:r>
            <a:endParaRPr sz="5000" dirty="0">
              <a:solidFill>
                <a:schemeClr val="accent1"/>
              </a:solidFill>
            </a:endParaRPr>
          </a:p>
        </p:txBody>
      </p:sp>
      <p:sp>
        <p:nvSpPr>
          <p:cNvPr id="128" name="Google Shape;128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Who will you join?</a:t>
            </a:r>
            <a:endParaRPr dirty="0"/>
          </a:p>
        </p:txBody>
      </p:sp>
      <p:sp>
        <p:nvSpPr>
          <p:cNvPr id="131" name="Google Shape;131;p27"/>
          <p:cNvSpPr txBox="1"/>
          <p:nvPr/>
        </p:nvSpPr>
        <p:spPr>
          <a:xfrm>
            <a:off x="4195382" y="2496261"/>
            <a:ext cx="1231800" cy="87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-OR-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/>
          <p:nvPr/>
        </p:nvSpPr>
        <p:spPr>
          <a:xfrm>
            <a:off x="1032355" y="3112490"/>
            <a:ext cx="817541" cy="66676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9A571"/>
          </a:solidFill>
          <a:ln w="28575" cap="flat" cmpd="sng">
            <a:solidFill>
              <a:srgbClr val="F9A5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CUS and Discuss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138" name="Google Shape;138;p2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As you read: </a:t>
            </a:r>
            <a:endParaRPr dirty="0"/>
          </a:p>
          <a:p>
            <a:pPr lvl="0" indent="-393700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Circle unknown words.</a:t>
            </a:r>
            <a:endParaRPr dirty="0"/>
          </a:p>
          <a:p>
            <a:pPr lvl="0" indent="-393700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Underline details that support your character’s role as protagonist or antagonist in the story.</a:t>
            </a:r>
            <a:endParaRPr dirty="0"/>
          </a:p>
          <a:p>
            <a:pPr lvl="0" indent="-393700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Star aha moments! </a:t>
            </a:r>
            <a:endParaRPr dirty="0"/>
          </a:p>
        </p:txBody>
      </p:sp>
      <p:pic>
        <p:nvPicPr>
          <p:cNvPr id="139" name="Google Shape;139;p28" title="CUS and Discu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6700" y="321575"/>
            <a:ext cx="1065000" cy="106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8"/>
          <p:cNvSpPr/>
          <p:nvPr/>
        </p:nvSpPr>
        <p:spPr>
          <a:xfrm>
            <a:off x="1117883" y="1903397"/>
            <a:ext cx="878400" cy="490200"/>
          </a:xfrm>
          <a:prstGeom prst="ellipse">
            <a:avLst/>
          </a:prstGeom>
          <a:noFill/>
          <a:ln w="28575" cap="flat" cmpd="sng">
            <a:solidFill>
              <a:srgbClr val="F36D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1" name="Google Shape;141;p28"/>
          <p:cNvCxnSpPr/>
          <p:nvPr/>
        </p:nvCxnSpPr>
        <p:spPr>
          <a:xfrm>
            <a:off x="1197396" y="2765550"/>
            <a:ext cx="1305000" cy="0"/>
          </a:xfrm>
          <a:prstGeom prst="straightConnector1">
            <a:avLst/>
          </a:prstGeom>
          <a:noFill/>
          <a:ln w="28575" cap="flat" cmpd="sng">
            <a:solidFill>
              <a:srgbClr val="B49CC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CUS and Discuss</a:t>
            </a:r>
            <a:endParaRPr dirty="0"/>
          </a:p>
        </p:txBody>
      </p:sp>
      <p:sp>
        <p:nvSpPr>
          <p:cNvPr id="147" name="Google Shape;147;p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algn="l" rtl="0">
              <a:lnSpc>
                <a:spcPct val="115000"/>
              </a:lnSpc>
              <a:spcAft>
                <a:spcPts val="0"/>
              </a:spcAft>
              <a:buSzPts val="2800"/>
              <a:buChar char="●"/>
            </a:pPr>
            <a:r>
              <a:rPr lang="en-US" dirty="0">
                <a:solidFill>
                  <a:srgbClr val="000000"/>
                </a:solidFill>
              </a:rPr>
              <a:t>With your partner, </a:t>
            </a:r>
            <a:r>
              <a:rPr lang="en-US" dirty="0"/>
              <a:t>compare the notes you made. </a:t>
            </a:r>
            <a:endParaRPr dirty="0"/>
          </a:p>
          <a:p>
            <a:pPr marL="457200" lvl="0" algn="l" rtl="0">
              <a:lnSpc>
                <a:spcPct val="115000"/>
              </a:lnSpc>
              <a:spcAft>
                <a:spcPts val="1000"/>
              </a:spcAft>
              <a:buSzPts val="2800"/>
              <a:buChar char="●"/>
            </a:pPr>
            <a:r>
              <a:rPr lang="en-US" dirty="0"/>
              <a:t>Be prepared to share out with the whole group.</a:t>
            </a:r>
            <a:endParaRPr dirty="0"/>
          </a:p>
        </p:txBody>
      </p:sp>
      <p:pic>
        <p:nvPicPr>
          <p:cNvPr id="148" name="Google Shape;148;p29" title="CUS and Discu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6700" y="321575"/>
            <a:ext cx="1065000" cy="106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Venn Diagram</a:t>
            </a:r>
            <a:endParaRPr dirty="0"/>
          </a:p>
        </p:txBody>
      </p:sp>
      <p:sp>
        <p:nvSpPr>
          <p:cNvPr id="154" name="Google Shape;154;p3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-US" sz="2200" dirty="0"/>
              <a:t>With your partner, compare and contrast the two main characters, Rainsford and Zaroff.</a:t>
            </a:r>
            <a:endParaRPr sz="2200" dirty="0"/>
          </a:p>
          <a:p>
            <a:pPr marL="914400" lvl="1" algn="l" rtl="0">
              <a:spcAft>
                <a:spcPts val="0"/>
              </a:spcAft>
              <a:buSzPts val="2400"/>
              <a:buChar char="o"/>
            </a:pPr>
            <a:r>
              <a:rPr lang="en-US" sz="2200" dirty="0"/>
              <a:t>Physical Appearance</a:t>
            </a:r>
            <a:endParaRPr sz="2200" dirty="0"/>
          </a:p>
          <a:p>
            <a:pPr marL="914400" lvl="1" algn="l" rtl="0">
              <a:spcAft>
                <a:spcPts val="0"/>
              </a:spcAft>
              <a:buSzPts val="2400"/>
              <a:buChar char="o"/>
            </a:pPr>
            <a:r>
              <a:rPr lang="en-US" sz="2200" dirty="0"/>
              <a:t>Thoughts and Feelings</a:t>
            </a:r>
            <a:endParaRPr sz="2200" dirty="0"/>
          </a:p>
          <a:p>
            <a:pPr marL="914400" lvl="1" algn="l" rtl="0">
              <a:spcAft>
                <a:spcPts val="0"/>
              </a:spcAft>
              <a:buSzPts val="2400"/>
              <a:buChar char="o"/>
            </a:pPr>
            <a:r>
              <a:rPr lang="en-US" sz="2200" dirty="0"/>
              <a:t>Dialogue</a:t>
            </a:r>
            <a:endParaRPr sz="2200" dirty="0"/>
          </a:p>
          <a:p>
            <a:pPr marL="914400" lvl="1" algn="l" rtl="0">
              <a:spcAft>
                <a:spcPts val="0"/>
              </a:spcAft>
              <a:buSzPts val="2400"/>
              <a:buChar char="o"/>
            </a:pPr>
            <a:r>
              <a:rPr lang="en-US" sz="2200" dirty="0"/>
              <a:t>Narrator’s Comments</a:t>
            </a:r>
            <a:endParaRPr sz="2200" dirty="0"/>
          </a:p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-US" sz="2200" dirty="0"/>
              <a:t>Label each character as one of the following:</a:t>
            </a:r>
            <a:endParaRPr sz="2200" dirty="0"/>
          </a:p>
          <a:p>
            <a:pPr marL="914400" lvl="1" algn="l" rtl="0">
              <a:spcAft>
                <a:spcPts val="0"/>
              </a:spcAft>
              <a:buSzPts val="2400"/>
              <a:buChar char="o"/>
            </a:pPr>
            <a:r>
              <a:rPr lang="en-US" sz="2200" dirty="0"/>
              <a:t>Protagonist</a:t>
            </a:r>
            <a:endParaRPr sz="2200" dirty="0"/>
          </a:p>
          <a:p>
            <a:pPr marL="914400" lvl="1" algn="l" rtl="0">
              <a:spcAft>
                <a:spcPts val="0"/>
              </a:spcAft>
              <a:buSzPts val="2400"/>
              <a:buChar char="o"/>
            </a:pPr>
            <a:r>
              <a:rPr lang="en-US" sz="2200" dirty="0"/>
              <a:t>Antagonist </a:t>
            </a:r>
            <a:endParaRPr sz="2200" dirty="0"/>
          </a:p>
        </p:txBody>
      </p:sp>
      <p:pic>
        <p:nvPicPr>
          <p:cNvPr id="155" name="Google Shape;155;p30" title="Venn Diagr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9745" y="118326"/>
            <a:ext cx="1200887" cy="1200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Four Corners </a:t>
            </a:r>
            <a:endParaRPr dirty="0"/>
          </a:p>
        </p:txBody>
      </p:sp>
      <p:sp>
        <p:nvSpPr>
          <p:cNvPr id="161" name="Google Shape;161;p3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Aft>
                <a:spcPts val="0"/>
              </a:spcAft>
              <a:buSzPts val="2700"/>
              <a:buChar char="●"/>
            </a:pPr>
            <a:r>
              <a:rPr lang="en-US" dirty="0"/>
              <a:t>Read the following statements and decide, do you:</a:t>
            </a:r>
            <a:endParaRPr dirty="0"/>
          </a:p>
          <a:p>
            <a:pPr lvl="1" algn="l" rtl="0">
              <a:spcAft>
                <a:spcPts val="0"/>
              </a:spcAft>
              <a:buSzPts val="2500"/>
              <a:buChar char="o"/>
            </a:pPr>
            <a:r>
              <a:rPr lang="en-US" dirty="0"/>
              <a:t>Strongly Agree ?</a:t>
            </a:r>
            <a:endParaRPr dirty="0"/>
          </a:p>
          <a:p>
            <a:pPr lvl="1" algn="l" rtl="0">
              <a:spcAft>
                <a:spcPts val="0"/>
              </a:spcAft>
              <a:buSzPts val="2500"/>
              <a:buChar char="o"/>
            </a:pPr>
            <a:r>
              <a:rPr lang="en-US" dirty="0"/>
              <a:t>Agree ?</a:t>
            </a:r>
            <a:endParaRPr dirty="0"/>
          </a:p>
          <a:p>
            <a:pPr lvl="1" algn="l" rtl="0">
              <a:spcAft>
                <a:spcPts val="0"/>
              </a:spcAft>
              <a:buSzPts val="2500"/>
              <a:buChar char="o"/>
            </a:pPr>
            <a:r>
              <a:rPr lang="en-US" dirty="0"/>
              <a:t>Disagree ?</a:t>
            </a:r>
            <a:endParaRPr dirty="0"/>
          </a:p>
          <a:p>
            <a:pPr lvl="1" algn="l" rtl="0">
              <a:spcAft>
                <a:spcPts val="0"/>
              </a:spcAft>
              <a:buSzPts val="2500"/>
              <a:buChar char="o"/>
            </a:pPr>
            <a:r>
              <a:rPr lang="en-US" dirty="0"/>
              <a:t>Strongly Disagree ?</a:t>
            </a:r>
            <a:endParaRPr dirty="0"/>
          </a:p>
          <a:p>
            <a:pPr lvl="0" algn="l" rtl="0">
              <a:spcAft>
                <a:spcPts val="0"/>
              </a:spcAft>
              <a:buSzPts val="2700"/>
              <a:buChar char="●"/>
            </a:pPr>
            <a:r>
              <a:rPr lang="en-US" dirty="0"/>
              <a:t>Stand in the corner that labels your feelings.</a:t>
            </a:r>
            <a:endParaRPr dirty="0"/>
          </a:p>
        </p:txBody>
      </p:sp>
      <p:pic>
        <p:nvPicPr>
          <p:cNvPr id="162" name="Google Shape;16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3475" y="445025"/>
            <a:ext cx="818100" cy="8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Four Corners </a:t>
            </a:r>
            <a:endParaRPr dirty="0"/>
          </a:p>
        </p:txBody>
      </p:sp>
      <p:sp>
        <p:nvSpPr>
          <p:cNvPr id="168" name="Google Shape;168;p3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93700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With your group, discuss:</a:t>
            </a:r>
            <a:endParaRPr dirty="0"/>
          </a:p>
          <a:p>
            <a:pPr lvl="1" algn="l" rtl="0">
              <a:spcAft>
                <a:spcPts val="0"/>
              </a:spcAft>
              <a:buSzPts val="2600"/>
              <a:buChar char="o"/>
            </a:pPr>
            <a:r>
              <a:rPr lang="en-US" dirty="0"/>
              <a:t>Reasons</a:t>
            </a:r>
            <a:endParaRPr dirty="0"/>
          </a:p>
          <a:p>
            <a:pPr lvl="1" algn="l" rtl="0">
              <a:spcAft>
                <a:spcPts val="0"/>
              </a:spcAft>
              <a:buSzPts val="2600"/>
              <a:buChar char="o"/>
            </a:pPr>
            <a:r>
              <a:rPr lang="en-US" dirty="0"/>
              <a:t>Justifications</a:t>
            </a:r>
            <a:endParaRPr dirty="0"/>
          </a:p>
          <a:p>
            <a:pPr lvl="0" indent="-393700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Be prepared to share out with the rest of the class.</a:t>
            </a:r>
            <a:endParaRPr dirty="0"/>
          </a:p>
        </p:txBody>
      </p:sp>
      <p:pic>
        <p:nvPicPr>
          <p:cNvPr id="169" name="Google Shape;16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7325" y="391950"/>
            <a:ext cx="924250" cy="9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>
            <a:spLocks noGrp="1"/>
          </p:cNvSpPr>
          <p:nvPr>
            <p:ph type="title"/>
          </p:nvPr>
        </p:nvSpPr>
        <p:spPr>
          <a:xfrm>
            <a:off x="1483050" y="2116950"/>
            <a:ext cx="61779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 dirty="0"/>
              <a:t>Hunting is a sport.</a:t>
            </a:r>
            <a:endParaRPr sz="7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Protagonist vs. Antagonist</a:t>
            </a:r>
            <a:endParaRPr dirty="0"/>
          </a:p>
        </p:txBody>
      </p:sp>
      <p:sp>
        <p:nvSpPr>
          <p:cNvPr id="63" name="Google Shape;63;p1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Most Dangerous Game</a:t>
            </a:r>
            <a:endParaRPr dirty="0"/>
          </a:p>
        </p:txBody>
      </p:sp>
      <p:pic>
        <p:nvPicPr>
          <p:cNvPr id="3" name="Picture 2" descr="A cartoon of a person holding an object&#10;&#10;AI-generated content may be incorrect.">
            <a:extLst>
              <a:ext uri="{FF2B5EF4-FFF2-40B4-BE49-F238E27FC236}">
                <a16:creationId xmlns:a16="http://schemas.microsoft.com/office/drawing/2014/main" id="{36D60469-283C-1A14-3F1E-8E74830DA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57" y="1130675"/>
            <a:ext cx="3117300" cy="2882150"/>
          </a:xfrm>
          <a:prstGeom prst="hexagon">
            <a:avLst/>
          </a:prstGeom>
          <a:ln w="19050">
            <a:solidFill>
              <a:schemeClr val="bg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>
            <a:spLocks noGrp="1"/>
          </p:cNvSpPr>
          <p:nvPr>
            <p:ph type="title"/>
          </p:nvPr>
        </p:nvSpPr>
        <p:spPr>
          <a:xfrm>
            <a:off x="1483050" y="2116950"/>
            <a:ext cx="61779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/>
              <a:t>Hunting is evil.</a:t>
            </a:r>
            <a:endParaRPr sz="7000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5"/>
          <p:cNvSpPr txBox="1">
            <a:spLocks noGrp="1"/>
          </p:cNvSpPr>
          <p:nvPr>
            <p:ph type="title"/>
          </p:nvPr>
        </p:nvSpPr>
        <p:spPr>
          <a:xfrm>
            <a:off x="1483050" y="2116950"/>
            <a:ext cx="61779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 dirty="0"/>
              <a:t>Hunting is unfair.</a:t>
            </a:r>
            <a:endParaRPr sz="70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 txBox="1">
            <a:spLocks noGrp="1"/>
          </p:cNvSpPr>
          <p:nvPr>
            <p:ph type="title"/>
          </p:nvPr>
        </p:nvSpPr>
        <p:spPr>
          <a:xfrm>
            <a:off x="1483050" y="2116950"/>
            <a:ext cx="61779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 dirty="0"/>
              <a:t>Animals have no feelings.</a:t>
            </a:r>
            <a:endParaRPr sz="70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7"/>
          <p:cNvSpPr txBox="1">
            <a:spLocks noGrp="1"/>
          </p:cNvSpPr>
          <p:nvPr>
            <p:ph type="title"/>
          </p:nvPr>
        </p:nvSpPr>
        <p:spPr>
          <a:xfrm>
            <a:off x="1483050" y="2116950"/>
            <a:ext cx="61779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 dirty="0"/>
              <a:t>Strength is better than intelligence.</a:t>
            </a:r>
            <a:endParaRPr sz="70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Elevator Speech </a:t>
            </a:r>
            <a:endParaRPr dirty="0"/>
          </a:p>
        </p:txBody>
      </p:sp>
      <p:sp>
        <p:nvSpPr>
          <p:cNvPr id="200" name="Google Shape;200;p3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Choose one of the statements that you believe your character would most strongly agree with.</a:t>
            </a:r>
            <a:endParaRPr dirty="0"/>
          </a:p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Provide textual evidence to support the claims of your character. </a:t>
            </a:r>
            <a:endParaRPr dirty="0"/>
          </a:p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Speak clearly. </a:t>
            </a:r>
            <a:endParaRPr dirty="0"/>
          </a:p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Organize ideas in a way that flows. </a:t>
            </a:r>
            <a:endParaRPr dirty="0"/>
          </a:p>
        </p:txBody>
      </p:sp>
      <p:pic>
        <p:nvPicPr>
          <p:cNvPr id="201" name="Google Shape;201;p38" title="Elevator Speec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0550" y="233175"/>
            <a:ext cx="1027456" cy="99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Essential Question:</a:t>
            </a:r>
            <a:endParaRPr dirty="0"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 dirty="0"/>
              <a:t>What key literary elements does the author use to develop the characters in </a:t>
            </a:r>
            <a:r>
              <a:rPr lang="en-US"/>
              <a:t>the story “The </a:t>
            </a:r>
            <a:r>
              <a:rPr lang="en-US" dirty="0"/>
              <a:t>Most </a:t>
            </a:r>
            <a:r>
              <a:rPr lang="en-US"/>
              <a:t>Dangerous Game”?</a:t>
            </a:r>
            <a:endParaRPr dirty="0"/>
          </a:p>
          <a:p>
            <a:pPr marL="5715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130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Lesson Objectives:</a:t>
            </a:r>
            <a:endParaRPr dirty="0"/>
          </a:p>
        </p:txBody>
      </p:sp>
      <p:sp>
        <p:nvSpPr>
          <p:cNvPr id="77" name="Google Shape;77;p18"/>
          <p:cNvSpPr txBox="1">
            <a:spLocks noGrp="1"/>
          </p:cNvSpPr>
          <p:nvPr>
            <p:ph type="subTitle" idx="1"/>
          </p:nvPr>
        </p:nvSpPr>
        <p:spPr>
          <a:xfrm>
            <a:off x="456175" y="1791478"/>
            <a:ext cx="8232300" cy="183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</a:pPr>
            <a:r>
              <a:rPr lang="en-US" sz="2400" dirty="0"/>
              <a:t>Predict outcomes of the story by reading key statements and quotes from the text. </a:t>
            </a:r>
            <a:endParaRPr sz="2400" dirty="0"/>
          </a:p>
          <a:p>
            <a: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</a:pPr>
            <a:r>
              <a:rPr lang="en-US" sz="2400" dirty="0"/>
              <a:t>Identify literary elements that contribute to the development of main characters. </a:t>
            </a:r>
            <a:endParaRPr sz="2400" dirty="0"/>
          </a:p>
          <a:p>
            <a: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</a:pPr>
            <a:r>
              <a:rPr lang="en-US" sz="2400" dirty="0"/>
              <a:t>Evaluate the characters’ thoughts, motivations, and actions in the story to determine the protagonist and antagonist. </a:t>
            </a:r>
            <a:endParaRPr sz="2400" dirty="0"/>
          </a:p>
          <a:p>
            <a: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Four Corners </a:t>
            </a:r>
            <a:endParaRPr dirty="0"/>
          </a:p>
        </p:txBody>
      </p:sp>
      <p:sp>
        <p:nvSpPr>
          <p:cNvPr id="83" name="Google Shape;83;p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Aft>
                <a:spcPts val="0"/>
              </a:spcAft>
              <a:buSzPts val="2700"/>
              <a:buChar char="●"/>
            </a:pPr>
            <a:r>
              <a:rPr lang="en-US" dirty="0"/>
              <a:t>Read the following statements and decide, do you:</a:t>
            </a:r>
            <a:endParaRPr dirty="0"/>
          </a:p>
          <a:p>
            <a:pPr lvl="1" algn="l" rtl="0">
              <a:spcAft>
                <a:spcPts val="0"/>
              </a:spcAft>
              <a:buSzPts val="2500"/>
              <a:buChar char="o"/>
            </a:pPr>
            <a:r>
              <a:rPr lang="en-US" dirty="0"/>
              <a:t>Strongly Agree ?</a:t>
            </a:r>
            <a:endParaRPr dirty="0"/>
          </a:p>
          <a:p>
            <a:pPr lvl="1" algn="l" rtl="0">
              <a:spcAft>
                <a:spcPts val="0"/>
              </a:spcAft>
              <a:buSzPts val="2500"/>
              <a:buChar char="o"/>
            </a:pPr>
            <a:r>
              <a:rPr lang="en-US" dirty="0"/>
              <a:t>Agree ?</a:t>
            </a:r>
            <a:endParaRPr dirty="0"/>
          </a:p>
          <a:p>
            <a:pPr lvl="1" algn="l" rtl="0">
              <a:spcAft>
                <a:spcPts val="0"/>
              </a:spcAft>
              <a:buSzPts val="2500"/>
              <a:buChar char="o"/>
            </a:pPr>
            <a:r>
              <a:rPr lang="en-US" dirty="0"/>
              <a:t>Disagree ?</a:t>
            </a:r>
            <a:endParaRPr dirty="0"/>
          </a:p>
          <a:p>
            <a:pPr lvl="1" algn="l" rtl="0">
              <a:spcAft>
                <a:spcPts val="0"/>
              </a:spcAft>
              <a:buSzPts val="2500"/>
              <a:buChar char="o"/>
            </a:pPr>
            <a:r>
              <a:rPr lang="en-US" dirty="0"/>
              <a:t>Strongly Disagree ?</a:t>
            </a:r>
            <a:endParaRPr dirty="0"/>
          </a:p>
          <a:p>
            <a:pPr lvl="0" algn="l" rtl="0">
              <a:spcAft>
                <a:spcPts val="0"/>
              </a:spcAft>
              <a:buSzPts val="2700"/>
              <a:buChar char="●"/>
            </a:pPr>
            <a:r>
              <a:rPr lang="en-US" dirty="0"/>
              <a:t>Stand in the corner that labels your feelings.</a:t>
            </a:r>
            <a:endParaRPr dirty="0"/>
          </a:p>
        </p:txBody>
      </p:sp>
      <p:pic>
        <p:nvPicPr>
          <p:cNvPr id="2" name="Google Shape;91;p20">
            <a:extLst>
              <a:ext uri="{FF2B5EF4-FFF2-40B4-BE49-F238E27FC236}">
                <a16:creationId xmlns:a16="http://schemas.microsoft.com/office/drawing/2014/main" id="{0F8BBAEF-AC6D-B1CB-EF23-DE978276064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7325" y="391950"/>
            <a:ext cx="924250" cy="9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Four Corners </a:t>
            </a:r>
            <a:endParaRPr dirty="0"/>
          </a:p>
        </p:txBody>
      </p:sp>
      <p:sp>
        <p:nvSpPr>
          <p:cNvPr id="90" name="Google Shape;90;p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93700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With your group, discuss:</a:t>
            </a:r>
            <a:endParaRPr dirty="0"/>
          </a:p>
          <a:p>
            <a:pPr lvl="1" algn="l" rtl="0">
              <a:spcAft>
                <a:spcPts val="0"/>
              </a:spcAft>
              <a:buSzPts val="2600"/>
              <a:buChar char="o"/>
            </a:pPr>
            <a:r>
              <a:rPr lang="en-US" dirty="0"/>
              <a:t>Reasons</a:t>
            </a:r>
            <a:endParaRPr dirty="0"/>
          </a:p>
          <a:p>
            <a:pPr lvl="1" algn="l" rtl="0">
              <a:spcAft>
                <a:spcPts val="0"/>
              </a:spcAft>
              <a:buSzPts val="2600"/>
              <a:buChar char="o"/>
            </a:pPr>
            <a:r>
              <a:rPr lang="en-US" dirty="0"/>
              <a:t>Justifications</a:t>
            </a:r>
            <a:endParaRPr dirty="0"/>
          </a:p>
          <a:p>
            <a:pPr lvl="0" indent="-393700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Be prepared to share out with the rest of the class.</a:t>
            </a:r>
            <a:endParaRPr dirty="0"/>
          </a:p>
        </p:txBody>
      </p:sp>
      <p:pic>
        <p:nvPicPr>
          <p:cNvPr id="2" name="Google Shape;91;p20">
            <a:extLst>
              <a:ext uri="{FF2B5EF4-FFF2-40B4-BE49-F238E27FC236}">
                <a16:creationId xmlns:a16="http://schemas.microsoft.com/office/drawing/2014/main" id="{1AC89C94-DA48-9550-6C44-4B8F8E87D0B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7325" y="391950"/>
            <a:ext cx="924250" cy="9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1483050" y="2116950"/>
            <a:ext cx="61779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 dirty="0"/>
              <a:t>Hunting is a sport.</a:t>
            </a:r>
            <a:endParaRPr sz="7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1483050" y="2116950"/>
            <a:ext cx="61779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 dirty="0"/>
              <a:t>Hunting is evil.</a:t>
            </a:r>
            <a:endParaRPr sz="7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1483050" y="2116950"/>
            <a:ext cx="61779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 dirty="0"/>
              <a:t>Hunting is unfair.</a:t>
            </a:r>
            <a:endParaRPr sz="7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2955A4EC-A41F-924E-8A5C-EC8D30BCF2B0}" vid="{C1FC503B-5766-4541-B590-824E08429B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2955A4EC-A41F-924E-8A5C-EC8D30BCF2B0}" vid="{D45ADE69-AC46-AB4B-AFB7-4F6B3A12186F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25</Template>
  <TotalTime>226</TotalTime>
  <Words>622</Words>
  <Application>Microsoft Office PowerPoint</Application>
  <PresentationFormat>On-screen Show (16:9)</PresentationFormat>
  <Paragraphs>82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NTR</vt:lpstr>
      <vt:lpstr>Wingdings</vt:lpstr>
      <vt:lpstr>Aptos Display</vt:lpstr>
      <vt:lpstr>Noto Sans Symbols</vt:lpstr>
      <vt:lpstr>Courier New</vt:lpstr>
      <vt:lpstr>System Font Regular</vt:lpstr>
      <vt:lpstr>Custom Design</vt:lpstr>
      <vt:lpstr>1_Custom Design</vt:lpstr>
      <vt:lpstr>PowerPoint Presentation</vt:lpstr>
      <vt:lpstr>The Most Dangerous Game</vt:lpstr>
      <vt:lpstr>Essential Question:</vt:lpstr>
      <vt:lpstr>Lesson Objectives:</vt:lpstr>
      <vt:lpstr>Four Corners </vt:lpstr>
      <vt:lpstr>Four Corners </vt:lpstr>
      <vt:lpstr>Hunting is a sport.</vt:lpstr>
      <vt:lpstr>Hunting is evil.</vt:lpstr>
      <vt:lpstr>Hunting is unfair.</vt:lpstr>
      <vt:lpstr>Animals have no feelings.</vt:lpstr>
      <vt:lpstr>Strength is better than intelligence.</vt:lpstr>
      <vt:lpstr>Tea Party </vt:lpstr>
      <vt:lpstr>Who will you join?</vt:lpstr>
      <vt:lpstr>CUS and Discuss</vt:lpstr>
      <vt:lpstr>CUS and Discuss</vt:lpstr>
      <vt:lpstr>Venn Diagram</vt:lpstr>
      <vt:lpstr>Four Corners </vt:lpstr>
      <vt:lpstr>Four Corners </vt:lpstr>
      <vt:lpstr>Hunting is a sport.</vt:lpstr>
      <vt:lpstr>Hunting is evil.</vt:lpstr>
      <vt:lpstr>Hunting is unfair.</vt:lpstr>
      <vt:lpstr>Animals have no feelings.</vt:lpstr>
      <vt:lpstr>Strength is better than intelligence.</vt:lpstr>
      <vt:lpstr>Elevator Speech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Most Dangerous Game</dc:title>
  <dc:subject/>
  <dc:creator>K20 Center</dc:creator>
  <cp:keywords/>
  <dc:description/>
  <cp:lastModifiedBy>K20 Center</cp:lastModifiedBy>
  <cp:revision>6</cp:revision>
  <dcterms:modified xsi:type="dcterms:W3CDTF">2026-02-06T15:51:42Z</dcterms:modified>
  <cp:category/>
</cp:coreProperties>
</file>