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2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5143500" type="screen16x9"/>
  <p:notesSz cx="6858000" cy="9144000"/>
  <p:embeddedFontLst>
    <p:embeddedFont>
      <p:font typeface="Constantia" panose="02030602050306030303" pitchFamily="18" charset="0"/>
      <p:regular r:id="rId26"/>
      <p:bold r:id="rId27"/>
      <p:italic r:id="rId28"/>
      <p:boldItalic r:id="rId29"/>
    </p:embeddedFont>
    <p:embeddedFont>
      <p:font typeface="Georgia" panose="02040502050405020303" pitchFamily="18" charset="0"/>
      <p:regular r:id="rId30"/>
      <p:bold r:id="rId31"/>
      <p:italic r:id="rId32"/>
      <p:boldItalic r:id="rId3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00" d="100"/>
          <a:sy n="100" d="100"/>
        </p:scale>
        <p:origin x="446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font" Target="fonts/font8.fntdata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7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font" Target="fonts/font5.fntdata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cken, Pam" userId="f3aa402d-8a3c-4841-b939-af5e5b41e404" providerId="ADAL" clId="{2E34A0D9-7EA2-4542-8D46-5899958C15E8}"/>
    <pc:docChg chg="custSel modSld">
      <pc:chgData name="Bracken, Pam" userId="f3aa402d-8a3c-4841-b939-af5e5b41e404" providerId="ADAL" clId="{2E34A0D9-7EA2-4542-8D46-5899958C15E8}" dt="2024-02-27T17:03:39.866" v="15" actId="1076"/>
      <pc:docMkLst>
        <pc:docMk/>
      </pc:docMkLst>
      <pc:sldChg chg="modSp mod">
        <pc:chgData name="Bracken, Pam" userId="f3aa402d-8a3c-4841-b939-af5e5b41e404" providerId="ADAL" clId="{2E34A0D9-7EA2-4542-8D46-5899958C15E8}" dt="2024-02-27T16:58:27.322" v="2" actId="313"/>
        <pc:sldMkLst>
          <pc:docMk/>
          <pc:sldMk cId="0" sldId="258"/>
        </pc:sldMkLst>
        <pc:spChg chg="mod">
          <ac:chgData name="Bracken, Pam" userId="f3aa402d-8a3c-4841-b939-af5e5b41e404" providerId="ADAL" clId="{2E34A0D9-7EA2-4542-8D46-5899958C15E8}" dt="2024-02-27T16:58:27.322" v="2" actId="313"/>
          <ac:spMkLst>
            <pc:docMk/>
            <pc:sldMk cId="0" sldId="258"/>
            <ac:spMk id="74" creationId="{00000000-0000-0000-0000-000000000000}"/>
          </ac:spMkLst>
        </pc:spChg>
      </pc:sldChg>
      <pc:sldChg chg="modSp mod">
        <pc:chgData name="Bracken, Pam" userId="f3aa402d-8a3c-4841-b939-af5e5b41e404" providerId="ADAL" clId="{2E34A0D9-7EA2-4542-8D46-5899958C15E8}" dt="2024-02-27T16:58:52.158" v="4" actId="1076"/>
        <pc:sldMkLst>
          <pc:docMk/>
          <pc:sldMk cId="0" sldId="259"/>
        </pc:sldMkLst>
        <pc:spChg chg="mod">
          <ac:chgData name="Bracken, Pam" userId="f3aa402d-8a3c-4841-b939-af5e5b41e404" providerId="ADAL" clId="{2E34A0D9-7EA2-4542-8D46-5899958C15E8}" dt="2024-02-27T16:58:44.614" v="3" actId="1076"/>
          <ac:spMkLst>
            <pc:docMk/>
            <pc:sldMk cId="0" sldId="259"/>
            <ac:spMk id="79" creationId="{00000000-0000-0000-0000-000000000000}"/>
          </ac:spMkLst>
        </pc:spChg>
        <pc:spChg chg="mod">
          <ac:chgData name="Bracken, Pam" userId="f3aa402d-8a3c-4841-b939-af5e5b41e404" providerId="ADAL" clId="{2E34A0D9-7EA2-4542-8D46-5899958C15E8}" dt="2024-02-27T16:58:52.158" v="4" actId="1076"/>
          <ac:spMkLst>
            <pc:docMk/>
            <pc:sldMk cId="0" sldId="259"/>
            <ac:spMk id="80" creationId="{00000000-0000-0000-0000-000000000000}"/>
          </ac:spMkLst>
        </pc:spChg>
      </pc:sldChg>
      <pc:sldChg chg="modSp mod">
        <pc:chgData name="Bracken, Pam" userId="f3aa402d-8a3c-4841-b939-af5e5b41e404" providerId="ADAL" clId="{2E34A0D9-7EA2-4542-8D46-5899958C15E8}" dt="2024-02-27T17:01:20.300" v="7" actId="1076"/>
        <pc:sldMkLst>
          <pc:docMk/>
          <pc:sldMk cId="0" sldId="266"/>
        </pc:sldMkLst>
        <pc:spChg chg="mod">
          <ac:chgData name="Bracken, Pam" userId="f3aa402d-8a3c-4841-b939-af5e5b41e404" providerId="ADAL" clId="{2E34A0D9-7EA2-4542-8D46-5899958C15E8}" dt="2024-02-27T17:01:02.639" v="6" actId="1076"/>
          <ac:spMkLst>
            <pc:docMk/>
            <pc:sldMk cId="0" sldId="266"/>
            <ac:spMk id="123" creationId="{00000000-0000-0000-0000-000000000000}"/>
          </ac:spMkLst>
        </pc:spChg>
        <pc:spChg chg="mod">
          <ac:chgData name="Bracken, Pam" userId="f3aa402d-8a3c-4841-b939-af5e5b41e404" providerId="ADAL" clId="{2E34A0D9-7EA2-4542-8D46-5899958C15E8}" dt="2024-02-27T17:01:20.300" v="7" actId="1076"/>
          <ac:spMkLst>
            <pc:docMk/>
            <pc:sldMk cId="0" sldId="266"/>
            <ac:spMk id="124" creationId="{00000000-0000-0000-0000-000000000000}"/>
          </ac:spMkLst>
        </pc:spChg>
      </pc:sldChg>
      <pc:sldChg chg="modSp mod">
        <pc:chgData name="Bracken, Pam" userId="f3aa402d-8a3c-4841-b939-af5e5b41e404" providerId="ADAL" clId="{2E34A0D9-7EA2-4542-8D46-5899958C15E8}" dt="2024-02-27T17:02:15.903" v="9" actId="1076"/>
        <pc:sldMkLst>
          <pc:docMk/>
          <pc:sldMk cId="0" sldId="268"/>
        </pc:sldMkLst>
        <pc:spChg chg="mod">
          <ac:chgData name="Bracken, Pam" userId="f3aa402d-8a3c-4841-b939-af5e5b41e404" providerId="ADAL" clId="{2E34A0D9-7EA2-4542-8D46-5899958C15E8}" dt="2024-02-27T17:02:15.903" v="9" actId="1076"/>
          <ac:spMkLst>
            <pc:docMk/>
            <pc:sldMk cId="0" sldId="268"/>
            <ac:spMk id="137" creationId="{00000000-0000-0000-0000-000000000000}"/>
          </ac:spMkLst>
        </pc:spChg>
      </pc:sldChg>
      <pc:sldChg chg="modSp mod">
        <pc:chgData name="Bracken, Pam" userId="f3aa402d-8a3c-4841-b939-af5e5b41e404" providerId="ADAL" clId="{2E34A0D9-7EA2-4542-8D46-5899958C15E8}" dt="2024-02-27T17:02:24.538" v="10" actId="1076"/>
        <pc:sldMkLst>
          <pc:docMk/>
          <pc:sldMk cId="0" sldId="269"/>
        </pc:sldMkLst>
        <pc:spChg chg="mod">
          <ac:chgData name="Bracken, Pam" userId="f3aa402d-8a3c-4841-b939-af5e5b41e404" providerId="ADAL" clId="{2E34A0D9-7EA2-4542-8D46-5899958C15E8}" dt="2024-02-27T17:02:24.538" v="10" actId="1076"/>
          <ac:spMkLst>
            <pc:docMk/>
            <pc:sldMk cId="0" sldId="269"/>
            <ac:spMk id="146" creationId="{00000000-0000-0000-0000-000000000000}"/>
          </ac:spMkLst>
        </pc:spChg>
      </pc:sldChg>
      <pc:sldChg chg="modSp mod">
        <pc:chgData name="Bracken, Pam" userId="f3aa402d-8a3c-4841-b939-af5e5b41e404" providerId="ADAL" clId="{2E34A0D9-7EA2-4542-8D46-5899958C15E8}" dt="2024-02-27T17:02:39.820" v="12" actId="1076"/>
        <pc:sldMkLst>
          <pc:docMk/>
          <pc:sldMk cId="0" sldId="270"/>
        </pc:sldMkLst>
        <pc:spChg chg="mod">
          <ac:chgData name="Bracken, Pam" userId="f3aa402d-8a3c-4841-b939-af5e5b41e404" providerId="ADAL" clId="{2E34A0D9-7EA2-4542-8D46-5899958C15E8}" dt="2024-02-27T17:02:32.279" v="11" actId="1076"/>
          <ac:spMkLst>
            <pc:docMk/>
            <pc:sldMk cId="0" sldId="270"/>
            <ac:spMk id="152" creationId="{00000000-0000-0000-0000-000000000000}"/>
          </ac:spMkLst>
        </pc:spChg>
        <pc:spChg chg="mod">
          <ac:chgData name="Bracken, Pam" userId="f3aa402d-8a3c-4841-b939-af5e5b41e404" providerId="ADAL" clId="{2E34A0D9-7EA2-4542-8D46-5899958C15E8}" dt="2024-02-27T17:02:39.820" v="12" actId="1076"/>
          <ac:spMkLst>
            <pc:docMk/>
            <pc:sldMk cId="0" sldId="270"/>
            <ac:spMk id="153" creationId="{00000000-0000-0000-0000-000000000000}"/>
          </ac:spMkLst>
        </pc:spChg>
      </pc:sldChg>
      <pc:sldChg chg="modSp mod">
        <pc:chgData name="Bracken, Pam" userId="f3aa402d-8a3c-4841-b939-af5e5b41e404" providerId="ADAL" clId="{2E34A0D9-7EA2-4542-8D46-5899958C15E8}" dt="2024-02-27T17:03:17.583" v="13" actId="1076"/>
        <pc:sldMkLst>
          <pc:docMk/>
          <pc:sldMk cId="0" sldId="277"/>
        </pc:sldMkLst>
        <pc:spChg chg="mod">
          <ac:chgData name="Bracken, Pam" userId="f3aa402d-8a3c-4841-b939-af5e5b41e404" providerId="ADAL" clId="{2E34A0D9-7EA2-4542-8D46-5899958C15E8}" dt="2024-02-27T17:03:17.583" v="13" actId="1076"/>
          <ac:spMkLst>
            <pc:docMk/>
            <pc:sldMk cId="0" sldId="277"/>
            <ac:spMk id="197" creationId="{00000000-0000-0000-0000-000000000000}"/>
          </ac:spMkLst>
        </pc:spChg>
      </pc:sldChg>
      <pc:sldChg chg="modSp mod">
        <pc:chgData name="Bracken, Pam" userId="f3aa402d-8a3c-4841-b939-af5e5b41e404" providerId="ADAL" clId="{2E34A0D9-7EA2-4542-8D46-5899958C15E8}" dt="2024-02-27T17:03:39.866" v="15" actId="1076"/>
        <pc:sldMkLst>
          <pc:docMk/>
          <pc:sldMk cId="0" sldId="278"/>
        </pc:sldMkLst>
        <pc:spChg chg="mod">
          <ac:chgData name="Bracken, Pam" userId="f3aa402d-8a3c-4841-b939-af5e5b41e404" providerId="ADAL" clId="{2E34A0D9-7EA2-4542-8D46-5899958C15E8}" dt="2024-02-27T17:03:31.008" v="14" actId="1076"/>
          <ac:spMkLst>
            <pc:docMk/>
            <pc:sldMk cId="0" sldId="278"/>
            <ac:spMk id="202" creationId="{00000000-0000-0000-0000-000000000000}"/>
          </ac:spMkLst>
        </pc:spChg>
        <pc:spChg chg="mod">
          <ac:chgData name="Bracken, Pam" userId="f3aa402d-8a3c-4841-b939-af5e5b41e404" providerId="ADAL" clId="{2E34A0D9-7EA2-4542-8D46-5899958C15E8}" dt="2024-02-27T17:03:39.866" v="15" actId="1076"/>
          <ac:spMkLst>
            <pc:docMk/>
            <pc:sldMk cId="0" sldId="278"/>
            <ac:spMk id="20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monlit.org/en/texts/the-most-dangerous-game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youtube.com/watch?v=JaZe97zRcy8&amp;t=94s" TargetMode="Externa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7e5f48d105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7e5f48d105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7e5f48d105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7e5f48d105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711ff62c8d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711ff62c8d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81101408fe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https://www.commonlit.org/en/texts/the-most-dangerous-game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https://www.youtube.com/watch?v=JaZe97zRcy8&amp;t=94s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g81101408fe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81101408fe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g81101408fe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70ebb8ded7_1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70ebb8ded7_1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70ebb8ded7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70ebb8ded7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70ebb8ded7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70ebb8ded7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70ebb8ded7_1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70ebb8ded7_1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70ebb8ded7_1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70ebb8ded7_1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70ebb8d64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70ebb8d64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70ebb8ded7_1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70ebb8ded7_1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70ebb8ded7_1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70ebb8ded7_1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70ebb8ded7_1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70ebb8ded7_1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7eb5365b6c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7eb5365b6c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7eb5365b6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7eb5365b6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7e5f48d105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7e5f48d105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0ebb8d64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0ebb8d644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7e5f48d105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7e5f48d105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7e5f48d105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7e5f48d105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7e5f48d105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7e5f48d105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7e5f48d105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7e5f48d105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ITLE_AND_TWO_COLUMN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3600"/>
              <a:buFont typeface="Georgia"/>
              <a:buNone/>
              <a:defRPr sz="3600" b="0" i="0" u="none" strike="noStrike" cap="none">
                <a:solidFill>
                  <a:srgbClr val="991B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6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6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43" name="Google Shape;4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go slide">
  <p:cSld name="Logo slide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blue">
  <p:cSld name="Title and body blue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2836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48" name="Google Shape;48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red">
  <p:cSld name="Title and body red">
    <p:bg>
      <p:bgPr>
        <a:solidFill>
          <a:schemeClr val="lt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1D20"/>
              </a:buClr>
              <a:buSzPts val="3600"/>
              <a:buFont typeface="Calibri"/>
              <a:buNone/>
              <a:defRPr sz="3600" b="0" i="0" u="none" strike="noStrike" cap="none">
                <a:solidFill>
                  <a:srgbClr val="971D2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52" name="Google Shape;52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yellow">
  <p:cSld name="Title and body yellow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8219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5" name="Google Shape;55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56" name="Google Shape;56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13" name="Google Shape;13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38" scaled="0"/>
        </a:gra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8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None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None/>
              <a:defRPr sz="13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ctr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ctr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None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ctr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None/>
              <a:defRPr sz="10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17" name="Google Shape;17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83" scaled="0"/>
        </a:gra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1"/>
              </a:buClr>
              <a:buSzPts val="1148"/>
              <a:buFont typeface="Noto Sans Symbols"/>
              <a:buNone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2"/>
              </a:buClr>
              <a:buSzPts val="84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accent3"/>
              </a:buClr>
              <a:buSzPts val="683"/>
              <a:buFont typeface="Noto Sans Symbols"/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accent4"/>
              </a:buClr>
              <a:buSzPts val="683"/>
              <a:buFont typeface="Noto Sans Symbols"/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21" name="Google Shape;21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1"/>
          </p:nvPr>
        </p:nvSpPr>
        <p:spPr>
          <a:xfrm>
            <a:off x="457200" y="1440064"/>
            <a:ext cx="4038600" cy="33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8428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3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2"/>
          </p:nvPr>
        </p:nvSpPr>
        <p:spPr>
          <a:xfrm>
            <a:off x="4648200" y="1440064"/>
            <a:ext cx="4038600" cy="33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8428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3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3058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29" name="Google Shape;29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bg>
      <p:bgPr>
        <a:solidFill>
          <a:schemeClr val="lt1"/>
        </a:soli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3575050" y="1428750"/>
            <a:ext cx="51117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3883" algn="l" rtl="0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Clr>
                <a:schemeClr val="accent1"/>
              </a:buClr>
              <a:buSzPts val="1658"/>
              <a:buFont typeface="Noto Sans Symbols"/>
              <a:buChar char="●"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0861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body" idx="2"/>
          </p:nvPr>
        </p:nvSpPr>
        <p:spPr>
          <a:xfrm>
            <a:off x="457200" y="1428750"/>
            <a:ext cx="31242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0956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88607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7813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78129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38" name="Google Shape;38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39967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6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00" cy="1371600"/>
          </a:xfrm>
          <a:prstGeom prst="rect">
            <a:avLst/>
          </a:prstGeom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Most Dangerous Game </a:t>
            </a:r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00" cy="1314300"/>
          </a:xfrm>
          <a:prstGeom prst="rect">
            <a:avLst/>
          </a:prstGeom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/>
              <a:t>ELA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Strength is better than intelligence. </a:t>
            </a:r>
            <a:endParaRPr/>
          </a:p>
        </p:txBody>
      </p:sp>
      <p:sp>
        <p:nvSpPr>
          <p:cNvPr id="118" name="Google Shape;118;p25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914400" lvl="0" indent="-381000" algn="l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Char char="•"/>
            </a:pPr>
            <a:r>
              <a:rPr lang="en" sz="2400">
                <a:solidFill>
                  <a:srgbClr val="FFFFFF"/>
                </a:solidFill>
              </a:rPr>
              <a:t>With your agreement group, discuss:</a:t>
            </a:r>
            <a:endParaRPr sz="2400">
              <a:solidFill>
                <a:srgbClr val="FFFFFF"/>
              </a:solidFill>
            </a:endParaRPr>
          </a:p>
          <a:p>
            <a:pPr marL="1371600" lvl="1" indent="-325755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30"/>
              <a:buChar char="●"/>
            </a:pPr>
            <a:r>
              <a:rPr lang="en" sz="1800">
                <a:solidFill>
                  <a:srgbClr val="FFFFFF"/>
                </a:solidFill>
              </a:rPr>
              <a:t>Reasons</a:t>
            </a:r>
            <a:endParaRPr sz="1800">
              <a:solidFill>
                <a:srgbClr val="FFFFFF"/>
              </a:solidFill>
            </a:endParaRPr>
          </a:p>
          <a:p>
            <a:pPr marL="1371600" lvl="1" indent="-325755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30"/>
              <a:buChar char="●"/>
            </a:pPr>
            <a:r>
              <a:rPr lang="en" sz="1800">
                <a:solidFill>
                  <a:srgbClr val="FFFFFF"/>
                </a:solidFill>
              </a:rPr>
              <a:t>Justifications</a:t>
            </a:r>
            <a:endParaRPr sz="1800">
              <a:solidFill>
                <a:srgbClr val="FFFFFF"/>
              </a:solidFill>
            </a:endParaRPr>
          </a:p>
          <a:p>
            <a:pPr marL="914400" lvl="0" indent="-3810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•"/>
            </a:pPr>
            <a:r>
              <a:rPr lang="en" sz="2400">
                <a:solidFill>
                  <a:srgbClr val="FFFFFF"/>
                </a:solidFill>
              </a:rPr>
              <a:t>Be prepared to share out with the rest of the class.</a:t>
            </a:r>
            <a:endParaRPr sz="240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6"/>
          <p:cNvSpPr txBox="1">
            <a:spLocks noGrp="1"/>
          </p:cNvSpPr>
          <p:nvPr>
            <p:ph type="title"/>
          </p:nvPr>
        </p:nvSpPr>
        <p:spPr>
          <a:xfrm>
            <a:off x="457200" y="207520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Tea Party </a:t>
            </a:r>
            <a:endParaRPr dirty="0"/>
          </a:p>
        </p:txBody>
      </p:sp>
      <p:sp>
        <p:nvSpPr>
          <p:cNvPr id="124" name="Google Shape;124;p26"/>
          <p:cNvSpPr txBox="1">
            <a:spLocks noGrp="1"/>
          </p:cNvSpPr>
          <p:nvPr>
            <p:ph type="body" idx="1"/>
          </p:nvPr>
        </p:nvSpPr>
        <p:spPr>
          <a:xfrm>
            <a:off x="390393" y="1002020"/>
            <a:ext cx="57903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520"/>
              </a:spcBef>
              <a:spcAft>
                <a:spcPts val="0"/>
              </a:spcAft>
              <a:buSzPts val="2400"/>
              <a:buChar char="•"/>
            </a:pPr>
            <a:r>
              <a:rPr lang="en" sz="2400" dirty="0"/>
              <a:t>Each person gets a slip of paper.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" sz="2400" dirty="0"/>
              <a:t>Read it to yourself, and think: What could this story be about? </a:t>
            </a:r>
            <a:endParaRPr sz="2400"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sz="2400" dirty="0"/>
              <a:t>Walk around the room to find a partner.</a:t>
            </a:r>
            <a:endParaRPr sz="2400" dirty="0"/>
          </a:p>
          <a:p>
            <a:pPr marL="914400" lvl="1" indent="-325755" algn="l" rtl="0">
              <a:spcBef>
                <a:spcPts val="0"/>
              </a:spcBef>
              <a:spcAft>
                <a:spcPts val="0"/>
              </a:spcAft>
              <a:buSzPts val="1530"/>
              <a:buChar char="●"/>
            </a:pPr>
            <a:r>
              <a:rPr lang="en" sz="2400" dirty="0"/>
              <a:t>Take turns reading each statement to each other. </a:t>
            </a:r>
            <a:endParaRPr sz="2400" dirty="0"/>
          </a:p>
          <a:p>
            <a:pPr marL="914400" lvl="1" indent="-325755" algn="l" rtl="0">
              <a:spcBef>
                <a:spcPts val="0"/>
              </a:spcBef>
              <a:spcAft>
                <a:spcPts val="0"/>
              </a:spcAft>
              <a:buSzPts val="1530"/>
              <a:buChar char="●"/>
            </a:pPr>
            <a:r>
              <a:rPr lang="en" sz="2400" dirty="0"/>
              <a:t>Once each person has read their statement, predict how the two statements fit together in the story.</a:t>
            </a:r>
            <a:r>
              <a:rPr lang="en" dirty="0"/>
              <a:t> </a:t>
            </a:r>
            <a:endParaRPr dirty="0"/>
          </a:p>
        </p:txBody>
      </p:sp>
      <p:pic>
        <p:nvPicPr>
          <p:cNvPr id="125" name="Google Shape;125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33925" y="1100023"/>
            <a:ext cx="1985125" cy="255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7"/>
          <p:cNvSpPr txBox="1">
            <a:spLocks noGrp="1"/>
          </p:cNvSpPr>
          <p:nvPr>
            <p:ph type="ctrTitle"/>
          </p:nvPr>
        </p:nvSpPr>
        <p:spPr>
          <a:xfrm>
            <a:off x="0" y="1028700"/>
            <a:ext cx="9144000" cy="1371600"/>
          </a:xfrm>
          <a:prstGeom prst="rect">
            <a:avLst/>
          </a:prstGeom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Team Rainsford OR Team Zaroff</a:t>
            </a:r>
            <a:endParaRPr/>
          </a:p>
        </p:txBody>
      </p:sp>
      <p:sp>
        <p:nvSpPr>
          <p:cNvPr id="131" name="Google Shape;131;p27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00" cy="1314300"/>
          </a:xfrm>
          <a:prstGeom prst="rect">
            <a:avLst/>
          </a:prstGeom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/>
              <a:t>Which will you join?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8"/>
          <p:cNvSpPr txBox="1">
            <a:spLocks noGrp="1"/>
          </p:cNvSpPr>
          <p:nvPr>
            <p:ph type="title"/>
          </p:nvPr>
        </p:nvSpPr>
        <p:spPr>
          <a:xfrm>
            <a:off x="356059" y="0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 dirty="0"/>
              <a:t>CUS and Discuss</a:t>
            </a:r>
            <a:endParaRPr sz="2000" dirty="0">
              <a:solidFill>
                <a:schemeClr val="dk1"/>
              </a:solidFill>
            </a:endParaRPr>
          </a:p>
        </p:txBody>
      </p:sp>
      <p:sp>
        <p:nvSpPr>
          <p:cNvPr id="137" name="Google Shape;137;p28"/>
          <p:cNvSpPr txBox="1">
            <a:spLocks noGrp="1"/>
          </p:cNvSpPr>
          <p:nvPr>
            <p:ph type="body" idx="1"/>
          </p:nvPr>
        </p:nvSpPr>
        <p:spPr>
          <a:xfrm>
            <a:off x="368227" y="992479"/>
            <a:ext cx="6081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" dirty="0"/>
              <a:t>As you read: </a:t>
            </a:r>
            <a:endParaRPr dirty="0"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" dirty="0">
                <a:solidFill>
                  <a:schemeClr val="accent6"/>
                </a:solidFill>
              </a:rPr>
              <a:t>Circle  </a:t>
            </a:r>
            <a:r>
              <a:rPr lang="en" dirty="0"/>
              <a:t>unknown words.</a:t>
            </a:r>
            <a:endParaRPr dirty="0"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 dirty="0"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" u="sng" dirty="0">
                <a:solidFill>
                  <a:schemeClr val="accent6"/>
                </a:solidFill>
              </a:rPr>
              <a:t>Underline</a:t>
            </a:r>
            <a:r>
              <a:rPr lang="en" dirty="0">
                <a:solidFill>
                  <a:schemeClr val="accent6"/>
                </a:solidFill>
              </a:rPr>
              <a:t> </a:t>
            </a:r>
            <a:r>
              <a:rPr lang="en" dirty="0"/>
              <a:t>details that support your character’s role as protagonist or antagonist in the story.</a:t>
            </a:r>
            <a:endParaRPr dirty="0"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 dirty="0"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" dirty="0">
                <a:solidFill>
                  <a:schemeClr val="accent6"/>
                </a:solidFill>
              </a:rPr>
              <a:t>Star</a:t>
            </a:r>
            <a:r>
              <a:rPr lang="en" dirty="0"/>
              <a:t>   aha moments! </a:t>
            </a:r>
            <a:endParaRPr dirty="0"/>
          </a:p>
        </p:txBody>
      </p:sp>
      <p:sp>
        <p:nvSpPr>
          <p:cNvPr id="138" name="Google Shape;138;p28"/>
          <p:cNvSpPr/>
          <p:nvPr/>
        </p:nvSpPr>
        <p:spPr>
          <a:xfrm>
            <a:off x="469812" y="1456047"/>
            <a:ext cx="938100" cy="645000"/>
          </a:xfrm>
          <a:prstGeom prst="ellipse">
            <a:avLst/>
          </a:prstGeom>
          <a:noFill/>
          <a:ln w="25400" cap="flat" cmpd="sng">
            <a:solidFill>
              <a:srgbClr val="A0871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8"/>
          <p:cNvSpPr/>
          <p:nvPr/>
        </p:nvSpPr>
        <p:spPr>
          <a:xfrm>
            <a:off x="210216" y="3802215"/>
            <a:ext cx="1213598" cy="1175301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noFill/>
          <a:ln w="25400" cap="flat" cmpd="sng">
            <a:solidFill>
              <a:srgbClr val="A0871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" name="Google Shape;140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33925" y="1095341"/>
            <a:ext cx="1985125" cy="25635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 sz="4000"/>
              <a:t>CUS and Discuss</a:t>
            </a:r>
            <a:endParaRPr/>
          </a:p>
        </p:txBody>
      </p:sp>
      <p:sp>
        <p:nvSpPr>
          <p:cNvPr id="146" name="Google Shape;146;p29"/>
          <p:cNvSpPr txBox="1">
            <a:spLocks noGrp="1"/>
          </p:cNvSpPr>
          <p:nvPr>
            <p:ph type="body" idx="1"/>
          </p:nvPr>
        </p:nvSpPr>
        <p:spPr>
          <a:xfrm>
            <a:off x="457200" y="1157634"/>
            <a:ext cx="5122500" cy="34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 sz="2000" dirty="0"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 sz="2000" dirty="0"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" sz="2400" dirty="0">
                <a:solidFill>
                  <a:srgbClr val="000000"/>
                </a:solidFill>
              </a:rPr>
              <a:t>With your partner, </a:t>
            </a:r>
            <a:r>
              <a:rPr lang="en" sz="2400" dirty="0"/>
              <a:t>compare the notes you made. You will then share out with the whole group.</a:t>
            </a:r>
            <a:endParaRPr sz="2400" dirty="0"/>
          </a:p>
        </p:txBody>
      </p:sp>
      <p:pic>
        <p:nvPicPr>
          <p:cNvPr id="147" name="Google Shape;147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33925" y="1095341"/>
            <a:ext cx="1985125" cy="25635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0"/>
          <p:cNvSpPr txBox="1">
            <a:spLocks noGrp="1"/>
          </p:cNvSpPr>
          <p:nvPr>
            <p:ph type="title"/>
          </p:nvPr>
        </p:nvSpPr>
        <p:spPr>
          <a:xfrm>
            <a:off x="457200" y="3375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Venn Diagram</a:t>
            </a:r>
            <a:endParaRPr dirty="0"/>
          </a:p>
        </p:txBody>
      </p:sp>
      <p:sp>
        <p:nvSpPr>
          <p:cNvPr id="153" name="Google Shape;153;p30"/>
          <p:cNvSpPr txBox="1">
            <a:spLocks noGrp="1"/>
          </p:cNvSpPr>
          <p:nvPr>
            <p:ph type="body" idx="1"/>
          </p:nvPr>
        </p:nvSpPr>
        <p:spPr>
          <a:xfrm>
            <a:off x="457200" y="1194966"/>
            <a:ext cx="82296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With your partner, compare and contrast the two main characters, Rainsford and Zaroff.</a:t>
            </a:r>
            <a:endParaRPr dirty="0"/>
          </a:p>
          <a:p>
            <a:pPr marL="914400" lvl="1" indent="-325755" algn="l" rtl="0">
              <a:spcBef>
                <a:spcPts val="0"/>
              </a:spcBef>
              <a:spcAft>
                <a:spcPts val="0"/>
              </a:spcAft>
              <a:buSzPts val="1530"/>
              <a:buChar char="●"/>
            </a:pPr>
            <a:r>
              <a:rPr lang="en" dirty="0"/>
              <a:t>Physical Appearance</a:t>
            </a:r>
            <a:endParaRPr dirty="0"/>
          </a:p>
          <a:p>
            <a:pPr marL="914400" lvl="1" indent="-325755" algn="l" rtl="0">
              <a:spcBef>
                <a:spcPts val="0"/>
              </a:spcBef>
              <a:spcAft>
                <a:spcPts val="0"/>
              </a:spcAft>
              <a:buSzPts val="1530"/>
              <a:buChar char="●"/>
            </a:pPr>
            <a:r>
              <a:rPr lang="en" dirty="0"/>
              <a:t>Thoughts and Feelings</a:t>
            </a:r>
            <a:endParaRPr dirty="0"/>
          </a:p>
          <a:p>
            <a:pPr marL="914400" lvl="1" indent="-325755" algn="l" rtl="0">
              <a:spcBef>
                <a:spcPts val="0"/>
              </a:spcBef>
              <a:spcAft>
                <a:spcPts val="0"/>
              </a:spcAft>
              <a:buSzPts val="1530"/>
              <a:buChar char="●"/>
            </a:pPr>
            <a:r>
              <a:rPr lang="en" dirty="0"/>
              <a:t>Dialogue</a:t>
            </a:r>
            <a:endParaRPr dirty="0"/>
          </a:p>
          <a:p>
            <a:pPr marL="914400" lvl="1" indent="-325755" algn="l" rtl="0">
              <a:spcBef>
                <a:spcPts val="0"/>
              </a:spcBef>
              <a:spcAft>
                <a:spcPts val="0"/>
              </a:spcAft>
              <a:buSzPts val="1530"/>
              <a:buChar char="●"/>
            </a:pPr>
            <a:r>
              <a:rPr lang="en" dirty="0"/>
              <a:t>Narrator’s Comments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Label each character as one of the following:</a:t>
            </a:r>
            <a:endParaRPr dirty="0"/>
          </a:p>
          <a:p>
            <a:pPr marL="914400" lvl="1" indent="-325755" algn="l" rtl="0">
              <a:spcBef>
                <a:spcPts val="0"/>
              </a:spcBef>
              <a:spcAft>
                <a:spcPts val="0"/>
              </a:spcAft>
              <a:buSzPts val="1530"/>
              <a:buChar char="●"/>
            </a:pPr>
            <a:r>
              <a:rPr lang="en" dirty="0"/>
              <a:t>Protagonist</a:t>
            </a:r>
            <a:endParaRPr dirty="0"/>
          </a:p>
          <a:p>
            <a:pPr marL="914400" lvl="1" indent="-325755" algn="l" rtl="0">
              <a:spcBef>
                <a:spcPts val="0"/>
              </a:spcBef>
              <a:spcAft>
                <a:spcPts val="0"/>
              </a:spcAft>
              <a:buSzPts val="1530"/>
              <a:buChar char="●"/>
            </a:pPr>
            <a:r>
              <a:rPr lang="en" dirty="0"/>
              <a:t>Antagonist </a:t>
            </a: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1"/>
          <p:cNvSpPr txBox="1">
            <a:spLocks noGrp="1"/>
          </p:cNvSpPr>
          <p:nvPr>
            <p:ph type="title"/>
          </p:nvPr>
        </p:nvSpPr>
        <p:spPr>
          <a:xfrm>
            <a:off x="457200" y="206350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Four Corners </a:t>
            </a:r>
            <a:endParaRPr dirty="0"/>
          </a:p>
        </p:txBody>
      </p:sp>
      <p:sp>
        <p:nvSpPr>
          <p:cNvPr id="159" name="Google Shape;159;p31"/>
          <p:cNvSpPr txBox="1">
            <a:spLocks noGrp="1"/>
          </p:cNvSpPr>
          <p:nvPr>
            <p:ph type="body" idx="1"/>
          </p:nvPr>
        </p:nvSpPr>
        <p:spPr>
          <a:xfrm>
            <a:off x="457200" y="1063750"/>
            <a:ext cx="4254000" cy="340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14400" lvl="0" indent="-381000" algn="l" rtl="0"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" dirty="0"/>
              <a:t>Read the following powerful statements from the point of view of your character. Does he:</a:t>
            </a:r>
            <a:endParaRPr dirty="0"/>
          </a:p>
          <a:p>
            <a:pPr marL="1371600" lvl="1" indent="-325755" algn="l" rtl="0">
              <a:spcBef>
                <a:spcPts val="0"/>
              </a:spcBef>
              <a:spcAft>
                <a:spcPts val="0"/>
              </a:spcAft>
              <a:buSzPts val="1530"/>
              <a:buChar char="●"/>
            </a:pPr>
            <a:r>
              <a:rPr lang="en" dirty="0"/>
              <a:t>Strongly Agree ?</a:t>
            </a:r>
            <a:endParaRPr dirty="0"/>
          </a:p>
          <a:p>
            <a:pPr marL="1371600" lvl="1" indent="-325755" algn="l" rtl="0">
              <a:spcBef>
                <a:spcPts val="0"/>
              </a:spcBef>
              <a:spcAft>
                <a:spcPts val="0"/>
              </a:spcAft>
              <a:buSzPts val="1530"/>
              <a:buChar char="●"/>
            </a:pPr>
            <a:r>
              <a:rPr lang="en" dirty="0"/>
              <a:t>Agree ?</a:t>
            </a:r>
            <a:endParaRPr dirty="0"/>
          </a:p>
          <a:p>
            <a:pPr marL="1371600" lvl="1" indent="-325755" algn="l" rtl="0">
              <a:spcBef>
                <a:spcPts val="0"/>
              </a:spcBef>
              <a:spcAft>
                <a:spcPts val="0"/>
              </a:spcAft>
              <a:buSzPts val="1530"/>
              <a:buChar char="●"/>
            </a:pPr>
            <a:r>
              <a:rPr lang="en" dirty="0"/>
              <a:t>Disagree ?</a:t>
            </a:r>
            <a:endParaRPr dirty="0"/>
          </a:p>
          <a:p>
            <a:pPr marL="1371600" lvl="1" indent="-325755" algn="l" rtl="0">
              <a:spcBef>
                <a:spcPts val="0"/>
              </a:spcBef>
              <a:spcAft>
                <a:spcPts val="0"/>
              </a:spcAft>
              <a:buSzPts val="1530"/>
              <a:buChar char="●"/>
            </a:pPr>
            <a:r>
              <a:rPr lang="en" dirty="0"/>
              <a:t>Strongly Disagree ?</a:t>
            </a:r>
            <a:endParaRPr dirty="0"/>
          </a:p>
          <a:p>
            <a:pPr marL="9144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" dirty="0"/>
              <a:t>Stand in the corner that appropriately labels his feelings.</a:t>
            </a:r>
            <a:endParaRPr dirty="0"/>
          </a:p>
        </p:txBody>
      </p:sp>
      <p:pic>
        <p:nvPicPr>
          <p:cNvPr id="160" name="Google Shape;160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28900" y="1588550"/>
            <a:ext cx="2491200" cy="2491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2"/>
          <p:cNvSpPr txBox="1">
            <a:spLocks noGrp="1"/>
          </p:cNvSpPr>
          <p:nvPr>
            <p:ph type="title"/>
          </p:nvPr>
        </p:nvSpPr>
        <p:spPr>
          <a:xfrm>
            <a:off x="457200" y="5826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Four Corners </a:t>
            </a:r>
            <a:endParaRPr/>
          </a:p>
        </p:txBody>
      </p:sp>
      <p:sp>
        <p:nvSpPr>
          <p:cNvPr id="166" name="Google Shape;166;p32"/>
          <p:cNvSpPr txBox="1">
            <a:spLocks noGrp="1"/>
          </p:cNvSpPr>
          <p:nvPr>
            <p:ph type="body" idx="1"/>
          </p:nvPr>
        </p:nvSpPr>
        <p:spPr>
          <a:xfrm>
            <a:off x="457200" y="1440064"/>
            <a:ext cx="4038600" cy="33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14400" lvl="0" indent="-381000" algn="l" rtl="0"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"/>
              <a:t>With your agreement group, discuss:</a:t>
            </a:r>
            <a:endParaRPr/>
          </a:p>
          <a:p>
            <a:pPr marL="1371600" lvl="1" indent="-325755" algn="l" rtl="0">
              <a:spcBef>
                <a:spcPts val="0"/>
              </a:spcBef>
              <a:spcAft>
                <a:spcPts val="0"/>
              </a:spcAft>
              <a:buSzPts val="1530"/>
              <a:buChar char="●"/>
            </a:pPr>
            <a:r>
              <a:rPr lang="en"/>
              <a:t>Reasons</a:t>
            </a:r>
            <a:endParaRPr/>
          </a:p>
          <a:p>
            <a:pPr marL="1371600" lvl="1" indent="-325755" algn="l" rtl="0">
              <a:spcBef>
                <a:spcPts val="0"/>
              </a:spcBef>
              <a:spcAft>
                <a:spcPts val="0"/>
              </a:spcAft>
              <a:buSzPts val="1530"/>
              <a:buChar char="●"/>
            </a:pPr>
            <a:r>
              <a:rPr lang="en"/>
              <a:t>Justifications</a:t>
            </a:r>
            <a:endParaRPr/>
          </a:p>
          <a:p>
            <a:pPr marL="9144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"/>
              <a:t>Be prepared to share out with the rest of the class.</a:t>
            </a:r>
            <a:endParaRPr/>
          </a:p>
        </p:txBody>
      </p:sp>
      <p:pic>
        <p:nvPicPr>
          <p:cNvPr id="167" name="Google Shape;167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28900" y="1588550"/>
            <a:ext cx="2491200" cy="2491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Hunting is a sport. </a:t>
            </a:r>
            <a:endParaRPr/>
          </a:p>
        </p:txBody>
      </p:sp>
      <p:sp>
        <p:nvSpPr>
          <p:cNvPr id="173" name="Google Shape;173;p3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914400" lvl="0" indent="-381000" algn="l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Char char="•"/>
            </a:pPr>
            <a:r>
              <a:rPr lang="en" sz="2400">
                <a:solidFill>
                  <a:srgbClr val="FFFFFF"/>
                </a:solidFill>
              </a:rPr>
              <a:t>With your agreement group, discuss:</a:t>
            </a:r>
            <a:endParaRPr sz="2400">
              <a:solidFill>
                <a:srgbClr val="FFFFFF"/>
              </a:solidFill>
            </a:endParaRPr>
          </a:p>
          <a:p>
            <a:pPr marL="1371600" lvl="1" indent="-325755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30"/>
              <a:buChar char="●"/>
            </a:pPr>
            <a:r>
              <a:rPr lang="en" sz="1800">
                <a:solidFill>
                  <a:srgbClr val="FFFFFF"/>
                </a:solidFill>
              </a:rPr>
              <a:t>Reasons</a:t>
            </a:r>
            <a:endParaRPr sz="1800">
              <a:solidFill>
                <a:srgbClr val="FFFFFF"/>
              </a:solidFill>
            </a:endParaRPr>
          </a:p>
          <a:p>
            <a:pPr marL="1371600" lvl="1" indent="-325755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30"/>
              <a:buChar char="●"/>
            </a:pPr>
            <a:r>
              <a:rPr lang="en" sz="1800">
                <a:solidFill>
                  <a:srgbClr val="FFFFFF"/>
                </a:solidFill>
              </a:rPr>
              <a:t>Justifications</a:t>
            </a:r>
            <a:endParaRPr sz="1800">
              <a:solidFill>
                <a:srgbClr val="FFFFFF"/>
              </a:solidFill>
            </a:endParaRPr>
          </a:p>
          <a:p>
            <a:pPr marL="914400" lvl="0" indent="-3810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•"/>
            </a:pPr>
            <a:r>
              <a:rPr lang="en" sz="2400">
                <a:solidFill>
                  <a:srgbClr val="FFFFFF"/>
                </a:solidFill>
              </a:rPr>
              <a:t>Be prepared to share out with the rest of the class.</a:t>
            </a:r>
            <a:endParaRPr sz="240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Hunting is evil. </a:t>
            </a:r>
            <a:endParaRPr/>
          </a:p>
        </p:txBody>
      </p:sp>
      <p:sp>
        <p:nvSpPr>
          <p:cNvPr id="179" name="Google Shape;179;p3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914400" lvl="0" indent="-381000" algn="l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Char char="•"/>
            </a:pPr>
            <a:r>
              <a:rPr lang="en" sz="2400">
                <a:solidFill>
                  <a:srgbClr val="FFFFFF"/>
                </a:solidFill>
              </a:rPr>
              <a:t>With your agreement group, discuss:</a:t>
            </a:r>
            <a:endParaRPr sz="2400">
              <a:solidFill>
                <a:srgbClr val="FFFFFF"/>
              </a:solidFill>
            </a:endParaRPr>
          </a:p>
          <a:p>
            <a:pPr marL="1371600" lvl="1" indent="-325755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30"/>
              <a:buChar char="●"/>
            </a:pPr>
            <a:r>
              <a:rPr lang="en" sz="1800">
                <a:solidFill>
                  <a:srgbClr val="FFFFFF"/>
                </a:solidFill>
              </a:rPr>
              <a:t>Reasons</a:t>
            </a:r>
            <a:endParaRPr sz="1800">
              <a:solidFill>
                <a:srgbClr val="FFFFFF"/>
              </a:solidFill>
            </a:endParaRPr>
          </a:p>
          <a:p>
            <a:pPr marL="1371600" lvl="1" indent="-325755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30"/>
              <a:buChar char="●"/>
            </a:pPr>
            <a:r>
              <a:rPr lang="en" sz="1800">
                <a:solidFill>
                  <a:srgbClr val="FFFFFF"/>
                </a:solidFill>
              </a:rPr>
              <a:t>Justifications</a:t>
            </a:r>
            <a:endParaRPr sz="1800">
              <a:solidFill>
                <a:srgbClr val="FFFFFF"/>
              </a:solidFill>
            </a:endParaRPr>
          </a:p>
          <a:p>
            <a:pPr marL="914400" lvl="0" indent="-3810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•"/>
            </a:pPr>
            <a:r>
              <a:rPr lang="en" sz="2400">
                <a:solidFill>
                  <a:srgbClr val="FFFFFF"/>
                </a:solidFill>
              </a:rPr>
              <a:t>Be prepared to share out with the rest of the class.</a:t>
            </a:r>
            <a:endParaRPr sz="240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7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Essential Question</a:t>
            </a:r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/>
              <a:t>What key literary elements does the author use to develop the characters in the story, “The Most Dangerous Game?”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Hunting is unfair. </a:t>
            </a:r>
            <a:endParaRPr/>
          </a:p>
        </p:txBody>
      </p:sp>
      <p:sp>
        <p:nvSpPr>
          <p:cNvPr id="185" name="Google Shape;185;p35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914400" lvl="0" indent="-381000" algn="l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Char char="•"/>
            </a:pPr>
            <a:r>
              <a:rPr lang="en" sz="2400">
                <a:solidFill>
                  <a:srgbClr val="FFFFFF"/>
                </a:solidFill>
              </a:rPr>
              <a:t>With your agreement group, discuss:</a:t>
            </a:r>
            <a:endParaRPr sz="2400">
              <a:solidFill>
                <a:srgbClr val="FFFFFF"/>
              </a:solidFill>
            </a:endParaRPr>
          </a:p>
          <a:p>
            <a:pPr marL="1371600" lvl="1" indent="-325755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30"/>
              <a:buChar char="●"/>
            </a:pPr>
            <a:r>
              <a:rPr lang="en" sz="1800">
                <a:solidFill>
                  <a:srgbClr val="FFFFFF"/>
                </a:solidFill>
              </a:rPr>
              <a:t>Reasons</a:t>
            </a:r>
            <a:endParaRPr sz="1800">
              <a:solidFill>
                <a:srgbClr val="FFFFFF"/>
              </a:solidFill>
            </a:endParaRPr>
          </a:p>
          <a:p>
            <a:pPr marL="1371600" lvl="1" indent="-325755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30"/>
              <a:buChar char="●"/>
            </a:pPr>
            <a:r>
              <a:rPr lang="en" sz="1800">
                <a:solidFill>
                  <a:srgbClr val="FFFFFF"/>
                </a:solidFill>
              </a:rPr>
              <a:t>Justifications</a:t>
            </a:r>
            <a:endParaRPr sz="1800">
              <a:solidFill>
                <a:srgbClr val="FFFFFF"/>
              </a:solidFill>
            </a:endParaRPr>
          </a:p>
          <a:p>
            <a:pPr marL="914400" lvl="0" indent="-3810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•"/>
            </a:pPr>
            <a:r>
              <a:rPr lang="en" sz="2400">
                <a:solidFill>
                  <a:srgbClr val="FFFFFF"/>
                </a:solidFill>
              </a:rPr>
              <a:t>Be prepared to share out with the rest of the class.</a:t>
            </a:r>
            <a:endParaRPr sz="240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6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Animals have no feelings. </a:t>
            </a:r>
            <a:endParaRPr/>
          </a:p>
        </p:txBody>
      </p:sp>
      <p:sp>
        <p:nvSpPr>
          <p:cNvPr id="191" name="Google Shape;191;p36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914400" lvl="0" indent="-381000" algn="l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Char char="•"/>
            </a:pPr>
            <a:r>
              <a:rPr lang="en" sz="2400">
                <a:solidFill>
                  <a:srgbClr val="FFFFFF"/>
                </a:solidFill>
              </a:rPr>
              <a:t>With your agreement group, discuss:</a:t>
            </a:r>
            <a:endParaRPr sz="2400">
              <a:solidFill>
                <a:srgbClr val="FFFFFF"/>
              </a:solidFill>
            </a:endParaRPr>
          </a:p>
          <a:p>
            <a:pPr marL="1371600" lvl="1" indent="-325755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30"/>
              <a:buChar char="●"/>
            </a:pPr>
            <a:r>
              <a:rPr lang="en" sz="1800">
                <a:solidFill>
                  <a:srgbClr val="FFFFFF"/>
                </a:solidFill>
              </a:rPr>
              <a:t>Reasons</a:t>
            </a:r>
            <a:endParaRPr sz="1800">
              <a:solidFill>
                <a:srgbClr val="FFFFFF"/>
              </a:solidFill>
            </a:endParaRPr>
          </a:p>
          <a:p>
            <a:pPr marL="1371600" lvl="1" indent="-325755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30"/>
              <a:buChar char="●"/>
            </a:pPr>
            <a:r>
              <a:rPr lang="en" sz="1800">
                <a:solidFill>
                  <a:srgbClr val="FFFFFF"/>
                </a:solidFill>
              </a:rPr>
              <a:t>Justifications</a:t>
            </a:r>
            <a:endParaRPr sz="1800">
              <a:solidFill>
                <a:srgbClr val="FFFFFF"/>
              </a:solidFill>
            </a:endParaRPr>
          </a:p>
          <a:p>
            <a:pPr marL="914400" lvl="0" indent="-3810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•"/>
            </a:pPr>
            <a:r>
              <a:rPr lang="en" sz="2400">
                <a:solidFill>
                  <a:srgbClr val="FFFFFF"/>
                </a:solidFill>
              </a:rPr>
              <a:t>Be prepared to share out with the rest of the class.</a:t>
            </a:r>
            <a:endParaRPr sz="240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7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Strength is better than intelligence. </a:t>
            </a:r>
            <a:endParaRPr/>
          </a:p>
        </p:txBody>
      </p:sp>
      <p:sp>
        <p:nvSpPr>
          <p:cNvPr id="197" name="Google Shape;197;p37"/>
          <p:cNvSpPr txBox="1">
            <a:spLocks noGrp="1"/>
          </p:cNvSpPr>
          <p:nvPr>
            <p:ph type="body" idx="1"/>
          </p:nvPr>
        </p:nvSpPr>
        <p:spPr>
          <a:xfrm>
            <a:off x="530352" y="2135178"/>
            <a:ext cx="7772400" cy="1132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914400" lvl="0" indent="-381000" algn="l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Char char="•"/>
            </a:pPr>
            <a:r>
              <a:rPr lang="en" sz="2400" dirty="0">
                <a:solidFill>
                  <a:srgbClr val="FFFFFF"/>
                </a:solidFill>
              </a:rPr>
              <a:t>With your agreement group, discuss:</a:t>
            </a:r>
            <a:endParaRPr sz="2400" dirty="0">
              <a:solidFill>
                <a:srgbClr val="FFFFFF"/>
              </a:solidFill>
            </a:endParaRPr>
          </a:p>
          <a:p>
            <a:pPr marL="1371600" lvl="1" indent="-325755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30"/>
              <a:buChar char="●"/>
            </a:pPr>
            <a:r>
              <a:rPr lang="en" sz="1800" dirty="0">
                <a:solidFill>
                  <a:srgbClr val="FFFFFF"/>
                </a:solidFill>
              </a:rPr>
              <a:t>Reasons</a:t>
            </a:r>
            <a:endParaRPr sz="1800" dirty="0">
              <a:solidFill>
                <a:srgbClr val="FFFFFF"/>
              </a:solidFill>
            </a:endParaRPr>
          </a:p>
          <a:p>
            <a:pPr marL="1371600" lvl="1" indent="-325755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30"/>
              <a:buChar char="●"/>
            </a:pPr>
            <a:r>
              <a:rPr lang="en" sz="1800" dirty="0">
                <a:solidFill>
                  <a:srgbClr val="FFFFFF"/>
                </a:solidFill>
              </a:rPr>
              <a:t>Justifications</a:t>
            </a:r>
            <a:endParaRPr sz="1800" dirty="0">
              <a:solidFill>
                <a:srgbClr val="FFFFFF"/>
              </a:solidFill>
            </a:endParaRPr>
          </a:p>
          <a:p>
            <a:pPr marL="914400" lvl="0" indent="-3810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•"/>
            </a:pPr>
            <a:r>
              <a:rPr lang="en" sz="2400" dirty="0">
                <a:solidFill>
                  <a:srgbClr val="FFFFFF"/>
                </a:solidFill>
              </a:rPr>
              <a:t>Be prepared to share out with the rest of the class.</a:t>
            </a:r>
            <a:endParaRPr sz="2400" dirty="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8"/>
          <p:cNvSpPr txBox="1">
            <a:spLocks noGrp="1"/>
          </p:cNvSpPr>
          <p:nvPr>
            <p:ph type="title"/>
          </p:nvPr>
        </p:nvSpPr>
        <p:spPr>
          <a:xfrm>
            <a:off x="480060" y="244525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Elevator Speech </a:t>
            </a:r>
            <a:endParaRPr dirty="0"/>
          </a:p>
        </p:txBody>
      </p:sp>
      <p:sp>
        <p:nvSpPr>
          <p:cNvPr id="203" name="Google Shape;203;p38"/>
          <p:cNvSpPr txBox="1">
            <a:spLocks noGrp="1"/>
          </p:cNvSpPr>
          <p:nvPr>
            <p:ph type="body" idx="1"/>
          </p:nvPr>
        </p:nvSpPr>
        <p:spPr>
          <a:xfrm>
            <a:off x="411035" y="1207760"/>
            <a:ext cx="57399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Focus on your character and his powerful statement throughout the speech.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Provide textual evidence to support the claims of your character.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Speak clearly.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Organize ideas in a way that flows. </a:t>
            </a:r>
            <a:endParaRPr dirty="0"/>
          </a:p>
        </p:txBody>
      </p:sp>
      <p:pic>
        <p:nvPicPr>
          <p:cNvPr id="204" name="Google Shape;204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33925" y="1101925"/>
            <a:ext cx="1985125" cy="25504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Learning Objectives: </a:t>
            </a:r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Students will: </a:t>
            </a:r>
            <a:endParaRPr dirty="0"/>
          </a:p>
          <a:p>
            <a:pPr marL="914400" lvl="1" indent="-325755" algn="l" rtl="0">
              <a:spcBef>
                <a:spcPts val="0"/>
              </a:spcBef>
              <a:spcAft>
                <a:spcPts val="0"/>
              </a:spcAft>
              <a:buSzPts val="1530"/>
              <a:buChar char="●"/>
            </a:pPr>
            <a:r>
              <a:rPr lang="en" dirty="0"/>
              <a:t>Predict using key statements and quotes from the text in isolation during the Tea Party. </a:t>
            </a:r>
            <a:endParaRPr dirty="0"/>
          </a:p>
          <a:p>
            <a:pPr marL="914400" lvl="1" indent="-325755" algn="l" rtl="0">
              <a:spcBef>
                <a:spcPts val="0"/>
              </a:spcBef>
              <a:spcAft>
                <a:spcPts val="0"/>
              </a:spcAft>
              <a:buSzPts val="1530"/>
              <a:buChar char="●"/>
            </a:pPr>
            <a:r>
              <a:rPr lang="en" dirty="0"/>
              <a:t>Analyze the text to identify literary elements that contribute to the development of Rainsford and Zaroff. </a:t>
            </a:r>
            <a:endParaRPr dirty="0"/>
          </a:p>
          <a:p>
            <a:pPr marL="914400" lvl="1" indent="-325755" algn="l" rtl="0">
              <a:spcBef>
                <a:spcPts val="0"/>
              </a:spcBef>
              <a:spcAft>
                <a:spcPts val="0"/>
              </a:spcAft>
              <a:buSzPts val="1530"/>
              <a:buChar char="●"/>
            </a:pPr>
            <a:r>
              <a:rPr lang="en" dirty="0"/>
              <a:t>Evaluate the characters’ thoughts, motivations, actions, etc. in the story to determine the protagonist and antagonist. </a:t>
            </a:r>
            <a:endParaRPr dirty="0"/>
          </a:p>
          <a:p>
            <a:pPr marL="45720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>
            <a:spLocks noGrp="1"/>
          </p:cNvSpPr>
          <p:nvPr>
            <p:ph type="title"/>
          </p:nvPr>
        </p:nvSpPr>
        <p:spPr>
          <a:xfrm>
            <a:off x="464820" y="206350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Four Corners </a:t>
            </a:r>
            <a:endParaRPr dirty="0"/>
          </a:p>
        </p:txBody>
      </p:sp>
      <p:sp>
        <p:nvSpPr>
          <p:cNvPr id="80" name="Google Shape;80;p19"/>
          <p:cNvSpPr txBox="1">
            <a:spLocks noGrp="1"/>
          </p:cNvSpPr>
          <p:nvPr>
            <p:ph type="body" idx="1"/>
          </p:nvPr>
        </p:nvSpPr>
        <p:spPr>
          <a:xfrm>
            <a:off x="449580" y="1063750"/>
            <a:ext cx="4038600" cy="33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14400" lvl="0" indent="-381000" algn="l" rtl="0"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" dirty="0"/>
              <a:t>Read the following powerful statements and decide, do you:</a:t>
            </a:r>
            <a:endParaRPr dirty="0"/>
          </a:p>
          <a:p>
            <a:pPr marL="1371600" lvl="1" indent="-325755" algn="l" rtl="0">
              <a:spcBef>
                <a:spcPts val="0"/>
              </a:spcBef>
              <a:spcAft>
                <a:spcPts val="0"/>
              </a:spcAft>
              <a:buSzPts val="1530"/>
              <a:buChar char="●"/>
            </a:pPr>
            <a:r>
              <a:rPr lang="en" dirty="0"/>
              <a:t>Strongly Agree ?</a:t>
            </a:r>
            <a:endParaRPr dirty="0"/>
          </a:p>
          <a:p>
            <a:pPr marL="1371600" lvl="1" indent="-325755" algn="l" rtl="0">
              <a:spcBef>
                <a:spcPts val="0"/>
              </a:spcBef>
              <a:spcAft>
                <a:spcPts val="0"/>
              </a:spcAft>
              <a:buSzPts val="1530"/>
              <a:buChar char="●"/>
            </a:pPr>
            <a:r>
              <a:rPr lang="en" dirty="0"/>
              <a:t>Agree ?</a:t>
            </a:r>
            <a:endParaRPr dirty="0"/>
          </a:p>
          <a:p>
            <a:pPr marL="1371600" lvl="1" indent="-325755" algn="l" rtl="0">
              <a:spcBef>
                <a:spcPts val="0"/>
              </a:spcBef>
              <a:spcAft>
                <a:spcPts val="0"/>
              </a:spcAft>
              <a:buSzPts val="1530"/>
              <a:buChar char="●"/>
            </a:pPr>
            <a:r>
              <a:rPr lang="en" dirty="0"/>
              <a:t>Disagree ?</a:t>
            </a:r>
            <a:endParaRPr dirty="0"/>
          </a:p>
          <a:p>
            <a:pPr marL="1371600" lvl="1" indent="-325755" algn="l" rtl="0">
              <a:spcBef>
                <a:spcPts val="0"/>
              </a:spcBef>
              <a:spcAft>
                <a:spcPts val="0"/>
              </a:spcAft>
              <a:buSzPts val="1530"/>
              <a:buChar char="●"/>
            </a:pPr>
            <a:r>
              <a:rPr lang="en" dirty="0"/>
              <a:t>Strongly Disagree ?</a:t>
            </a:r>
            <a:endParaRPr dirty="0"/>
          </a:p>
          <a:p>
            <a:pPr marL="9144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" dirty="0"/>
              <a:t>Stand in the corner that appropriately labels your feelings.</a:t>
            </a:r>
            <a:endParaRPr dirty="0"/>
          </a:p>
        </p:txBody>
      </p:sp>
      <p:pic>
        <p:nvPicPr>
          <p:cNvPr id="81" name="Google Shape;8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28900" y="1588550"/>
            <a:ext cx="2491200" cy="2491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0"/>
          <p:cNvSpPr txBox="1">
            <a:spLocks noGrp="1"/>
          </p:cNvSpPr>
          <p:nvPr>
            <p:ph type="title"/>
          </p:nvPr>
        </p:nvSpPr>
        <p:spPr>
          <a:xfrm>
            <a:off x="457200" y="5826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Four Corners </a:t>
            </a:r>
            <a:endParaRPr/>
          </a:p>
        </p:txBody>
      </p:sp>
      <p:sp>
        <p:nvSpPr>
          <p:cNvPr id="87" name="Google Shape;87;p20"/>
          <p:cNvSpPr txBox="1">
            <a:spLocks noGrp="1"/>
          </p:cNvSpPr>
          <p:nvPr>
            <p:ph type="body" idx="1"/>
          </p:nvPr>
        </p:nvSpPr>
        <p:spPr>
          <a:xfrm>
            <a:off x="457200" y="1440064"/>
            <a:ext cx="4038600" cy="33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14400" lvl="0" indent="-381000" algn="l" rtl="0"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"/>
              <a:t>With your agreement group, discuss:</a:t>
            </a:r>
            <a:endParaRPr/>
          </a:p>
          <a:p>
            <a:pPr marL="1371600" lvl="1" indent="-325755" algn="l" rtl="0">
              <a:spcBef>
                <a:spcPts val="0"/>
              </a:spcBef>
              <a:spcAft>
                <a:spcPts val="0"/>
              </a:spcAft>
              <a:buSzPts val="1530"/>
              <a:buChar char="●"/>
            </a:pPr>
            <a:r>
              <a:rPr lang="en"/>
              <a:t>Reasons</a:t>
            </a:r>
            <a:endParaRPr/>
          </a:p>
          <a:p>
            <a:pPr marL="1371600" lvl="1" indent="-325755" algn="l" rtl="0">
              <a:spcBef>
                <a:spcPts val="0"/>
              </a:spcBef>
              <a:spcAft>
                <a:spcPts val="0"/>
              </a:spcAft>
              <a:buSzPts val="1530"/>
              <a:buChar char="●"/>
            </a:pPr>
            <a:r>
              <a:rPr lang="en"/>
              <a:t>Justifications</a:t>
            </a:r>
            <a:endParaRPr/>
          </a:p>
          <a:p>
            <a:pPr marL="9144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"/>
              <a:t>Be prepared to share out with the rest of the class.</a:t>
            </a:r>
            <a:endParaRPr/>
          </a:p>
        </p:txBody>
      </p:sp>
      <p:pic>
        <p:nvPicPr>
          <p:cNvPr id="88" name="Google Shape;8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28900" y="1588550"/>
            <a:ext cx="2491200" cy="2491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Hunting is a sport. </a:t>
            </a:r>
            <a:endParaRPr/>
          </a:p>
        </p:txBody>
      </p:sp>
      <p:sp>
        <p:nvSpPr>
          <p:cNvPr id="94" name="Google Shape;9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914400" lvl="0" indent="-381000" algn="l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Char char="•"/>
            </a:pPr>
            <a:r>
              <a:rPr lang="en" sz="2400">
                <a:solidFill>
                  <a:srgbClr val="FFFFFF"/>
                </a:solidFill>
              </a:rPr>
              <a:t>With your agreement group, discuss:</a:t>
            </a:r>
            <a:endParaRPr sz="2400">
              <a:solidFill>
                <a:srgbClr val="FFFFFF"/>
              </a:solidFill>
            </a:endParaRPr>
          </a:p>
          <a:p>
            <a:pPr marL="1371600" lvl="1" indent="-325755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30"/>
              <a:buChar char="●"/>
            </a:pPr>
            <a:r>
              <a:rPr lang="en" sz="1800">
                <a:solidFill>
                  <a:srgbClr val="FFFFFF"/>
                </a:solidFill>
              </a:rPr>
              <a:t>Reasons</a:t>
            </a:r>
            <a:endParaRPr sz="1800">
              <a:solidFill>
                <a:srgbClr val="FFFFFF"/>
              </a:solidFill>
            </a:endParaRPr>
          </a:p>
          <a:p>
            <a:pPr marL="1371600" lvl="1" indent="-325755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30"/>
              <a:buChar char="●"/>
            </a:pPr>
            <a:r>
              <a:rPr lang="en" sz="1800">
                <a:solidFill>
                  <a:srgbClr val="FFFFFF"/>
                </a:solidFill>
              </a:rPr>
              <a:t>Justifications</a:t>
            </a:r>
            <a:endParaRPr sz="1800">
              <a:solidFill>
                <a:srgbClr val="FFFFFF"/>
              </a:solidFill>
            </a:endParaRPr>
          </a:p>
          <a:p>
            <a:pPr marL="914400" lvl="0" indent="-3810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•"/>
            </a:pPr>
            <a:r>
              <a:rPr lang="en" sz="2400">
                <a:solidFill>
                  <a:srgbClr val="FFFFFF"/>
                </a:solidFill>
              </a:rPr>
              <a:t>Be prepared to share out with the rest of the class.</a:t>
            </a:r>
            <a:endParaRPr sz="240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Hunting is evil. </a:t>
            </a:r>
            <a:endParaRPr/>
          </a:p>
        </p:txBody>
      </p:sp>
      <p:sp>
        <p:nvSpPr>
          <p:cNvPr id="100" name="Google Shape;100;p22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914400" lvl="0" indent="-381000" algn="l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Char char="•"/>
            </a:pPr>
            <a:r>
              <a:rPr lang="en" sz="2400">
                <a:solidFill>
                  <a:srgbClr val="FFFFFF"/>
                </a:solidFill>
              </a:rPr>
              <a:t>With your agreement group, discuss:</a:t>
            </a:r>
            <a:endParaRPr sz="2400">
              <a:solidFill>
                <a:srgbClr val="FFFFFF"/>
              </a:solidFill>
            </a:endParaRPr>
          </a:p>
          <a:p>
            <a:pPr marL="1371600" lvl="1" indent="-325755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30"/>
              <a:buChar char="●"/>
            </a:pPr>
            <a:r>
              <a:rPr lang="en" sz="1800">
                <a:solidFill>
                  <a:srgbClr val="FFFFFF"/>
                </a:solidFill>
              </a:rPr>
              <a:t>Reasons</a:t>
            </a:r>
            <a:endParaRPr sz="1800">
              <a:solidFill>
                <a:srgbClr val="FFFFFF"/>
              </a:solidFill>
            </a:endParaRPr>
          </a:p>
          <a:p>
            <a:pPr marL="1371600" lvl="1" indent="-325755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30"/>
              <a:buChar char="●"/>
            </a:pPr>
            <a:r>
              <a:rPr lang="en" sz="1800">
                <a:solidFill>
                  <a:srgbClr val="FFFFFF"/>
                </a:solidFill>
              </a:rPr>
              <a:t>Justifications</a:t>
            </a:r>
            <a:endParaRPr sz="1800">
              <a:solidFill>
                <a:srgbClr val="FFFFFF"/>
              </a:solidFill>
            </a:endParaRPr>
          </a:p>
          <a:p>
            <a:pPr marL="914400" lvl="0" indent="-3810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•"/>
            </a:pPr>
            <a:r>
              <a:rPr lang="en" sz="2400">
                <a:solidFill>
                  <a:srgbClr val="FFFFFF"/>
                </a:solidFill>
              </a:rPr>
              <a:t>Be prepared to share out with the rest of the class.</a:t>
            </a:r>
            <a:endParaRPr sz="240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Hunting is unfair. </a:t>
            </a:r>
            <a:endParaRPr/>
          </a:p>
        </p:txBody>
      </p:sp>
      <p:sp>
        <p:nvSpPr>
          <p:cNvPr id="106" name="Google Shape;106;p2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914400" lvl="0" indent="-381000" algn="l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Char char="•"/>
            </a:pPr>
            <a:r>
              <a:rPr lang="en" sz="2400">
                <a:solidFill>
                  <a:srgbClr val="FFFFFF"/>
                </a:solidFill>
              </a:rPr>
              <a:t>With your agreement group, discuss:</a:t>
            </a:r>
            <a:endParaRPr sz="2400">
              <a:solidFill>
                <a:srgbClr val="FFFFFF"/>
              </a:solidFill>
            </a:endParaRPr>
          </a:p>
          <a:p>
            <a:pPr marL="1371600" lvl="1" indent="-325755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30"/>
              <a:buChar char="●"/>
            </a:pPr>
            <a:r>
              <a:rPr lang="en" sz="1800">
                <a:solidFill>
                  <a:srgbClr val="FFFFFF"/>
                </a:solidFill>
              </a:rPr>
              <a:t>Reasons</a:t>
            </a:r>
            <a:endParaRPr sz="1800">
              <a:solidFill>
                <a:srgbClr val="FFFFFF"/>
              </a:solidFill>
            </a:endParaRPr>
          </a:p>
          <a:p>
            <a:pPr marL="1371600" lvl="1" indent="-325755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30"/>
              <a:buChar char="●"/>
            </a:pPr>
            <a:r>
              <a:rPr lang="en" sz="1800">
                <a:solidFill>
                  <a:srgbClr val="FFFFFF"/>
                </a:solidFill>
              </a:rPr>
              <a:t>Justifications</a:t>
            </a:r>
            <a:endParaRPr sz="1800">
              <a:solidFill>
                <a:srgbClr val="FFFFFF"/>
              </a:solidFill>
            </a:endParaRPr>
          </a:p>
          <a:p>
            <a:pPr marL="914400" lvl="0" indent="-3810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•"/>
            </a:pPr>
            <a:r>
              <a:rPr lang="en" sz="2400">
                <a:solidFill>
                  <a:srgbClr val="FFFFFF"/>
                </a:solidFill>
              </a:rPr>
              <a:t>Be prepared to share out with the rest of the class.</a:t>
            </a:r>
            <a:endParaRPr sz="240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Animals have no feelings. </a:t>
            </a:r>
            <a:endParaRPr/>
          </a:p>
        </p:txBody>
      </p:sp>
      <p:sp>
        <p:nvSpPr>
          <p:cNvPr id="112" name="Google Shape;112;p2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914400" lvl="0" indent="-381000" algn="l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Char char="•"/>
            </a:pPr>
            <a:r>
              <a:rPr lang="en" sz="2400">
                <a:solidFill>
                  <a:srgbClr val="FFFFFF"/>
                </a:solidFill>
              </a:rPr>
              <a:t>With your agreement group, discuss:</a:t>
            </a:r>
            <a:endParaRPr sz="2400">
              <a:solidFill>
                <a:srgbClr val="FFFFFF"/>
              </a:solidFill>
            </a:endParaRPr>
          </a:p>
          <a:p>
            <a:pPr marL="1371600" lvl="1" indent="-325755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30"/>
              <a:buChar char="●"/>
            </a:pPr>
            <a:r>
              <a:rPr lang="en" sz="1800">
                <a:solidFill>
                  <a:srgbClr val="FFFFFF"/>
                </a:solidFill>
              </a:rPr>
              <a:t>Reasons</a:t>
            </a:r>
            <a:endParaRPr sz="1800">
              <a:solidFill>
                <a:srgbClr val="FFFFFF"/>
              </a:solidFill>
            </a:endParaRPr>
          </a:p>
          <a:p>
            <a:pPr marL="1371600" lvl="1" indent="-325755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30"/>
              <a:buChar char="●"/>
            </a:pPr>
            <a:r>
              <a:rPr lang="en" sz="1800">
                <a:solidFill>
                  <a:srgbClr val="FFFFFF"/>
                </a:solidFill>
              </a:rPr>
              <a:t>Justifications</a:t>
            </a:r>
            <a:endParaRPr sz="1800">
              <a:solidFill>
                <a:srgbClr val="FFFFFF"/>
              </a:solidFill>
            </a:endParaRPr>
          </a:p>
          <a:p>
            <a:pPr marL="914400" lvl="0" indent="-3810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•"/>
            </a:pPr>
            <a:r>
              <a:rPr lang="en" sz="2400">
                <a:solidFill>
                  <a:srgbClr val="FFFFFF"/>
                </a:solidFill>
              </a:rPr>
              <a:t>Be prepared to share out with the rest of the class.</a:t>
            </a:r>
            <a:endParaRPr sz="240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694</Words>
  <Application>Microsoft Office PowerPoint</Application>
  <PresentationFormat>On-screen Show (16:9)</PresentationFormat>
  <Paragraphs>120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Georgia</vt:lpstr>
      <vt:lpstr>Noto Sans Symbols</vt:lpstr>
      <vt:lpstr>Calibri</vt:lpstr>
      <vt:lpstr>Constantia</vt:lpstr>
      <vt:lpstr>Arial</vt:lpstr>
      <vt:lpstr>LEARN theme</vt:lpstr>
      <vt:lpstr>The Most Dangerous Game </vt:lpstr>
      <vt:lpstr>Essential Question</vt:lpstr>
      <vt:lpstr>Learning Objectives: </vt:lpstr>
      <vt:lpstr>Four Corners </vt:lpstr>
      <vt:lpstr>Four Corners </vt:lpstr>
      <vt:lpstr>Hunting is a sport. </vt:lpstr>
      <vt:lpstr>Hunting is evil. </vt:lpstr>
      <vt:lpstr>Hunting is unfair. </vt:lpstr>
      <vt:lpstr>Animals have no feelings. </vt:lpstr>
      <vt:lpstr>Strength is better than intelligence. </vt:lpstr>
      <vt:lpstr>Tea Party </vt:lpstr>
      <vt:lpstr>Team Rainsford OR Team Zaroff</vt:lpstr>
      <vt:lpstr>CUS and Discuss</vt:lpstr>
      <vt:lpstr>CUS and Discuss</vt:lpstr>
      <vt:lpstr>Venn Diagram</vt:lpstr>
      <vt:lpstr>Four Corners </vt:lpstr>
      <vt:lpstr>Four Corners </vt:lpstr>
      <vt:lpstr>Hunting is a sport. </vt:lpstr>
      <vt:lpstr>Hunting is evil. </vt:lpstr>
      <vt:lpstr>Hunting is unfair. </vt:lpstr>
      <vt:lpstr>Animals have no feelings. </vt:lpstr>
      <vt:lpstr>Strength is better than intelligence. </vt:lpstr>
      <vt:lpstr>Elevator Speech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Game</dc:title>
  <dc:creator>Pam</dc:creator>
  <cp:lastModifiedBy>Bracken, Pam</cp:lastModifiedBy>
  <cp:revision>1</cp:revision>
  <dcterms:modified xsi:type="dcterms:W3CDTF">2024-02-27T17:03:50Z</dcterms:modified>
</cp:coreProperties>
</file>